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9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66" r:id="rId14"/>
    <p:sldId id="269" r:id="rId15"/>
    <p:sldId id="270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CE49C-9CCD-47F0-A31C-BD9F5AA5615E}" type="datetimeFigureOut">
              <a:rPr lang="en-GB" smtClean="0"/>
              <a:t>11/08/2015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EA98E-0442-492E-93BC-1115EAF2EE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00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EA98E-0442-492E-93BC-1115EAF2EE6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49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EA98E-0442-492E-93BC-1115EAF2EE6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683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EA98E-0442-492E-93BC-1115EAF2EE6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116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77717D-EA92-46C8-8910-B46204956E27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61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29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885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91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089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839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65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621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284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94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84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677717D-EA92-46C8-8910-B46204956E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8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0306" y="923939"/>
            <a:ext cx="10992794" cy="2926080"/>
          </a:xfrm>
        </p:spPr>
        <p:txBody>
          <a:bodyPr>
            <a:noAutofit/>
          </a:bodyPr>
          <a:lstStyle/>
          <a:p>
            <a:r>
              <a:rPr lang="en-GB" sz="4800" dirty="0">
                <a:effectLst/>
              </a:rPr>
              <a:t>Plasticity in </a:t>
            </a:r>
            <a:r>
              <a:rPr lang="en-GB" sz="4800" dirty="0" err="1">
                <a:effectLst/>
              </a:rPr>
              <a:t>micrometer</a:t>
            </a:r>
            <a:r>
              <a:rPr lang="en-GB" sz="4800" dirty="0">
                <a:effectLst/>
              </a:rPr>
              <a:t> </a:t>
            </a:r>
            <a:r>
              <a:rPr lang="en-GB" sz="4800" dirty="0" smtClean="0">
                <a:effectLst/>
              </a:rPr>
              <a:t>scale</a:t>
            </a:r>
            <a:r>
              <a:rPr lang="hu-HU" sz="4800" dirty="0" smtClean="0">
                <a:effectLst/>
              </a:rPr>
              <a:t>:</a:t>
            </a:r>
            <a:endParaRPr lang="en-GB" sz="4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09530" y="3911197"/>
            <a:ext cx="8767860" cy="1388165"/>
          </a:xfrm>
        </p:spPr>
        <p:txBody>
          <a:bodyPr>
            <a:normAutofit/>
          </a:bodyPr>
          <a:lstStyle/>
          <a:p>
            <a:r>
              <a:rPr lang="en-GB" sz="2800" b="1" dirty="0"/>
              <a:t>weakest link statistics, stress fluctuations and the role of the specimen size</a:t>
            </a:r>
            <a:endParaRPr lang="en-GB" sz="2400" b="1" dirty="0"/>
          </a:p>
        </p:txBody>
      </p:sp>
      <p:pic>
        <p:nvPicPr>
          <p:cNvPr id="7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9688" y="354894"/>
            <a:ext cx="2195736" cy="2195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zövegdoboz 7"/>
          <p:cNvSpPr txBox="1"/>
          <p:nvPr/>
        </p:nvSpPr>
        <p:spPr>
          <a:xfrm>
            <a:off x="2797160" y="5360540"/>
            <a:ext cx="70132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u="sng" dirty="0" smtClean="0">
                <a:solidFill>
                  <a:schemeClr val="accent1"/>
                </a:solidFill>
              </a:rPr>
              <a:t>Ádám István Hegyi</a:t>
            </a:r>
            <a:r>
              <a:rPr lang="hu-HU" dirty="0" smtClean="0">
                <a:solidFill>
                  <a:schemeClr val="accent1"/>
                </a:solidFill>
              </a:rPr>
              <a:t>, Péter Dusán </a:t>
            </a:r>
            <a:r>
              <a:rPr lang="hu-HU" dirty="0" err="1" smtClean="0">
                <a:solidFill>
                  <a:schemeClr val="accent1"/>
                </a:solidFill>
              </a:rPr>
              <a:t>Ispánovity</a:t>
            </a:r>
            <a:r>
              <a:rPr lang="hu-HU" dirty="0" smtClean="0">
                <a:solidFill>
                  <a:schemeClr val="accent1"/>
                </a:solidFill>
              </a:rPr>
              <a:t>, István </a:t>
            </a:r>
            <a:r>
              <a:rPr lang="hu-HU" dirty="0" err="1" smtClean="0">
                <a:solidFill>
                  <a:schemeClr val="accent1"/>
                </a:solidFill>
              </a:rPr>
              <a:t>Groma</a:t>
            </a:r>
            <a:r>
              <a:rPr lang="hu-HU" dirty="0" smtClean="0">
                <a:solidFill>
                  <a:schemeClr val="accent1"/>
                </a:solidFill>
              </a:rPr>
              <a:t>, Géza Györgyi</a:t>
            </a:r>
          </a:p>
          <a:p>
            <a:pPr algn="ctr"/>
            <a:r>
              <a:rPr lang="hu-HU" dirty="0" smtClean="0">
                <a:solidFill>
                  <a:schemeClr val="accent1"/>
                </a:solidFill>
              </a:rPr>
              <a:t>12. August 2015, Brno</a:t>
            </a:r>
          </a:p>
          <a:p>
            <a:pPr algn="ctr"/>
            <a:endParaRPr lang="hu-HU" dirty="0">
              <a:solidFill>
                <a:schemeClr val="accent1"/>
              </a:solidFill>
            </a:endParaRPr>
          </a:p>
          <a:p>
            <a:pPr algn="ctr"/>
            <a:r>
              <a:rPr lang="hu-HU" i="1" dirty="0" smtClean="0">
                <a:solidFill>
                  <a:schemeClr val="accent1"/>
                </a:solidFill>
              </a:rPr>
              <a:t>Eötvös Loránd University of Budapest</a:t>
            </a:r>
            <a:endParaRPr lang="en-GB" i="1" dirty="0">
              <a:solidFill>
                <a:schemeClr val="accent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5" y="647552"/>
            <a:ext cx="6245475" cy="1610417"/>
          </a:xfrm>
          <a:prstGeom prst="rect">
            <a:avLst/>
          </a:prstGeom>
        </p:spPr>
      </p:pic>
      <p:pic>
        <p:nvPicPr>
          <p:cNvPr id="1026" name="Picture 2" descr="http://wwwteszt.elte.hu/file/logo_elte_ttk_1776x16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23" y="460756"/>
            <a:ext cx="2144535" cy="198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80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rtalom helye 8"/>
          <p:cNvSpPr>
            <a:spLocks noGrp="1"/>
          </p:cNvSpPr>
          <p:nvPr>
            <p:ph idx="1"/>
          </p:nvPr>
        </p:nvSpPr>
        <p:spPr>
          <a:xfrm>
            <a:off x="280554" y="1714500"/>
            <a:ext cx="6774874" cy="4038600"/>
          </a:xfrm>
        </p:spPr>
        <p:txBody>
          <a:bodyPr>
            <a:normAutofit/>
          </a:bodyPr>
          <a:lstStyle/>
          <a:p>
            <a:r>
              <a:rPr lang="hu-HU" sz="1800" b="1" dirty="0" err="1" smtClean="0"/>
              <a:t>Working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in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high-vacuum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enviroment</a:t>
            </a:r>
            <a:r>
              <a:rPr lang="hu-HU" sz="1800" b="1" dirty="0" smtClean="0"/>
              <a:t> is </a:t>
            </a:r>
            <a:r>
              <a:rPr lang="hu-HU" sz="1800" b="1" dirty="0" err="1" smtClean="0"/>
              <a:t>not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so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easy</a:t>
            </a:r>
            <a:r>
              <a:rPr lang="hu-HU" sz="1800" b="1" dirty="0" smtClean="0"/>
              <a:t>!</a:t>
            </a:r>
          </a:p>
          <a:p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b="1" dirty="0" err="1" smtClean="0"/>
              <a:t>Electric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charging</a:t>
            </a:r>
            <a:r>
              <a:rPr lang="hu-HU" sz="1600" dirty="0" smtClean="0"/>
              <a:t> of </a:t>
            </a:r>
            <a:r>
              <a:rPr lang="hu-HU" sz="1600" dirty="0" err="1" smtClean="0"/>
              <a:t>simple</a:t>
            </a:r>
            <a:r>
              <a:rPr lang="hu-HU" sz="1600" dirty="0" smtClean="0"/>
              <a:t> </a:t>
            </a:r>
            <a:r>
              <a:rPr lang="hu-HU" sz="1600" dirty="0" err="1" smtClean="0"/>
              <a:t>diamond</a:t>
            </a:r>
            <a:r>
              <a:rPr lang="hu-HU" sz="1600" dirty="0" smtClean="0"/>
              <a:t> </a:t>
            </a:r>
            <a:r>
              <a:rPr lang="hu-HU" sz="1600" dirty="0" err="1" smtClean="0"/>
              <a:t>tip</a:t>
            </a:r>
            <a:r>
              <a:rPr lang="hu-HU" sz="1600" dirty="0" smtClean="0"/>
              <a:t> </a:t>
            </a:r>
            <a:r>
              <a:rPr lang="hu-HU" sz="1600" dirty="0" err="1" smtClean="0"/>
              <a:t>due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 </a:t>
            </a:r>
            <a:r>
              <a:rPr lang="hu-HU" sz="1600" dirty="0" err="1" smtClean="0"/>
              <a:t>electron</a:t>
            </a:r>
            <a:r>
              <a:rPr lang="hu-HU" sz="1600" dirty="0" smtClean="0"/>
              <a:t> </a:t>
            </a:r>
            <a:r>
              <a:rPr lang="hu-HU" sz="1600" dirty="0" err="1" smtClean="0"/>
              <a:t>scanning</a:t>
            </a:r>
            <a:r>
              <a:rPr lang="hu-HU" sz="1600" dirty="0" smtClean="0"/>
              <a:t>: </a:t>
            </a:r>
            <a:r>
              <a:rPr lang="hu-HU" sz="1600" b="1" dirty="0" err="1" smtClean="0"/>
              <a:t>conductive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layer</a:t>
            </a:r>
            <a:r>
              <a:rPr lang="hu-HU" sz="1600" dirty="0" smtClean="0"/>
              <a:t> </a:t>
            </a:r>
            <a:r>
              <a:rPr lang="hu-HU" sz="1600" dirty="0" err="1" smtClean="0"/>
              <a:t>needed</a:t>
            </a:r>
            <a:r>
              <a:rPr lang="hu-HU" sz="1600" dirty="0" smtClean="0"/>
              <a:t> BUT,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b="1" dirty="0" smtClean="0"/>
              <a:t>Au</a:t>
            </a:r>
            <a:r>
              <a:rPr lang="hu-HU" sz="1600" dirty="0" smtClean="0"/>
              <a:t> </a:t>
            </a:r>
            <a:r>
              <a:rPr lang="hu-HU" sz="1600" dirty="0" err="1" smtClean="0"/>
              <a:t>can</a:t>
            </a:r>
            <a:r>
              <a:rPr lang="hu-HU" sz="1600" dirty="0" smtClean="0"/>
              <a:t> be </a:t>
            </a:r>
            <a:r>
              <a:rPr lang="hu-HU" sz="1600" b="1" dirty="0" err="1" smtClean="0"/>
              <a:t>welded</a:t>
            </a:r>
            <a:r>
              <a:rPr lang="hu-HU" sz="1600" dirty="0" smtClean="0"/>
              <a:t> (</a:t>
            </a:r>
            <a:r>
              <a:rPr lang="hu-HU" sz="1600" dirty="0" err="1" smtClean="0"/>
              <a:t>soluted</a:t>
            </a:r>
            <a:r>
              <a:rPr lang="hu-HU" sz="1600" dirty="0" smtClean="0"/>
              <a:t>) </a:t>
            </a:r>
            <a:r>
              <a:rPr lang="hu-HU" sz="1600" dirty="0" err="1" smtClean="0"/>
              <a:t>with</a:t>
            </a:r>
            <a:r>
              <a:rPr lang="hu-HU" sz="1600" dirty="0" smtClean="0"/>
              <a:t> </a:t>
            </a:r>
            <a:r>
              <a:rPr lang="hu-HU" sz="1600" dirty="0" err="1" smtClean="0"/>
              <a:t>Cu</a:t>
            </a:r>
            <a:r>
              <a:rPr lang="hu-HU" sz="1600" dirty="0" smtClean="0"/>
              <a:t>: </a:t>
            </a:r>
            <a:r>
              <a:rPr lang="hu-HU" sz="1600" b="1" dirty="0" smtClean="0"/>
              <a:t>Boron </a:t>
            </a:r>
            <a:r>
              <a:rPr lang="hu-HU" sz="1600" b="1" dirty="0" err="1" smtClean="0"/>
              <a:t>doped</a:t>
            </a:r>
            <a:r>
              <a:rPr lang="hu-HU" sz="1600" dirty="0" smtClean="0"/>
              <a:t> </a:t>
            </a:r>
            <a:r>
              <a:rPr lang="hu-HU" sz="1600" dirty="0" err="1" smtClean="0"/>
              <a:t>tip</a:t>
            </a:r>
            <a:r>
              <a:rPr lang="hu-HU" sz="1600" dirty="0" smtClean="0"/>
              <a:t> </a:t>
            </a:r>
            <a:r>
              <a:rPr lang="hu-HU" sz="1600" dirty="0" err="1" smtClean="0"/>
              <a:t>needed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b="1" dirty="0" err="1" smtClean="0"/>
              <a:t>Dielectric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constant</a:t>
            </a:r>
            <a:r>
              <a:rPr lang="hu-HU" sz="1600" dirty="0" smtClean="0"/>
              <a:t> </a:t>
            </a:r>
            <a:r>
              <a:rPr lang="hu-HU" sz="1600" dirty="0" err="1" smtClean="0"/>
              <a:t>changing</a:t>
            </a:r>
            <a:r>
              <a:rPr lang="hu-HU" sz="1600" dirty="0" smtClean="0"/>
              <a:t> (no air </a:t>
            </a:r>
            <a:r>
              <a:rPr lang="hu-HU" sz="1600" dirty="0" err="1" smtClean="0"/>
              <a:t>inside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capacive</a:t>
            </a:r>
            <a:r>
              <a:rPr lang="hu-HU" sz="1600" dirty="0" smtClean="0"/>
              <a:t> </a:t>
            </a:r>
            <a:r>
              <a:rPr lang="hu-HU" sz="1600" dirty="0" err="1" smtClean="0"/>
              <a:t>sensor</a:t>
            </a:r>
            <a:r>
              <a:rPr lang="hu-HU" sz="1600" dirty="0" smtClean="0"/>
              <a:t>): </a:t>
            </a:r>
            <a:r>
              <a:rPr lang="hu-HU" sz="1600" b="1" dirty="0" err="1" smtClean="0"/>
              <a:t>Zero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adjusment</a:t>
            </a:r>
            <a:r>
              <a:rPr lang="hu-HU" sz="1600" dirty="0" smtClean="0"/>
              <a:t> </a:t>
            </a:r>
            <a:r>
              <a:rPr lang="hu-HU" sz="1600" dirty="0" err="1" smtClean="0"/>
              <a:t>needed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smtClean="0"/>
              <a:t>No air = </a:t>
            </a:r>
            <a:r>
              <a:rPr lang="hu-HU" sz="1600" b="1" dirty="0" smtClean="0"/>
              <a:t>no </a:t>
            </a:r>
            <a:r>
              <a:rPr lang="hu-HU" sz="1600" b="1" dirty="0" err="1" smtClean="0"/>
              <a:t>cooling</a:t>
            </a:r>
            <a:r>
              <a:rPr lang="hu-HU" sz="1600" dirty="0" smtClean="0"/>
              <a:t>: </a:t>
            </a:r>
            <a:r>
              <a:rPr lang="hu-HU" sz="1600" b="1" dirty="0" err="1" smtClean="0"/>
              <a:t>Peltier-stage</a:t>
            </a:r>
            <a:r>
              <a:rPr lang="hu-HU" sz="1600" dirty="0" smtClean="0"/>
              <a:t> </a:t>
            </a:r>
            <a:r>
              <a:rPr lang="hu-HU" sz="1600" dirty="0" err="1" smtClean="0"/>
              <a:t>cold</a:t>
            </a:r>
            <a:r>
              <a:rPr lang="hu-HU" sz="1600" dirty="0" smtClean="0"/>
              <a:t> </a:t>
            </a:r>
            <a:r>
              <a:rPr lang="hu-HU" sz="1600" dirty="0" err="1" smtClean="0"/>
              <a:t>point</a:t>
            </a:r>
            <a:r>
              <a:rPr lang="hu-HU" sz="1600" dirty="0" smtClean="0"/>
              <a:t> </a:t>
            </a:r>
            <a:r>
              <a:rPr lang="hu-HU" sz="1600" dirty="0" err="1" smtClean="0"/>
              <a:t>needed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 </a:t>
            </a:r>
            <a:r>
              <a:rPr lang="hu-HU" sz="1600" dirty="0" err="1" smtClean="0"/>
              <a:t>mount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smtClean="0"/>
              <a:t>No air = </a:t>
            </a:r>
            <a:r>
              <a:rPr lang="hu-HU" sz="1600" b="1" dirty="0" smtClean="0"/>
              <a:t>no </a:t>
            </a:r>
            <a:r>
              <a:rPr lang="hu-HU" sz="1600" b="1" dirty="0" err="1" smtClean="0"/>
              <a:t>damping</a:t>
            </a:r>
            <a:r>
              <a:rPr lang="hu-HU" sz="1600" dirty="0" smtClean="0"/>
              <a:t> of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spring</a:t>
            </a:r>
            <a:r>
              <a:rPr lang="hu-HU" sz="1600" dirty="0" smtClean="0"/>
              <a:t>: </a:t>
            </a:r>
            <a:r>
              <a:rPr lang="hu-HU" sz="1600" dirty="0" err="1" smtClean="0"/>
              <a:t>Permanent</a:t>
            </a:r>
            <a:r>
              <a:rPr lang="hu-HU" sz="1600" dirty="0" smtClean="0"/>
              <a:t> </a:t>
            </a:r>
            <a:r>
              <a:rPr lang="hu-HU" sz="1600" b="1" dirty="0" err="1" smtClean="0"/>
              <a:t>magnetic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damping</a:t>
            </a:r>
            <a:r>
              <a:rPr lang="hu-HU" sz="1600" dirty="0" smtClean="0"/>
              <a:t> </a:t>
            </a:r>
            <a:r>
              <a:rPr lang="hu-HU" sz="1600" dirty="0" err="1" smtClean="0"/>
              <a:t>needed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b="1" dirty="0" err="1" smtClean="0"/>
              <a:t>Drift</a:t>
            </a:r>
            <a:r>
              <a:rPr lang="hu-HU" sz="1600" dirty="0" smtClean="0"/>
              <a:t> of </a:t>
            </a:r>
            <a:r>
              <a:rPr lang="hu-HU" sz="1600" dirty="0" err="1" smtClean="0"/>
              <a:t>capacitive</a:t>
            </a:r>
            <a:r>
              <a:rPr lang="hu-HU" sz="1600" dirty="0" smtClean="0"/>
              <a:t> </a:t>
            </a:r>
            <a:r>
              <a:rPr lang="hu-HU" sz="1600" dirty="0" err="1" smtClean="0"/>
              <a:t>sensor</a:t>
            </a:r>
            <a:r>
              <a:rPr lang="hu-HU" sz="1600" dirty="0" smtClean="0"/>
              <a:t>: </a:t>
            </a:r>
            <a:r>
              <a:rPr lang="hu-HU" sz="1600" b="1" dirty="0" err="1" smtClean="0"/>
              <a:t>drift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compensation</a:t>
            </a:r>
            <a:r>
              <a:rPr lang="hu-HU" sz="1600" dirty="0" smtClean="0"/>
              <a:t> </a:t>
            </a:r>
            <a:r>
              <a:rPr lang="hu-HU" sz="1600" dirty="0" err="1" smtClean="0"/>
              <a:t>using</a:t>
            </a:r>
            <a:r>
              <a:rPr lang="hu-HU" sz="1600" dirty="0" smtClean="0"/>
              <a:t> software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b="1" dirty="0" err="1" smtClean="0"/>
              <a:t>Slow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answer</a:t>
            </a:r>
            <a:r>
              <a:rPr lang="hu-HU" sz="1600" dirty="0" smtClean="0"/>
              <a:t> and </a:t>
            </a:r>
            <a:r>
              <a:rPr lang="hu-HU" sz="1600" dirty="0" err="1" smtClean="0"/>
              <a:t>triggering</a:t>
            </a:r>
            <a:r>
              <a:rPr lang="hu-HU" sz="1600" dirty="0" smtClean="0"/>
              <a:t> </a:t>
            </a:r>
            <a:r>
              <a:rPr lang="hu-HU" sz="1600" dirty="0" err="1" smtClean="0"/>
              <a:t>time</a:t>
            </a:r>
            <a:r>
              <a:rPr lang="hu-HU" sz="1600" dirty="0" smtClean="0"/>
              <a:t> </a:t>
            </a:r>
            <a:r>
              <a:rPr lang="hu-HU" sz="1600" dirty="0" err="1" smtClean="0"/>
              <a:t>using</a:t>
            </a:r>
            <a:r>
              <a:rPr lang="hu-HU" sz="1600" dirty="0" smtClean="0"/>
              <a:t> </a:t>
            </a:r>
            <a:r>
              <a:rPr lang="hu-HU" sz="1600" dirty="0" err="1" smtClean="0"/>
              <a:t>digital</a:t>
            </a:r>
            <a:r>
              <a:rPr lang="hu-HU" sz="1600" dirty="0" smtClean="0"/>
              <a:t> </a:t>
            </a:r>
            <a:r>
              <a:rPr lang="hu-HU" sz="1600" dirty="0" err="1" smtClean="0"/>
              <a:t>feedback</a:t>
            </a:r>
            <a:r>
              <a:rPr lang="hu-HU" sz="1600" dirty="0" smtClean="0"/>
              <a:t>: </a:t>
            </a:r>
            <a:r>
              <a:rPr lang="hu-HU" sz="1600" b="1" dirty="0" err="1" smtClean="0"/>
              <a:t>analogous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feedback</a:t>
            </a:r>
            <a:r>
              <a:rPr lang="hu-HU" sz="1600" dirty="0" smtClean="0"/>
              <a:t> </a:t>
            </a:r>
            <a:r>
              <a:rPr lang="hu-HU" sz="1600" dirty="0" err="1" smtClean="0"/>
              <a:t>needed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b="1" dirty="0" err="1" smtClean="0"/>
              <a:t>Constant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speed</a:t>
            </a:r>
            <a:r>
              <a:rPr lang="hu-HU" sz="1600" b="1" dirty="0" smtClean="0"/>
              <a:t>, </a:t>
            </a:r>
            <a:r>
              <a:rPr lang="hu-HU" sz="1600" b="1" dirty="0" err="1" smtClean="0"/>
              <a:t>Force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control</a:t>
            </a:r>
            <a:r>
              <a:rPr lang="hu-HU" sz="1600" b="1" dirty="0" smtClean="0"/>
              <a:t>, </a:t>
            </a:r>
            <a:r>
              <a:rPr lang="hu-HU" sz="1600" b="1" dirty="0" err="1" smtClean="0"/>
              <a:t>Deformation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control</a:t>
            </a:r>
            <a:r>
              <a:rPr lang="hu-HU" sz="1600" dirty="0" smtClean="0"/>
              <a:t> </a:t>
            </a:r>
            <a:r>
              <a:rPr lang="hu-HU" sz="1600" dirty="0" err="1" smtClean="0"/>
              <a:t>modes</a:t>
            </a:r>
            <a:r>
              <a:rPr lang="hu-HU" sz="1600" dirty="0" smtClean="0"/>
              <a:t> </a:t>
            </a:r>
            <a:r>
              <a:rPr lang="hu-HU" sz="1600" dirty="0" err="1" smtClean="0"/>
              <a:t>available</a:t>
            </a:r>
            <a:r>
              <a:rPr lang="hu-HU" sz="1600" dirty="0" smtClean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GB" sz="160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10</a:t>
            </a:fld>
            <a:endParaRPr lang="en-GB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5466" r="1263" b="3024"/>
          <a:stretch/>
        </p:blipFill>
        <p:spPr>
          <a:xfrm>
            <a:off x="7088679" y="2503687"/>
            <a:ext cx="4754880" cy="3211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Szövegdoboz 10"/>
          <p:cNvSpPr txBox="1"/>
          <p:nvPr/>
        </p:nvSpPr>
        <p:spPr>
          <a:xfrm>
            <a:off x="7932184" y="2661825"/>
            <a:ext cx="142851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1600" i="1" dirty="0" err="1" smtClean="0">
                <a:solidFill>
                  <a:schemeClr val="tx1"/>
                </a:solidFill>
              </a:rPr>
              <a:t>In-situ</a:t>
            </a:r>
            <a:r>
              <a:rPr lang="hu-HU" sz="1600" i="1" dirty="0" smtClean="0">
                <a:solidFill>
                  <a:schemeClr val="tx1"/>
                </a:solidFill>
              </a:rPr>
              <a:t> AE </a:t>
            </a:r>
            <a:r>
              <a:rPr lang="hu-HU" sz="1600" i="1" dirty="0" err="1" smtClean="0">
                <a:solidFill>
                  <a:schemeClr val="tx1"/>
                </a:solidFill>
              </a:rPr>
              <a:t>pillar</a:t>
            </a:r>
            <a:r>
              <a:rPr lang="hu-HU" sz="1600" i="1" dirty="0" smtClean="0">
                <a:solidFill>
                  <a:schemeClr val="tx1"/>
                </a:solidFill>
              </a:rPr>
              <a:t> </a:t>
            </a:r>
            <a:r>
              <a:rPr lang="hu-HU" sz="1600" i="1" dirty="0" err="1" smtClean="0">
                <a:solidFill>
                  <a:schemeClr val="tx1"/>
                </a:solidFill>
              </a:rPr>
              <a:t>compression</a:t>
            </a:r>
            <a:endParaRPr lang="en-GB" sz="1600" i="1" dirty="0">
              <a:solidFill>
                <a:schemeClr val="tx1"/>
              </a:solidFill>
            </a:endParaRPr>
          </a:p>
        </p:txBody>
      </p:sp>
      <p:pic>
        <p:nvPicPr>
          <p:cNvPr id="12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7314" y="246880"/>
            <a:ext cx="1996124" cy="199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ím 1"/>
          <p:cNvSpPr txBox="1">
            <a:spLocks/>
          </p:cNvSpPr>
          <p:nvPr/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NANOTEST </a:t>
            </a:r>
            <a:r>
              <a:rPr lang="hu-HU" dirty="0" err="1" smtClean="0"/>
              <a:t>advanced</a:t>
            </a:r>
            <a:r>
              <a:rPr lang="hu-HU" dirty="0" smtClean="0"/>
              <a:t> </a:t>
            </a:r>
            <a:r>
              <a:rPr lang="hu-HU" dirty="0" err="1" smtClean="0"/>
              <a:t>properties</a:t>
            </a:r>
            <a:endParaRPr lang="en-GB" dirty="0"/>
          </a:p>
        </p:txBody>
      </p:sp>
      <p:pic>
        <p:nvPicPr>
          <p:cNvPr id="14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7310" y="246880"/>
            <a:ext cx="1996124" cy="199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ím 1"/>
          <p:cNvSpPr txBox="1">
            <a:spLocks/>
          </p:cNvSpPr>
          <p:nvPr/>
        </p:nvSpPr>
        <p:spPr>
          <a:xfrm>
            <a:off x="1142996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NANOTEST </a:t>
            </a:r>
            <a:r>
              <a:rPr lang="hu-HU" dirty="0" err="1" smtClean="0"/>
              <a:t>advanced</a:t>
            </a:r>
            <a:r>
              <a:rPr lang="hu-HU" dirty="0" smtClean="0"/>
              <a:t> </a:t>
            </a:r>
            <a:r>
              <a:rPr lang="hu-HU" dirty="0" err="1" smtClean="0"/>
              <a:t>properties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5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IN-SITU MOVIE</a:t>
            </a:r>
            <a:endParaRPr lang="en-GB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4871814" y="1604451"/>
            <a:ext cx="2480014" cy="4038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1600" b="1" dirty="0" err="1" smtClean="0"/>
              <a:t>Deformation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curve</a:t>
            </a:r>
            <a:r>
              <a:rPr lang="hu-HU" sz="1600" dirty="0" smtClean="0"/>
              <a:t> of </a:t>
            </a:r>
            <a:r>
              <a:rPr lang="hu-HU" sz="1600" dirty="0" err="1" smtClean="0"/>
              <a:t>micropillar</a:t>
            </a:r>
            <a:r>
              <a:rPr lang="hu-HU" sz="1600" dirty="0" smtClean="0"/>
              <a:t> </a:t>
            </a:r>
            <a:r>
              <a:rPr lang="hu-HU" sz="1600" dirty="0" err="1" smtClean="0"/>
              <a:t>compression</a:t>
            </a:r>
            <a:endParaRPr lang="hu-HU" sz="1600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1600" dirty="0" err="1" smtClean="0"/>
              <a:t>Rectangular</a:t>
            </a:r>
            <a:r>
              <a:rPr lang="hu-HU" sz="1600" dirty="0" smtClean="0"/>
              <a:t> </a:t>
            </a:r>
            <a:r>
              <a:rPr lang="hu-HU" sz="1600" dirty="0" err="1" smtClean="0"/>
              <a:t>micropillar</a:t>
            </a:r>
            <a:endParaRPr lang="hu-HU" sz="1600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1600" b="1" dirty="0" smtClean="0"/>
              <a:t>2.4 </a:t>
            </a:r>
            <a:r>
              <a:rPr lang="hu-HU" sz="1600" b="1" dirty="0" err="1" smtClean="0"/>
              <a:t>um</a:t>
            </a:r>
            <a:r>
              <a:rPr lang="hu-HU" sz="1600" dirty="0" smtClean="0"/>
              <a:t> </a:t>
            </a:r>
            <a:r>
              <a:rPr lang="hu-HU" sz="1600" dirty="0" err="1" smtClean="0"/>
              <a:t>side</a:t>
            </a:r>
            <a:r>
              <a:rPr lang="hu-HU" sz="1600" dirty="0" smtClean="0"/>
              <a:t> </a:t>
            </a:r>
            <a:r>
              <a:rPr lang="hu-HU" sz="1600" dirty="0" err="1" smtClean="0"/>
              <a:t>length</a:t>
            </a:r>
            <a:endParaRPr lang="hu-HU" sz="1600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1600" b="1" dirty="0" smtClean="0"/>
              <a:t>10 </a:t>
            </a:r>
            <a:r>
              <a:rPr lang="hu-HU" sz="1600" b="1" dirty="0" err="1" smtClean="0"/>
              <a:t>um</a:t>
            </a:r>
            <a:r>
              <a:rPr lang="hu-HU" sz="1600" dirty="0" smtClean="0"/>
              <a:t> </a:t>
            </a:r>
            <a:r>
              <a:rPr lang="hu-HU" sz="1600" dirty="0" err="1" smtClean="0"/>
              <a:t>height</a:t>
            </a:r>
            <a:endParaRPr lang="hu-HU" sz="1600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1600" b="1" dirty="0" smtClean="0"/>
              <a:t>3*10</a:t>
            </a:r>
            <a:r>
              <a:rPr lang="hu-HU" sz="1600" b="1" baseline="30000" dirty="0" smtClean="0"/>
              <a:t>-2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um</a:t>
            </a:r>
            <a:r>
              <a:rPr lang="hu-HU" sz="1600" b="1" dirty="0" smtClean="0"/>
              <a:t>/s</a:t>
            </a:r>
            <a:r>
              <a:rPr lang="hu-HU" sz="1600" dirty="0" smtClean="0"/>
              <a:t> </a:t>
            </a:r>
            <a:r>
              <a:rPr lang="hu-HU" sz="1600" dirty="0" err="1" smtClean="0"/>
              <a:t>crosshead</a:t>
            </a:r>
            <a:r>
              <a:rPr lang="hu-HU" sz="1600" dirty="0" smtClean="0"/>
              <a:t> </a:t>
            </a:r>
            <a:r>
              <a:rPr lang="hu-HU" sz="1600" dirty="0" err="1" smtClean="0"/>
              <a:t>speed</a:t>
            </a:r>
            <a:endParaRPr lang="hu-HU" sz="1600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1600" b="1" dirty="0" err="1" smtClean="0"/>
              <a:t>Constant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crosshead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speed</a:t>
            </a:r>
            <a:r>
              <a:rPr lang="hu-HU" sz="1600" dirty="0" smtClean="0"/>
              <a:t> </a:t>
            </a:r>
            <a:r>
              <a:rPr lang="hu-HU" sz="1600" dirty="0" err="1" smtClean="0"/>
              <a:t>control</a:t>
            </a:r>
            <a:endParaRPr lang="hu-HU" sz="1600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1600" dirty="0" err="1"/>
              <a:t>N</a:t>
            </a:r>
            <a:r>
              <a:rPr lang="hu-HU" sz="1600" dirty="0" err="1" smtClean="0"/>
              <a:t>umerous</a:t>
            </a:r>
            <a:r>
              <a:rPr lang="hu-HU" sz="1600" dirty="0" smtClean="0"/>
              <a:t> of </a:t>
            </a:r>
            <a:r>
              <a:rPr lang="hu-HU" sz="1600" dirty="0" err="1" smtClean="0"/>
              <a:t>small</a:t>
            </a:r>
            <a:r>
              <a:rPr lang="hu-HU" sz="1600" dirty="0" smtClean="0"/>
              <a:t> </a:t>
            </a:r>
            <a:r>
              <a:rPr lang="hu-HU" sz="1600" dirty="0" err="1" smtClean="0"/>
              <a:t>avalanches</a:t>
            </a:r>
            <a:r>
              <a:rPr lang="hu-HU" sz="1600" dirty="0" smtClean="0"/>
              <a:t> </a:t>
            </a:r>
            <a:r>
              <a:rPr lang="hu-HU" sz="1600" dirty="0" err="1" smtClean="0"/>
              <a:t>were</a:t>
            </a:r>
            <a:r>
              <a:rPr lang="hu-HU" sz="1600" dirty="0" smtClean="0"/>
              <a:t> </a:t>
            </a:r>
            <a:r>
              <a:rPr lang="hu-HU" sz="1600" dirty="0" err="1" smtClean="0"/>
              <a:t>measured</a:t>
            </a:r>
            <a:endParaRPr lang="hu-HU" sz="1600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hu-HU" sz="1600" dirty="0" err="1" smtClean="0"/>
              <a:t>On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right </a:t>
            </a:r>
            <a:r>
              <a:rPr lang="hu-HU" sz="1600" dirty="0" err="1" smtClean="0"/>
              <a:t>black</a:t>
            </a:r>
            <a:r>
              <a:rPr lang="hu-HU" sz="1600" dirty="0" smtClean="0"/>
              <a:t> </a:t>
            </a:r>
            <a:r>
              <a:rPr lang="hu-HU" sz="1600" dirty="0" err="1" smtClean="0"/>
              <a:t>stripes</a:t>
            </a:r>
            <a:r>
              <a:rPr lang="hu-HU" sz="1600" dirty="0" smtClean="0"/>
              <a:t> show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instrumental</a:t>
            </a:r>
            <a:r>
              <a:rPr lang="hu-HU" sz="1600" dirty="0" smtClean="0"/>
              <a:t> </a:t>
            </a:r>
            <a:r>
              <a:rPr lang="hu-HU" sz="1600" dirty="0" err="1" smtClean="0"/>
              <a:t>spring</a:t>
            </a:r>
            <a:r>
              <a:rPr lang="hu-HU" sz="1600" dirty="0" smtClean="0"/>
              <a:t> </a:t>
            </a:r>
            <a:r>
              <a:rPr lang="hu-HU" sz="1600" dirty="0" err="1" smtClean="0"/>
              <a:t>constant</a:t>
            </a:r>
            <a:endParaRPr lang="en-GB" sz="160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11</a:t>
            </a:fld>
            <a:endParaRPr lang="en-GB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919" y="2339244"/>
            <a:ext cx="4399048" cy="3519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7310" y="246880"/>
            <a:ext cx="1996124" cy="199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Csoportba foglalás 8"/>
          <p:cNvGrpSpPr/>
          <p:nvPr/>
        </p:nvGrpSpPr>
        <p:grpSpPr>
          <a:xfrm>
            <a:off x="398335" y="2339244"/>
            <a:ext cx="4399048" cy="3519237"/>
            <a:chOff x="398335" y="2339244"/>
            <a:chExt cx="4399048" cy="3519237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335" y="2339244"/>
              <a:ext cx="4399048" cy="351923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Lekerekített téglalap 5"/>
            <p:cNvSpPr/>
            <p:nvPr/>
          </p:nvSpPr>
          <p:spPr>
            <a:xfrm>
              <a:off x="2263952" y="2878979"/>
              <a:ext cx="462868" cy="48856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0638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57310" y="246880"/>
            <a:ext cx="1996124" cy="199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49148" y="0"/>
            <a:ext cx="9875520" cy="1356360"/>
          </a:xfrm>
        </p:spPr>
        <p:txBody>
          <a:bodyPr/>
          <a:lstStyle/>
          <a:p>
            <a:r>
              <a:rPr lang="hu-HU" dirty="0" smtClean="0"/>
              <a:t>IN-SITU MOVIE</a:t>
            </a:r>
            <a:endParaRPr lang="en-GB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12</a:t>
            </a:fld>
            <a:endParaRPr lang="en-GB"/>
          </a:p>
        </p:txBody>
      </p:sp>
      <p:pic>
        <p:nvPicPr>
          <p:cNvPr id="8" name="B1_p13_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6432" y="1244942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4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13</a:t>
            </a:fld>
            <a:endParaRPr lang="en-GB"/>
          </a:p>
        </p:txBody>
      </p:sp>
      <p:sp>
        <p:nvSpPr>
          <p:cNvPr id="9" name="Cím 1"/>
          <p:cNvSpPr txBox="1">
            <a:spLocks/>
          </p:cNvSpPr>
          <p:nvPr/>
        </p:nvSpPr>
        <p:spPr>
          <a:xfrm>
            <a:off x="1142996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AVALANCHE </a:t>
            </a:r>
            <a:r>
              <a:rPr lang="hu-HU" dirty="0" err="1" smtClean="0"/>
              <a:t>power</a:t>
            </a:r>
            <a:r>
              <a:rPr lang="hu-HU" dirty="0" err="1"/>
              <a:t>-</a:t>
            </a:r>
            <a:r>
              <a:rPr lang="hu-HU" dirty="0" err="1" smtClean="0"/>
              <a:t>law</a:t>
            </a:r>
            <a:r>
              <a:rPr lang="hu-HU" dirty="0" smtClean="0"/>
              <a:t> </a:t>
            </a:r>
            <a:r>
              <a:rPr lang="hu-HU" dirty="0" err="1" smtClean="0"/>
              <a:t>distribution</a:t>
            </a:r>
            <a:endParaRPr lang="en-GB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54" y="1879389"/>
            <a:ext cx="3312502" cy="26910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784" y="1877536"/>
            <a:ext cx="3312502" cy="2657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215" y="1877536"/>
            <a:ext cx="3323760" cy="2680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Szövegdoboz 12"/>
          <p:cNvSpPr txBox="1"/>
          <p:nvPr/>
        </p:nvSpPr>
        <p:spPr>
          <a:xfrm>
            <a:off x="1003142" y="4728864"/>
            <a:ext cx="3359344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chemeClr val="accent1"/>
                </a:solidFill>
              </a:rPr>
              <a:t>Increasing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power-law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exponent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with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increasing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size</a:t>
            </a:r>
            <a:endParaRPr lang="hu-HU" dirty="0" smtClean="0">
              <a:solidFill>
                <a:schemeClr val="accent1"/>
              </a:solidFill>
            </a:endParaRPr>
          </a:p>
          <a:p>
            <a:endParaRPr lang="hu-HU" dirty="0">
              <a:solidFill>
                <a:schemeClr val="accent1"/>
              </a:solidFill>
            </a:endParaRPr>
          </a:p>
          <a:p>
            <a:r>
              <a:rPr lang="hu-HU" b="1" dirty="0" err="1" smtClean="0">
                <a:solidFill>
                  <a:schemeClr val="accent1"/>
                </a:solidFill>
              </a:rPr>
              <a:t>Constant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avalanche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size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in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microns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5"/>
          <a:srcRect l="4398" t="12001" r="7769" b="9999"/>
          <a:stretch/>
        </p:blipFill>
        <p:spPr>
          <a:xfrm>
            <a:off x="6956174" y="4880562"/>
            <a:ext cx="2016224" cy="1021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57310" y="257271"/>
            <a:ext cx="1996124" cy="199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182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AVALANCHE </a:t>
            </a:r>
            <a:r>
              <a:rPr lang="hu-HU" dirty="0" err="1" smtClean="0"/>
              <a:t>properties</a:t>
            </a:r>
            <a:endParaRPr lang="en-GB" dirty="0"/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7398327" y="2057400"/>
            <a:ext cx="3617544" cy="4038600"/>
          </a:xfrm>
        </p:spPr>
        <p:txBody>
          <a:bodyPr>
            <a:normAutofit lnSpcReduction="10000"/>
          </a:bodyPr>
          <a:lstStyle/>
          <a:p>
            <a:r>
              <a:rPr lang="hu-HU" sz="1600" dirty="0" err="1" smtClean="0"/>
              <a:t>High</a:t>
            </a:r>
            <a:r>
              <a:rPr lang="hu-HU" sz="1600" dirty="0" smtClean="0"/>
              <a:t> </a:t>
            </a:r>
            <a:r>
              <a:rPr lang="hu-HU" sz="1600" dirty="0" err="1" smtClean="0"/>
              <a:t>dislocation</a:t>
            </a:r>
            <a:r>
              <a:rPr lang="hu-HU" sz="1600" dirty="0" smtClean="0"/>
              <a:t> </a:t>
            </a:r>
            <a:r>
              <a:rPr lang="hu-HU" sz="1600" dirty="0" err="1" smtClean="0"/>
              <a:t>density</a:t>
            </a:r>
            <a:r>
              <a:rPr lang="hu-HU" sz="1600" dirty="0" smtClean="0"/>
              <a:t>: </a:t>
            </a:r>
            <a:r>
              <a:rPr lang="el-GR" sz="1600" b="1" dirty="0" smtClean="0"/>
              <a:t>ρ</a:t>
            </a:r>
            <a:r>
              <a:rPr lang="hu-HU" sz="1600" b="1" baseline="-25000" dirty="0" smtClean="0"/>
              <a:t>dl</a:t>
            </a:r>
            <a:r>
              <a:rPr lang="hu-HU" sz="1600" b="1" dirty="0" smtClean="0"/>
              <a:t>=10</a:t>
            </a:r>
            <a:r>
              <a:rPr lang="hu-HU" sz="1600" b="1" baseline="30000" dirty="0" smtClean="0"/>
              <a:t>14</a:t>
            </a:r>
          </a:p>
          <a:p>
            <a:r>
              <a:rPr lang="hu-HU" sz="1600" dirty="0" err="1" smtClean="0"/>
              <a:t>Two</a:t>
            </a:r>
            <a:r>
              <a:rPr lang="hu-HU" sz="1600" dirty="0" smtClean="0"/>
              <a:t> </a:t>
            </a:r>
            <a:r>
              <a:rPr lang="hu-HU" sz="1600" dirty="0" err="1" smtClean="0"/>
              <a:t>marginal</a:t>
            </a:r>
            <a:r>
              <a:rPr lang="hu-HU" sz="1600" dirty="0" smtClean="0"/>
              <a:t> </a:t>
            </a:r>
            <a:r>
              <a:rPr lang="hu-HU" sz="1600" dirty="0" err="1" smtClean="0"/>
              <a:t>averaging</a:t>
            </a:r>
            <a:r>
              <a:rPr lang="hu-HU" sz="1600" dirty="0" smtClean="0"/>
              <a:t> </a:t>
            </a:r>
            <a:r>
              <a:rPr lang="hu-HU" sz="1600" dirty="0" err="1" smtClean="0"/>
              <a:t>direction</a:t>
            </a:r>
            <a:r>
              <a:rPr lang="hu-HU" sz="1600" dirty="0" smtClean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b="1" dirty="0" err="1" smtClean="0"/>
              <a:t>Strain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direction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average</a:t>
            </a:r>
            <a:r>
              <a:rPr lang="hu-HU" sz="1600" b="1" dirty="0" smtClean="0"/>
              <a:t>:</a:t>
            </a:r>
            <a:r>
              <a:rPr lang="hu-HU" sz="1600" dirty="0" smtClean="0"/>
              <a:t> </a:t>
            </a:r>
            <a:r>
              <a:rPr lang="hu-HU" sz="1600" dirty="0" err="1" smtClean="0"/>
              <a:t>for</a:t>
            </a:r>
            <a:r>
              <a:rPr lang="hu-HU" sz="1600" dirty="0" smtClean="0"/>
              <a:t> </a:t>
            </a:r>
            <a:r>
              <a:rPr lang="hu-HU" sz="1600" dirty="0" err="1" smtClean="0"/>
              <a:t>each</a:t>
            </a:r>
            <a:r>
              <a:rPr lang="hu-HU" sz="1600" dirty="0" smtClean="0"/>
              <a:t> </a:t>
            </a:r>
            <a:r>
              <a:rPr lang="hu-HU" sz="1600" dirty="0" err="1" smtClean="0"/>
              <a:t>stress</a:t>
            </a:r>
            <a:r>
              <a:rPr lang="hu-HU" sz="1600" dirty="0" smtClean="0"/>
              <a:t> </a:t>
            </a:r>
            <a:r>
              <a:rPr lang="hu-HU" sz="1600" dirty="0" err="1" smtClean="0"/>
              <a:t>values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average</a:t>
            </a:r>
            <a:r>
              <a:rPr lang="hu-HU" sz="1600" dirty="0" smtClean="0"/>
              <a:t> </a:t>
            </a:r>
            <a:r>
              <a:rPr lang="hu-HU" sz="1600" dirty="0" err="1" smtClean="0"/>
              <a:t>strain</a:t>
            </a:r>
            <a:r>
              <a:rPr lang="hu-HU" sz="1600" dirty="0"/>
              <a:t> </a:t>
            </a:r>
            <a:r>
              <a:rPr lang="hu-HU" sz="1600" dirty="0" err="1" smtClean="0"/>
              <a:t>were</a:t>
            </a:r>
            <a:r>
              <a:rPr lang="hu-HU" sz="1600" dirty="0" smtClean="0"/>
              <a:t> </a:t>
            </a:r>
            <a:r>
              <a:rPr lang="hu-HU" sz="1600" dirty="0" err="1" smtClean="0"/>
              <a:t>calculated</a:t>
            </a:r>
            <a:r>
              <a:rPr lang="hu-HU" sz="1600" dirty="0" smtClean="0"/>
              <a:t> </a:t>
            </a:r>
            <a:r>
              <a:rPr lang="hu-HU" sz="1600" dirty="0" err="1" smtClean="0"/>
              <a:t>from</a:t>
            </a:r>
            <a:r>
              <a:rPr lang="hu-HU" sz="1600" dirty="0" smtClean="0"/>
              <a:t> </a:t>
            </a:r>
            <a:r>
              <a:rPr lang="hu-HU" sz="1600" dirty="0" err="1" smtClean="0"/>
              <a:t>different</a:t>
            </a:r>
            <a:r>
              <a:rPr lang="hu-HU" sz="1600" dirty="0" smtClean="0"/>
              <a:t> </a:t>
            </a:r>
            <a:r>
              <a:rPr lang="hu-HU" sz="1600" dirty="0" err="1" smtClean="0"/>
              <a:t>pillar</a:t>
            </a:r>
            <a:r>
              <a:rPr lang="hu-HU" sz="1600" dirty="0" smtClean="0"/>
              <a:t> </a:t>
            </a:r>
            <a:r>
              <a:rPr lang="hu-HU" sz="1600" dirty="0" err="1" smtClean="0"/>
              <a:t>compressions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b="1" dirty="0" err="1" smtClean="0"/>
              <a:t>Stress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direction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average</a:t>
            </a:r>
            <a:r>
              <a:rPr lang="hu-HU" sz="1600" b="1" dirty="0" smtClean="0"/>
              <a:t>:</a:t>
            </a:r>
            <a:r>
              <a:rPr lang="hu-HU" sz="1600" dirty="0" smtClean="0"/>
              <a:t> </a:t>
            </a:r>
            <a:r>
              <a:rPr lang="hu-HU" sz="1600" dirty="0" err="1" smtClean="0"/>
              <a:t>for</a:t>
            </a:r>
            <a:r>
              <a:rPr lang="hu-HU" sz="1600" dirty="0" smtClean="0"/>
              <a:t> </a:t>
            </a:r>
            <a:r>
              <a:rPr lang="hu-HU" sz="1600" dirty="0" err="1" smtClean="0"/>
              <a:t>each</a:t>
            </a:r>
            <a:r>
              <a:rPr lang="hu-HU" sz="1600" dirty="0" smtClean="0"/>
              <a:t> </a:t>
            </a:r>
            <a:r>
              <a:rPr lang="hu-HU" sz="1600" dirty="0" err="1" smtClean="0"/>
              <a:t>strain</a:t>
            </a:r>
            <a:r>
              <a:rPr lang="hu-HU" sz="1600" dirty="0" smtClean="0"/>
              <a:t> </a:t>
            </a:r>
            <a:r>
              <a:rPr lang="hu-HU" sz="1600" dirty="0" err="1" smtClean="0"/>
              <a:t>values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average</a:t>
            </a:r>
            <a:r>
              <a:rPr lang="hu-HU" sz="1600" dirty="0" smtClean="0"/>
              <a:t> </a:t>
            </a:r>
            <a:r>
              <a:rPr lang="hu-HU" sz="1600" dirty="0" err="1" smtClean="0"/>
              <a:t>stress</a:t>
            </a:r>
            <a:r>
              <a:rPr lang="hu-HU" sz="1600" dirty="0" smtClean="0"/>
              <a:t> </a:t>
            </a:r>
            <a:r>
              <a:rPr lang="hu-HU" sz="1600" dirty="0" err="1" smtClean="0"/>
              <a:t>were</a:t>
            </a:r>
            <a:r>
              <a:rPr lang="hu-HU" sz="1600" dirty="0" smtClean="0"/>
              <a:t> </a:t>
            </a:r>
            <a:r>
              <a:rPr lang="hu-HU" sz="1600" dirty="0" err="1" smtClean="0"/>
              <a:t>calculated</a:t>
            </a:r>
            <a:r>
              <a:rPr lang="hu-HU" sz="1600" dirty="0" smtClean="0"/>
              <a:t> </a:t>
            </a:r>
            <a:r>
              <a:rPr lang="hu-HU" sz="1600" dirty="0" err="1" smtClean="0"/>
              <a:t>from</a:t>
            </a:r>
            <a:r>
              <a:rPr lang="hu-HU" sz="1600" dirty="0" smtClean="0"/>
              <a:t> </a:t>
            </a:r>
            <a:r>
              <a:rPr lang="hu-HU" sz="1600" dirty="0" err="1" smtClean="0"/>
              <a:t>different</a:t>
            </a:r>
            <a:r>
              <a:rPr lang="hu-HU" sz="1600" dirty="0" smtClean="0"/>
              <a:t> </a:t>
            </a:r>
            <a:r>
              <a:rPr lang="hu-HU" sz="1600" dirty="0" err="1" smtClean="0"/>
              <a:t>pillar</a:t>
            </a:r>
            <a:r>
              <a:rPr lang="hu-HU" sz="1600" dirty="0" smtClean="0"/>
              <a:t> </a:t>
            </a:r>
            <a:r>
              <a:rPr lang="hu-HU" sz="1600" dirty="0" err="1" smtClean="0"/>
              <a:t>compression</a:t>
            </a:r>
            <a:endParaRPr lang="hu-HU" sz="1600" b="1" dirty="0"/>
          </a:p>
          <a:p>
            <a:pPr marL="45720" indent="0">
              <a:buNone/>
            </a:pPr>
            <a:r>
              <a:rPr lang="hu-HU" sz="1800" b="1" dirty="0" err="1" smtClean="0"/>
              <a:t>In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many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dislocation</a:t>
            </a:r>
            <a:r>
              <a:rPr lang="hu-HU" sz="1800" b="1" dirty="0" smtClean="0"/>
              <a:t> limit: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 smtClean="0"/>
              <a:t>Standard </a:t>
            </a:r>
            <a:r>
              <a:rPr lang="hu-HU" sz="1600" dirty="0" err="1" smtClean="0"/>
              <a:t>deviation</a:t>
            </a:r>
            <a:r>
              <a:rPr lang="hu-HU" sz="1600" dirty="0" smtClean="0"/>
              <a:t> </a:t>
            </a:r>
            <a:r>
              <a:rPr lang="hu-HU" sz="1600" dirty="0" err="1" smtClean="0"/>
              <a:t>curves</a:t>
            </a:r>
            <a:r>
              <a:rPr lang="hu-HU" sz="1600" dirty="0" smtClean="0"/>
              <a:t> show </a:t>
            </a:r>
            <a:r>
              <a:rPr lang="hu-HU" sz="1600" b="1" dirty="0" err="1" smtClean="0"/>
              <a:t>size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effect</a:t>
            </a:r>
            <a:endParaRPr lang="hu-HU" sz="16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hu-HU" sz="1600" b="1" dirty="0" smtClean="0"/>
              <a:t>BUT</a:t>
            </a:r>
            <a:r>
              <a:rPr lang="hu-HU" sz="1600" dirty="0" smtClean="0"/>
              <a:t> </a:t>
            </a:r>
            <a:r>
              <a:rPr lang="hu-HU" sz="1600" dirty="0" err="1" smtClean="0"/>
              <a:t>average</a:t>
            </a:r>
            <a:r>
              <a:rPr lang="hu-HU" sz="1600" dirty="0" smtClean="0"/>
              <a:t> </a:t>
            </a:r>
            <a:r>
              <a:rPr lang="hu-HU" sz="1600" dirty="0" err="1" smtClean="0"/>
              <a:t>curves</a:t>
            </a:r>
            <a:r>
              <a:rPr lang="hu-HU" sz="1600" dirty="0" smtClean="0"/>
              <a:t> </a:t>
            </a:r>
            <a:r>
              <a:rPr lang="hu-HU" sz="1600" dirty="0" err="1" smtClean="0"/>
              <a:t>not</a:t>
            </a:r>
            <a:endParaRPr lang="hu-HU" sz="160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14</a:t>
            </a:fld>
            <a:endParaRPr lang="en-GB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03" y="1690404"/>
            <a:ext cx="6423559" cy="4284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7310" y="246880"/>
            <a:ext cx="1996124" cy="199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245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DEFORMATION </a:t>
            </a:r>
            <a:r>
              <a:rPr lang="hu-HU" dirty="0" err="1" smtClean="0"/>
              <a:t>properties</a:t>
            </a:r>
            <a:endParaRPr lang="en-GB" dirty="0"/>
          </a:p>
        </p:txBody>
      </p:sp>
      <p:sp>
        <p:nvSpPr>
          <p:cNvPr id="8" name="Tartalom helye 7"/>
          <p:cNvSpPr>
            <a:spLocks noGrp="1"/>
          </p:cNvSpPr>
          <p:nvPr>
            <p:ph sz="half" idx="1"/>
          </p:nvPr>
        </p:nvSpPr>
        <p:spPr>
          <a:xfrm>
            <a:off x="1143000" y="1634946"/>
            <a:ext cx="4754880" cy="4868266"/>
          </a:xfrm>
        </p:spPr>
        <p:txBody>
          <a:bodyPr>
            <a:normAutofit/>
          </a:bodyPr>
          <a:lstStyle/>
          <a:p>
            <a:r>
              <a:rPr lang="hu-HU" sz="1600" b="1" dirty="0" err="1" smtClean="0"/>
              <a:t>Microplasticity</a:t>
            </a:r>
            <a:r>
              <a:rPr lang="hu-HU" sz="1600" dirty="0" smtClean="0"/>
              <a:t> </a:t>
            </a:r>
            <a:r>
              <a:rPr lang="hu-HU" sz="1600" dirty="0" err="1" smtClean="0"/>
              <a:t>under</a:t>
            </a:r>
            <a:r>
              <a:rPr lang="hu-HU" sz="1600" dirty="0" smtClean="0"/>
              <a:t> </a:t>
            </a:r>
            <a:r>
              <a:rPr lang="hu-HU" sz="1600" dirty="0" err="1" smtClean="0"/>
              <a:t>elastic</a:t>
            </a:r>
            <a:r>
              <a:rPr lang="hu-HU" sz="1600" dirty="0" smtClean="0"/>
              <a:t> </a:t>
            </a:r>
            <a:r>
              <a:rPr lang="hu-HU" sz="1600" dirty="0" err="1" smtClean="0"/>
              <a:t>deformation</a:t>
            </a:r>
            <a:r>
              <a:rPr lang="hu-HU" sz="1600" dirty="0" smtClean="0"/>
              <a:t>: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hu-HU" sz="1600" dirty="0" err="1" smtClean="0"/>
              <a:t>Irreversible</a:t>
            </a:r>
            <a:r>
              <a:rPr lang="hu-HU" sz="1600" dirty="0" smtClean="0"/>
              <a:t>: </a:t>
            </a:r>
            <a:r>
              <a:rPr lang="hu-HU" sz="1600" b="1" dirty="0" err="1" smtClean="0"/>
              <a:t>single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dislocation</a:t>
            </a:r>
            <a:r>
              <a:rPr lang="hu-HU" sz="1600" dirty="0" smtClean="0"/>
              <a:t> </a:t>
            </a:r>
            <a:r>
              <a:rPr lang="hu-HU" sz="1600" dirty="0" err="1" smtClean="0"/>
              <a:t>motion</a:t>
            </a:r>
            <a:endParaRPr lang="hu-HU" sz="1600" dirty="0" smtClean="0"/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hu-HU" sz="1600" dirty="0" err="1" smtClean="0"/>
              <a:t>Reversible</a:t>
            </a:r>
            <a:r>
              <a:rPr lang="hu-HU" sz="1600" dirty="0" smtClean="0"/>
              <a:t>: </a:t>
            </a:r>
            <a:r>
              <a:rPr lang="hu-HU" sz="1600" dirty="0" err="1" smtClean="0"/>
              <a:t>total</a:t>
            </a:r>
            <a:r>
              <a:rPr lang="hu-HU" sz="1600" dirty="0" smtClean="0"/>
              <a:t> </a:t>
            </a:r>
            <a:r>
              <a:rPr lang="hu-HU" sz="1600" dirty="0" err="1" smtClean="0"/>
              <a:t>dislocation</a:t>
            </a:r>
            <a:r>
              <a:rPr lang="hu-HU" sz="1600" dirty="0" smtClean="0"/>
              <a:t> </a:t>
            </a:r>
            <a:r>
              <a:rPr lang="hu-HU" sz="1600" dirty="0" err="1" smtClean="0"/>
              <a:t>lenght</a:t>
            </a:r>
            <a:r>
              <a:rPr lang="hu-HU" sz="1600" dirty="0" smtClean="0"/>
              <a:t> </a:t>
            </a:r>
            <a:r>
              <a:rPr lang="hu-HU" sz="1600" dirty="0" err="1" smtClean="0"/>
              <a:t>increase</a:t>
            </a:r>
            <a:r>
              <a:rPr lang="hu-HU" sz="1600" dirty="0" smtClean="0"/>
              <a:t> </a:t>
            </a:r>
            <a:r>
              <a:rPr lang="hu-HU" sz="1600" dirty="0" err="1" smtClean="0"/>
              <a:t>due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 </a:t>
            </a:r>
            <a:r>
              <a:rPr lang="hu-HU" sz="1600" b="1" dirty="0" err="1" smtClean="0"/>
              <a:t>dislocation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bending</a:t>
            </a:r>
            <a:r>
              <a:rPr lang="hu-HU" sz="1600" dirty="0" smtClean="0"/>
              <a:t> </a:t>
            </a:r>
            <a:r>
              <a:rPr lang="hu-HU" sz="1600" dirty="0" err="1" smtClean="0"/>
              <a:t>between</a:t>
            </a:r>
            <a:r>
              <a:rPr lang="hu-HU" sz="1600" dirty="0" smtClean="0"/>
              <a:t> </a:t>
            </a:r>
            <a:r>
              <a:rPr lang="hu-HU" sz="1600" dirty="0" err="1" smtClean="0"/>
              <a:t>junctions</a:t>
            </a:r>
            <a:endParaRPr lang="en-GB" sz="1600" dirty="0"/>
          </a:p>
        </p:txBody>
      </p:sp>
      <p:sp>
        <p:nvSpPr>
          <p:cNvPr id="9" name="Tartalom helye 8"/>
          <p:cNvSpPr>
            <a:spLocks noGrp="1"/>
          </p:cNvSpPr>
          <p:nvPr>
            <p:ph sz="half" idx="2"/>
          </p:nvPr>
        </p:nvSpPr>
        <p:spPr>
          <a:xfrm>
            <a:off x="6263640" y="1550838"/>
            <a:ext cx="4754880" cy="4868266"/>
          </a:xfrm>
        </p:spPr>
        <p:txBody>
          <a:bodyPr>
            <a:normAutofit/>
          </a:bodyPr>
          <a:lstStyle/>
          <a:p>
            <a:pPr marL="45720" indent="0">
              <a:spcBef>
                <a:spcPts val="600"/>
              </a:spcBef>
              <a:buNone/>
            </a:pPr>
            <a:r>
              <a:rPr lang="hu-HU" sz="1800" b="1" dirty="0" err="1" smtClean="0"/>
              <a:t>How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microscopic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deformation</a:t>
            </a:r>
            <a:r>
              <a:rPr lang="hu-HU" sz="1800" b="1" dirty="0" smtClean="0"/>
              <a:t> </a:t>
            </a:r>
            <a:r>
              <a:rPr lang="hu-HU" sz="1800" b="1" dirty="0" err="1" smtClean="0"/>
              <a:t>works</a:t>
            </a:r>
            <a:r>
              <a:rPr lang="hu-HU" sz="1800" b="1" dirty="0" smtClean="0"/>
              <a:t>?</a:t>
            </a:r>
          </a:p>
          <a:p>
            <a:pPr>
              <a:spcBef>
                <a:spcPts val="600"/>
              </a:spcBef>
            </a:pPr>
            <a:r>
              <a:rPr lang="hu-HU" sz="1600" dirty="0" smtClean="0"/>
              <a:t>Is </a:t>
            </a:r>
            <a:r>
              <a:rPr lang="hu-HU" sz="1600" dirty="0" err="1" smtClean="0"/>
              <a:t>there</a:t>
            </a:r>
            <a:r>
              <a:rPr lang="hu-HU" sz="1600" dirty="0" smtClean="0"/>
              <a:t> </a:t>
            </a:r>
            <a:r>
              <a:rPr lang="hu-HU" sz="1600" b="1" dirty="0" err="1" smtClean="0"/>
              <a:t>exact</a:t>
            </a:r>
            <a:r>
              <a:rPr lang="hu-HU" sz="1600" b="1" dirty="0" smtClean="0"/>
              <a:t> limit</a:t>
            </a:r>
            <a:r>
              <a:rPr lang="hu-HU" sz="1600" dirty="0" smtClean="0"/>
              <a:t> </a:t>
            </a:r>
            <a:r>
              <a:rPr lang="hu-HU" sz="1600" dirty="0" err="1" smtClean="0"/>
              <a:t>between</a:t>
            </a:r>
            <a:r>
              <a:rPr lang="hu-HU" sz="1600" dirty="0" smtClean="0"/>
              <a:t> </a:t>
            </a:r>
            <a:r>
              <a:rPr lang="hu-HU" sz="1600" dirty="0" err="1" smtClean="0"/>
              <a:t>elastic</a:t>
            </a:r>
            <a:r>
              <a:rPr lang="hu-HU" sz="1600" dirty="0" smtClean="0"/>
              <a:t> and </a:t>
            </a:r>
            <a:r>
              <a:rPr lang="hu-HU" sz="1600" dirty="0" err="1" smtClean="0"/>
              <a:t>plastic</a:t>
            </a:r>
            <a:r>
              <a:rPr lang="hu-HU" sz="1600" dirty="0" smtClean="0"/>
              <a:t> </a:t>
            </a:r>
            <a:r>
              <a:rPr lang="hu-HU" sz="1600" dirty="0" err="1" smtClean="0"/>
              <a:t>regime</a:t>
            </a:r>
            <a:r>
              <a:rPr lang="hu-HU" sz="1600" dirty="0" smtClean="0"/>
              <a:t>?</a:t>
            </a:r>
          </a:p>
          <a:p>
            <a:pPr>
              <a:spcBef>
                <a:spcPts val="600"/>
              </a:spcBef>
            </a:pPr>
            <a:r>
              <a:rPr lang="hu-HU" sz="1600" dirty="0"/>
              <a:t>I</a:t>
            </a:r>
            <a:r>
              <a:rPr lang="hu-HU" sz="1600" dirty="0" smtClean="0"/>
              <a:t>s </a:t>
            </a:r>
            <a:r>
              <a:rPr lang="hu-HU" sz="1600" dirty="0" err="1" smtClean="0"/>
              <a:t>it</a:t>
            </a:r>
            <a:r>
              <a:rPr lang="hu-HU" sz="1600" dirty="0" smtClean="0"/>
              <a:t> </a:t>
            </a:r>
            <a:r>
              <a:rPr lang="hu-HU" sz="1600" dirty="0" err="1" smtClean="0"/>
              <a:t>some</a:t>
            </a:r>
            <a:r>
              <a:rPr lang="hu-HU" sz="1600" dirty="0" smtClean="0"/>
              <a:t> </a:t>
            </a:r>
            <a:r>
              <a:rPr lang="hu-HU" sz="1600" dirty="0" err="1" smtClean="0"/>
              <a:t>kind</a:t>
            </a:r>
            <a:r>
              <a:rPr lang="hu-HU" sz="1600" dirty="0" smtClean="0"/>
              <a:t> of </a:t>
            </a:r>
            <a:r>
              <a:rPr lang="hu-HU" sz="1600" b="1" dirty="0" err="1" smtClean="0"/>
              <a:t>phase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transition</a:t>
            </a:r>
            <a:r>
              <a:rPr lang="hu-HU" sz="1600" dirty="0" smtClean="0"/>
              <a:t> </a:t>
            </a:r>
            <a:r>
              <a:rPr lang="hu-HU" sz="1600" dirty="0" err="1" smtClean="0"/>
              <a:t>between</a:t>
            </a:r>
            <a:r>
              <a:rPr lang="hu-HU" sz="1600" dirty="0" smtClean="0"/>
              <a:t> </a:t>
            </a:r>
            <a:r>
              <a:rPr lang="hu-HU" sz="1600" dirty="0" err="1" smtClean="0"/>
              <a:t>them</a:t>
            </a:r>
            <a:r>
              <a:rPr lang="hu-HU" sz="1600" dirty="0" smtClean="0"/>
              <a:t>?</a:t>
            </a:r>
          </a:p>
          <a:p>
            <a:pPr>
              <a:spcBef>
                <a:spcPts val="600"/>
              </a:spcBef>
            </a:pPr>
            <a:r>
              <a:rPr lang="hu-HU" sz="1600" dirty="0" err="1" smtClean="0"/>
              <a:t>What</a:t>
            </a:r>
            <a:r>
              <a:rPr lang="hu-HU" sz="1600" dirty="0"/>
              <a:t> </a:t>
            </a:r>
            <a:r>
              <a:rPr lang="hu-HU" sz="1600" dirty="0" err="1" smtClean="0"/>
              <a:t>are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rules</a:t>
            </a:r>
            <a:r>
              <a:rPr lang="hu-HU" sz="1600" dirty="0" smtClean="0"/>
              <a:t> of </a:t>
            </a:r>
            <a:r>
              <a:rPr lang="hu-HU" sz="1600" b="1" dirty="0" err="1" smtClean="0"/>
              <a:t>dislocation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mobility</a:t>
            </a:r>
            <a:r>
              <a:rPr lang="hu-HU" sz="1600" dirty="0" smtClean="0"/>
              <a:t>?</a:t>
            </a:r>
            <a:endParaRPr lang="en-GB" sz="160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7310" y="246880"/>
            <a:ext cx="1996124" cy="199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470" y="2993882"/>
            <a:ext cx="4381932" cy="3192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930" y="3052267"/>
            <a:ext cx="3998245" cy="3152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052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945571" y="609600"/>
            <a:ext cx="9875520" cy="1356360"/>
          </a:xfrm>
        </p:spPr>
        <p:txBody>
          <a:bodyPr/>
          <a:lstStyle/>
          <a:p>
            <a:r>
              <a:rPr lang="hu-HU" dirty="0" smtClean="0"/>
              <a:t>FURTHER INFORMATIVE QUESTIONS</a:t>
            </a:r>
            <a:endParaRPr lang="en-GB" dirty="0"/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does</a:t>
            </a:r>
            <a:r>
              <a:rPr lang="hu-HU" dirty="0" smtClean="0"/>
              <a:t> </a:t>
            </a:r>
            <a:r>
              <a:rPr lang="hu-HU" dirty="0" err="1" smtClean="0"/>
              <a:t>dislocation</a:t>
            </a:r>
            <a:r>
              <a:rPr lang="hu-HU" dirty="0" smtClean="0"/>
              <a:t> </a:t>
            </a:r>
            <a:r>
              <a:rPr lang="hu-HU" dirty="0" err="1" smtClean="0"/>
              <a:t>density</a:t>
            </a:r>
            <a:r>
              <a:rPr lang="hu-HU" dirty="0" smtClean="0"/>
              <a:t> and </a:t>
            </a:r>
            <a:r>
              <a:rPr lang="hu-HU" dirty="0" err="1" smtClean="0"/>
              <a:t>sample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 </a:t>
            </a:r>
            <a:r>
              <a:rPr lang="hu-HU" dirty="0" err="1" smtClean="0"/>
              <a:t>derive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micron</a:t>
            </a:r>
            <a:r>
              <a:rPr lang="hu-HU" dirty="0" smtClean="0"/>
              <a:t> </a:t>
            </a:r>
            <a:r>
              <a:rPr lang="hu-HU" dirty="0" err="1" smtClean="0"/>
              <a:t>scale</a:t>
            </a:r>
            <a:r>
              <a:rPr lang="hu-HU" dirty="0" smtClean="0"/>
              <a:t> </a:t>
            </a:r>
            <a:r>
              <a:rPr lang="hu-HU" dirty="0" err="1" smtClean="0"/>
              <a:t>deformation</a:t>
            </a:r>
            <a:r>
              <a:rPr lang="hu-HU" dirty="0" smtClean="0"/>
              <a:t>?</a:t>
            </a:r>
          </a:p>
          <a:p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works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low</a:t>
            </a:r>
            <a:r>
              <a:rPr lang="hu-HU" dirty="0" smtClean="0"/>
              <a:t> </a:t>
            </a:r>
            <a:r>
              <a:rPr lang="hu-HU" dirty="0" err="1" smtClean="0"/>
              <a:t>concentration</a:t>
            </a:r>
            <a:r>
              <a:rPr lang="hu-HU" dirty="0" smtClean="0"/>
              <a:t> </a:t>
            </a:r>
            <a:r>
              <a:rPr lang="hu-HU" dirty="0" err="1" smtClean="0"/>
              <a:t>solid</a:t>
            </a:r>
            <a:r>
              <a:rPr lang="hu-HU" dirty="0" smtClean="0"/>
              <a:t> </a:t>
            </a:r>
            <a:r>
              <a:rPr lang="hu-HU" dirty="0" err="1" smtClean="0"/>
              <a:t>solutions</a:t>
            </a:r>
            <a:r>
              <a:rPr lang="hu-HU" dirty="0" smtClean="0"/>
              <a:t>?</a:t>
            </a:r>
          </a:p>
          <a:p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power-law</a:t>
            </a:r>
            <a:r>
              <a:rPr lang="hu-HU" dirty="0" smtClean="0"/>
              <a:t> </a:t>
            </a:r>
            <a:r>
              <a:rPr lang="hu-HU" dirty="0" err="1" smtClean="0"/>
              <a:t>avalanche</a:t>
            </a:r>
            <a:r>
              <a:rPr lang="hu-HU" dirty="0" smtClean="0"/>
              <a:t> </a:t>
            </a:r>
            <a:r>
              <a:rPr lang="hu-HU" dirty="0" err="1" smtClean="0"/>
              <a:t>size</a:t>
            </a:r>
            <a:r>
              <a:rPr lang="hu-HU" dirty="0" smtClean="0"/>
              <a:t> </a:t>
            </a:r>
            <a:r>
              <a:rPr lang="hu-HU" dirty="0" err="1" smtClean="0"/>
              <a:t>disributions</a:t>
            </a:r>
            <a:r>
              <a:rPr lang="hu-HU" dirty="0" smtClean="0"/>
              <a:t> </a:t>
            </a:r>
            <a:r>
              <a:rPr lang="hu-HU" dirty="0" err="1" smtClean="0"/>
              <a:t>exponent</a:t>
            </a:r>
            <a:r>
              <a:rPr lang="hu-HU" dirty="0" smtClean="0"/>
              <a:t> </a:t>
            </a:r>
            <a:r>
              <a:rPr lang="hu-HU" dirty="0" err="1" smtClean="0"/>
              <a:t>changes</a:t>
            </a:r>
            <a:r>
              <a:rPr lang="hu-HU" dirty="0" smtClean="0"/>
              <a:t>?</a:t>
            </a:r>
          </a:p>
          <a:p>
            <a:r>
              <a:rPr lang="hu-HU" dirty="0" err="1" smtClean="0"/>
              <a:t>What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mechanism</a:t>
            </a:r>
            <a:r>
              <a:rPr lang="hu-HU" dirty="0" smtClean="0"/>
              <a:t> of </a:t>
            </a:r>
            <a:r>
              <a:rPr lang="hu-HU" dirty="0" err="1" smtClean="0"/>
              <a:t>microplasticity</a:t>
            </a:r>
            <a:r>
              <a:rPr lang="hu-HU" dirty="0" smtClean="0"/>
              <a:t>?</a:t>
            </a:r>
          </a:p>
          <a:p>
            <a:r>
              <a:rPr lang="hu-HU" dirty="0" err="1" smtClean="0"/>
              <a:t>How</a:t>
            </a:r>
            <a:r>
              <a:rPr lang="hu-HU" dirty="0" smtClean="0"/>
              <a:t> </a:t>
            </a:r>
            <a:r>
              <a:rPr lang="hu-HU" dirty="0" err="1" smtClean="0"/>
              <a:t>theese</a:t>
            </a:r>
            <a:r>
              <a:rPr lang="hu-HU" dirty="0" smtClean="0"/>
              <a:t> </a:t>
            </a:r>
            <a:r>
              <a:rPr lang="hu-HU" dirty="0" err="1" smtClean="0"/>
              <a:t>theories</a:t>
            </a:r>
            <a:r>
              <a:rPr lang="hu-HU" dirty="0" smtClean="0"/>
              <a:t> </a:t>
            </a:r>
            <a:r>
              <a:rPr lang="hu-HU" dirty="0" err="1" smtClean="0"/>
              <a:t>works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HCP </a:t>
            </a:r>
            <a:r>
              <a:rPr lang="hu-HU" dirty="0" err="1" smtClean="0"/>
              <a:t>metals</a:t>
            </a:r>
            <a:r>
              <a:rPr lang="hu-HU" dirty="0" smtClean="0"/>
              <a:t>?</a:t>
            </a:r>
          </a:p>
          <a:p>
            <a:r>
              <a:rPr lang="hu-HU" dirty="0" err="1" smtClean="0"/>
              <a:t>What</a:t>
            </a:r>
            <a:r>
              <a:rPr lang="hu-HU" dirty="0" smtClean="0"/>
              <a:t> is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of </a:t>
            </a:r>
            <a:r>
              <a:rPr lang="hu-HU" dirty="0" err="1" smtClean="0"/>
              <a:t>changing</a:t>
            </a:r>
            <a:r>
              <a:rPr lang="hu-HU" dirty="0" smtClean="0"/>
              <a:t> </a:t>
            </a:r>
            <a:r>
              <a:rPr lang="hu-HU" dirty="0" err="1" smtClean="0"/>
              <a:t>deformation</a:t>
            </a:r>
            <a:r>
              <a:rPr lang="hu-HU" dirty="0" smtClean="0"/>
              <a:t> </a:t>
            </a:r>
            <a:r>
              <a:rPr lang="hu-HU" dirty="0" err="1" smtClean="0"/>
              <a:t>rate</a:t>
            </a:r>
            <a:r>
              <a:rPr lang="hu-HU" dirty="0" smtClean="0"/>
              <a:t>?</a:t>
            </a:r>
          </a:p>
          <a:p>
            <a:r>
              <a:rPr lang="hu-HU" dirty="0" err="1" smtClean="0"/>
              <a:t>What</a:t>
            </a:r>
            <a:r>
              <a:rPr lang="hu-HU" dirty="0" smtClean="0"/>
              <a:t> </a:t>
            </a:r>
            <a:r>
              <a:rPr lang="hu-HU" dirty="0" err="1" smtClean="0"/>
              <a:t>fatigue</a:t>
            </a:r>
            <a:r>
              <a:rPr lang="hu-HU" dirty="0" smtClean="0"/>
              <a:t> </a:t>
            </a:r>
            <a:r>
              <a:rPr lang="hu-HU" dirty="0" err="1" smtClean="0"/>
              <a:t>causes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strength</a:t>
            </a:r>
            <a:r>
              <a:rPr lang="hu-HU" dirty="0" smtClean="0"/>
              <a:t> of </a:t>
            </a:r>
            <a:r>
              <a:rPr lang="hu-HU" dirty="0" err="1" smtClean="0"/>
              <a:t>material</a:t>
            </a:r>
            <a:r>
              <a:rPr lang="hu-HU" dirty="0" smtClean="0"/>
              <a:t>?</a:t>
            </a:r>
            <a:endParaRPr lang="en-GB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7310" y="246880"/>
            <a:ext cx="1996124" cy="199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7062" b="17062"/>
          <a:stretch/>
        </p:blipFill>
        <p:spPr>
          <a:xfrm rot="5400000">
            <a:off x="8992983" y="3368022"/>
            <a:ext cx="3734572" cy="1721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7110" y="3821423"/>
            <a:ext cx="2465100" cy="2270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368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0306" y="923939"/>
            <a:ext cx="10992794" cy="2926080"/>
          </a:xfrm>
        </p:spPr>
        <p:txBody>
          <a:bodyPr>
            <a:noAutofit/>
          </a:bodyPr>
          <a:lstStyle/>
          <a:p>
            <a:r>
              <a:rPr lang="hu-HU" sz="4800" dirty="0" err="1" smtClean="0">
                <a:effectLst/>
              </a:rPr>
              <a:t>Thank</a:t>
            </a:r>
            <a:r>
              <a:rPr lang="hu-HU" sz="4800" dirty="0" smtClean="0">
                <a:effectLst/>
              </a:rPr>
              <a:t> </a:t>
            </a:r>
            <a:r>
              <a:rPr lang="hu-HU" sz="4800" dirty="0" err="1" smtClean="0">
                <a:effectLst/>
              </a:rPr>
              <a:t>you</a:t>
            </a:r>
            <a:r>
              <a:rPr lang="hu-HU" sz="4800" dirty="0" smtClean="0">
                <a:effectLst/>
              </a:rPr>
              <a:t> </a:t>
            </a:r>
            <a:r>
              <a:rPr lang="hu-HU" sz="4800" dirty="0" err="1" smtClean="0">
                <a:effectLst/>
              </a:rPr>
              <a:t>for</a:t>
            </a:r>
            <a:r>
              <a:rPr lang="hu-HU" sz="4800" dirty="0" smtClean="0">
                <a:effectLst/>
              </a:rPr>
              <a:t> </a:t>
            </a:r>
            <a:r>
              <a:rPr lang="hu-HU" sz="4800" dirty="0" err="1" smtClean="0">
                <a:effectLst/>
              </a:rPr>
              <a:t>your</a:t>
            </a:r>
            <a:r>
              <a:rPr lang="hu-HU" sz="4800" dirty="0" smtClean="0">
                <a:effectLst/>
              </a:rPr>
              <a:t> </a:t>
            </a:r>
            <a:r>
              <a:rPr lang="hu-HU" sz="4800" dirty="0" err="1" smtClean="0">
                <a:effectLst/>
              </a:rPr>
              <a:t>attention</a:t>
            </a:r>
            <a:r>
              <a:rPr lang="hu-HU" sz="4800" dirty="0" smtClean="0">
                <a:effectLst/>
              </a:rPr>
              <a:t>!</a:t>
            </a:r>
            <a:endParaRPr lang="en-GB" sz="4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709530" y="3911197"/>
            <a:ext cx="8767860" cy="1388165"/>
          </a:xfrm>
        </p:spPr>
        <p:txBody>
          <a:bodyPr>
            <a:normAutofit/>
          </a:bodyPr>
          <a:lstStyle/>
          <a:p>
            <a:r>
              <a:rPr lang="hu-HU" sz="2400" b="1" dirty="0" err="1" smtClean="0"/>
              <a:t>Have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you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any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questions</a:t>
            </a:r>
            <a:r>
              <a:rPr lang="hu-HU" sz="2400" b="1" dirty="0" smtClean="0"/>
              <a:t>?</a:t>
            </a:r>
            <a:endParaRPr lang="en-GB" sz="2400" b="1" dirty="0"/>
          </a:p>
        </p:txBody>
      </p:sp>
      <p:pic>
        <p:nvPicPr>
          <p:cNvPr id="7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9688" y="354894"/>
            <a:ext cx="2195736" cy="2195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zövegdoboz 7"/>
          <p:cNvSpPr txBox="1"/>
          <p:nvPr/>
        </p:nvSpPr>
        <p:spPr>
          <a:xfrm>
            <a:off x="2797160" y="5360540"/>
            <a:ext cx="70132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u="sng" dirty="0" smtClean="0">
                <a:solidFill>
                  <a:schemeClr val="accent1"/>
                </a:solidFill>
              </a:rPr>
              <a:t>Ádám István Hegyi</a:t>
            </a:r>
            <a:r>
              <a:rPr lang="hu-HU" dirty="0" smtClean="0">
                <a:solidFill>
                  <a:schemeClr val="accent1"/>
                </a:solidFill>
              </a:rPr>
              <a:t>, Péter Dusán </a:t>
            </a:r>
            <a:r>
              <a:rPr lang="hu-HU" dirty="0" err="1" smtClean="0">
                <a:solidFill>
                  <a:schemeClr val="accent1"/>
                </a:solidFill>
              </a:rPr>
              <a:t>Ispánovity</a:t>
            </a:r>
            <a:r>
              <a:rPr lang="hu-HU" dirty="0" smtClean="0">
                <a:solidFill>
                  <a:schemeClr val="accent1"/>
                </a:solidFill>
              </a:rPr>
              <a:t>, István </a:t>
            </a:r>
            <a:r>
              <a:rPr lang="hu-HU" dirty="0" err="1" smtClean="0">
                <a:solidFill>
                  <a:schemeClr val="accent1"/>
                </a:solidFill>
              </a:rPr>
              <a:t>Groma</a:t>
            </a:r>
            <a:r>
              <a:rPr lang="hu-HU" dirty="0" smtClean="0">
                <a:solidFill>
                  <a:schemeClr val="accent1"/>
                </a:solidFill>
              </a:rPr>
              <a:t>, Géza Györgyi</a:t>
            </a:r>
          </a:p>
          <a:p>
            <a:pPr algn="ctr"/>
            <a:r>
              <a:rPr lang="hu-HU" dirty="0" smtClean="0">
                <a:solidFill>
                  <a:schemeClr val="accent1"/>
                </a:solidFill>
              </a:rPr>
              <a:t>12. August 2015, Brno</a:t>
            </a:r>
          </a:p>
          <a:p>
            <a:pPr algn="ctr"/>
            <a:endParaRPr lang="hu-HU" dirty="0">
              <a:solidFill>
                <a:schemeClr val="accent1"/>
              </a:solidFill>
            </a:endParaRPr>
          </a:p>
          <a:p>
            <a:pPr algn="ctr"/>
            <a:r>
              <a:rPr lang="hu-HU" i="1" dirty="0" smtClean="0">
                <a:solidFill>
                  <a:schemeClr val="accent1"/>
                </a:solidFill>
              </a:rPr>
              <a:t>Eötvös Loránd University of Budapest</a:t>
            </a:r>
            <a:endParaRPr lang="en-GB" i="1" dirty="0">
              <a:solidFill>
                <a:schemeClr val="accent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635" y="647552"/>
            <a:ext cx="6245475" cy="1610417"/>
          </a:xfrm>
          <a:prstGeom prst="rect">
            <a:avLst/>
          </a:prstGeom>
        </p:spPr>
      </p:pic>
      <p:pic>
        <p:nvPicPr>
          <p:cNvPr id="1026" name="Picture 2" descr="http://wwwteszt.elte.hu/file/logo_elte_ttk_1776x16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23" y="460756"/>
            <a:ext cx="2144535" cy="198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4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OUTLINE</a:t>
            </a:r>
            <a:endParaRPr lang="en-GB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b="1" dirty="0" err="1" smtClean="0"/>
              <a:t>Motivation</a:t>
            </a:r>
            <a:endParaRPr lang="hu-HU" b="1" dirty="0" smtClean="0"/>
          </a:p>
          <a:p>
            <a:r>
              <a:rPr lang="hu-HU" b="1" dirty="0" err="1" smtClean="0"/>
              <a:t>Single</a:t>
            </a:r>
            <a:r>
              <a:rPr lang="hu-HU" b="1" dirty="0" smtClean="0"/>
              <a:t> </a:t>
            </a:r>
            <a:r>
              <a:rPr lang="hu-HU" b="1" dirty="0" err="1" smtClean="0"/>
              <a:t>crystal</a:t>
            </a:r>
            <a:r>
              <a:rPr lang="hu-HU" b="1" dirty="0" smtClean="0"/>
              <a:t> </a:t>
            </a:r>
            <a:r>
              <a:rPr lang="hu-HU" b="1" dirty="0" err="1" smtClean="0"/>
              <a:t>sample</a:t>
            </a:r>
            <a:endParaRPr lang="hu-HU" b="1" dirty="0" smtClean="0"/>
          </a:p>
          <a:p>
            <a:r>
              <a:rPr lang="hu-HU" b="1" dirty="0" err="1" smtClean="0"/>
              <a:t>Micropillar</a:t>
            </a:r>
            <a:r>
              <a:rPr lang="hu-HU" b="1" dirty="0" smtClean="0"/>
              <a:t> </a:t>
            </a:r>
            <a:r>
              <a:rPr lang="hu-HU" b="1" dirty="0" err="1" smtClean="0"/>
              <a:t>fabrication</a:t>
            </a:r>
            <a:endParaRPr lang="hu-HU" b="1" dirty="0" smtClean="0"/>
          </a:p>
          <a:p>
            <a:r>
              <a:rPr lang="hu-HU" b="1" dirty="0" err="1" smtClean="0"/>
              <a:t>In-situ</a:t>
            </a:r>
            <a:r>
              <a:rPr lang="hu-HU" b="1" dirty="0" smtClean="0"/>
              <a:t> </a:t>
            </a:r>
            <a:r>
              <a:rPr lang="hu-HU" b="1" dirty="0" err="1" smtClean="0"/>
              <a:t>experiment</a:t>
            </a:r>
            <a:r>
              <a:rPr lang="hu-HU" b="1" dirty="0" smtClean="0"/>
              <a:t>: NANOTEST</a:t>
            </a:r>
          </a:p>
          <a:p>
            <a:r>
              <a:rPr lang="hu-HU" b="1" dirty="0" err="1" smtClean="0"/>
              <a:t>Special</a:t>
            </a:r>
            <a:r>
              <a:rPr lang="hu-HU" b="1" dirty="0" smtClean="0"/>
              <a:t> </a:t>
            </a:r>
            <a:r>
              <a:rPr lang="hu-HU" b="1" dirty="0" err="1" smtClean="0"/>
              <a:t>effects</a:t>
            </a:r>
            <a:r>
              <a:rPr lang="hu-HU" b="1" dirty="0" smtClean="0"/>
              <a:t> </a:t>
            </a:r>
            <a:r>
              <a:rPr lang="hu-HU" b="1" dirty="0" err="1" smtClean="0"/>
              <a:t>in</a:t>
            </a:r>
            <a:r>
              <a:rPr lang="hu-HU" b="1" dirty="0" smtClean="0"/>
              <a:t> </a:t>
            </a:r>
            <a:r>
              <a:rPr lang="hu-HU" b="1" dirty="0" err="1" smtClean="0"/>
              <a:t>high-vacuum</a:t>
            </a:r>
            <a:r>
              <a:rPr lang="hu-HU" b="1" dirty="0" smtClean="0"/>
              <a:t> </a:t>
            </a:r>
            <a:r>
              <a:rPr lang="hu-HU" b="1" dirty="0" err="1" smtClean="0"/>
              <a:t>indentation</a:t>
            </a:r>
            <a:endParaRPr lang="hu-HU" b="1" dirty="0" smtClean="0"/>
          </a:p>
          <a:p>
            <a:r>
              <a:rPr lang="hu-HU" b="1" dirty="0" err="1" smtClean="0"/>
              <a:t>Single</a:t>
            </a:r>
            <a:r>
              <a:rPr lang="hu-HU" b="1" dirty="0" smtClean="0"/>
              <a:t> </a:t>
            </a:r>
            <a:r>
              <a:rPr lang="hu-HU" b="1" dirty="0" err="1" smtClean="0"/>
              <a:t>compression</a:t>
            </a:r>
            <a:r>
              <a:rPr lang="hu-HU" b="1" dirty="0" smtClean="0"/>
              <a:t> </a:t>
            </a:r>
            <a:r>
              <a:rPr lang="hu-HU" b="1" dirty="0" err="1" smtClean="0"/>
              <a:t>properties</a:t>
            </a:r>
            <a:endParaRPr lang="hu-HU" b="1" dirty="0" smtClean="0"/>
          </a:p>
          <a:p>
            <a:r>
              <a:rPr lang="hu-HU" b="1" dirty="0" err="1" smtClean="0"/>
              <a:t>Dislocation</a:t>
            </a:r>
            <a:r>
              <a:rPr lang="hu-HU" b="1" dirty="0" smtClean="0"/>
              <a:t> </a:t>
            </a:r>
            <a:r>
              <a:rPr lang="hu-HU" b="1" dirty="0" err="1" smtClean="0"/>
              <a:t>avalanche</a:t>
            </a:r>
            <a:r>
              <a:rPr lang="hu-HU" b="1" dirty="0" smtClean="0"/>
              <a:t> </a:t>
            </a:r>
            <a:r>
              <a:rPr lang="hu-HU" b="1" dirty="0" err="1" smtClean="0"/>
              <a:t>statistics</a:t>
            </a:r>
            <a:endParaRPr lang="hu-HU" b="1" dirty="0" smtClean="0"/>
          </a:p>
          <a:p>
            <a:r>
              <a:rPr lang="hu-HU" b="1" dirty="0" err="1" smtClean="0"/>
              <a:t>Size</a:t>
            </a:r>
            <a:r>
              <a:rPr lang="hu-HU" b="1" dirty="0" smtClean="0"/>
              <a:t> </a:t>
            </a:r>
            <a:r>
              <a:rPr lang="hu-HU" b="1" dirty="0" err="1" smtClean="0"/>
              <a:t>effect</a:t>
            </a:r>
            <a:r>
              <a:rPr lang="hu-HU" b="1" dirty="0" smtClean="0"/>
              <a:t> </a:t>
            </a:r>
            <a:r>
              <a:rPr lang="hu-HU" b="1" dirty="0" err="1" smtClean="0"/>
              <a:t>in</a:t>
            </a:r>
            <a:r>
              <a:rPr lang="hu-HU" b="1" dirty="0" smtClean="0"/>
              <a:t> </a:t>
            </a:r>
            <a:r>
              <a:rPr lang="hu-HU" b="1" dirty="0" err="1" smtClean="0"/>
              <a:t>many</a:t>
            </a:r>
            <a:r>
              <a:rPr lang="hu-HU" b="1" dirty="0" smtClean="0"/>
              <a:t> </a:t>
            </a:r>
            <a:r>
              <a:rPr lang="hu-HU" b="1" dirty="0" err="1" smtClean="0"/>
              <a:t>dislocation</a:t>
            </a:r>
            <a:r>
              <a:rPr lang="hu-HU" b="1" dirty="0" smtClean="0"/>
              <a:t> limit</a:t>
            </a:r>
          </a:p>
          <a:p>
            <a:r>
              <a:rPr lang="hu-HU" b="1" dirty="0" err="1" smtClean="0"/>
              <a:t>Further</a:t>
            </a:r>
            <a:r>
              <a:rPr lang="hu-HU" b="1" dirty="0" smtClean="0"/>
              <a:t> </a:t>
            </a:r>
            <a:r>
              <a:rPr lang="hu-HU" b="1" dirty="0" err="1" smtClean="0"/>
              <a:t>question</a:t>
            </a:r>
            <a:endParaRPr lang="en-GB" b="1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2</a:t>
            </a:fld>
            <a:endParaRPr lang="en-GB"/>
          </a:p>
        </p:txBody>
      </p:sp>
      <p:pic>
        <p:nvPicPr>
          <p:cNvPr id="6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7314" y="246880"/>
            <a:ext cx="1996124" cy="199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t="1960" r="13464" b="4094"/>
          <a:stretch/>
        </p:blipFill>
        <p:spPr>
          <a:xfrm>
            <a:off x="6816433" y="2265219"/>
            <a:ext cx="4468092" cy="3636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552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MOTIVATION </a:t>
            </a:r>
            <a:r>
              <a:rPr lang="hu-HU" sz="2400" dirty="0" smtClean="0"/>
              <a:t>of </a:t>
            </a:r>
            <a:r>
              <a:rPr lang="hu-HU" sz="2400" dirty="0" err="1" smtClean="0"/>
              <a:t>micropillar</a:t>
            </a:r>
            <a:r>
              <a:rPr lang="hu-HU" sz="2400" dirty="0" smtClean="0"/>
              <a:t> </a:t>
            </a:r>
            <a:r>
              <a:rPr lang="hu-HU" sz="2400" dirty="0" err="1" smtClean="0"/>
              <a:t>experiments</a:t>
            </a:r>
            <a:endParaRPr lang="en-GB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1143000" y="2057400"/>
            <a:ext cx="4333009" cy="4038600"/>
          </a:xfrm>
        </p:spPr>
        <p:txBody>
          <a:bodyPr/>
          <a:lstStyle/>
          <a:p>
            <a:r>
              <a:rPr lang="hu-HU" sz="1600" dirty="0" err="1" smtClean="0"/>
              <a:t>Increased</a:t>
            </a:r>
            <a:r>
              <a:rPr lang="hu-HU" sz="1600" dirty="0" smtClean="0"/>
              <a:t> interest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b="1" dirty="0" smtClean="0"/>
              <a:t>MEMS</a:t>
            </a:r>
            <a:r>
              <a:rPr lang="hu-HU" sz="1600" dirty="0" smtClean="0"/>
              <a:t>, </a:t>
            </a:r>
            <a:r>
              <a:rPr lang="hu-HU" sz="1600" dirty="0" err="1" smtClean="0"/>
              <a:t>how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 </a:t>
            </a:r>
            <a:r>
              <a:rPr lang="hu-HU" sz="1600" dirty="0" err="1" smtClean="0"/>
              <a:t>construct</a:t>
            </a:r>
            <a:r>
              <a:rPr lang="hu-HU" sz="1600" dirty="0" smtClean="0"/>
              <a:t> </a:t>
            </a:r>
            <a:r>
              <a:rPr lang="hu-HU" sz="1600" dirty="0" err="1" smtClean="0"/>
              <a:t>micrometer</a:t>
            </a:r>
            <a:r>
              <a:rPr lang="hu-HU" sz="1600" dirty="0" smtClean="0"/>
              <a:t> </a:t>
            </a:r>
            <a:r>
              <a:rPr lang="hu-HU" sz="1600" dirty="0" err="1" smtClean="0"/>
              <a:t>sized</a:t>
            </a:r>
            <a:r>
              <a:rPr lang="hu-HU" sz="1600" dirty="0" smtClean="0"/>
              <a:t> </a:t>
            </a:r>
            <a:r>
              <a:rPr lang="hu-HU" sz="1600" dirty="0" err="1" smtClean="0"/>
              <a:t>tools</a:t>
            </a:r>
            <a:r>
              <a:rPr lang="hu-HU" sz="1600" dirty="0" smtClean="0"/>
              <a:t>?</a:t>
            </a:r>
          </a:p>
          <a:p>
            <a:endParaRPr lang="hu-HU" dirty="0" smtClean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7314" y="246880"/>
            <a:ext cx="1996124" cy="199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Sandia MEMS bug 1b%20%28468%20x%20365%29 Lubricant Found to Oil Micromechanical Syste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69" y="2795997"/>
            <a:ext cx="3330870" cy="2597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9" name="Tartalom helye 6"/>
          <p:cNvSpPr txBox="1">
            <a:spLocks/>
          </p:cNvSpPr>
          <p:nvPr/>
        </p:nvSpPr>
        <p:spPr>
          <a:xfrm>
            <a:off x="5977078" y="2057400"/>
            <a:ext cx="4333009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dirty="0" err="1" smtClean="0"/>
              <a:t>From</a:t>
            </a:r>
            <a:r>
              <a:rPr lang="hu-HU" sz="1600" dirty="0" smtClean="0"/>
              <a:t> </a:t>
            </a:r>
            <a:r>
              <a:rPr lang="hu-HU" sz="1600" dirty="0" err="1" smtClean="0"/>
              <a:t>acoustic</a:t>
            </a:r>
            <a:r>
              <a:rPr lang="hu-HU" sz="1600" dirty="0" smtClean="0"/>
              <a:t> </a:t>
            </a:r>
            <a:r>
              <a:rPr lang="hu-HU" sz="1600" dirty="0" err="1" smtClean="0"/>
              <a:t>emission</a:t>
            </a:r>
            <a:r>
              <a:rPr lang="hu-HU" sz="1600" dirty="0" smtClean="0"/>
              <a:t> of </a:t>
            </a:r>
            <a:r>
              <a:rPr lang="hu-HU" sz="1600" b="1" dirty="0" err="1" smtClean="0"/>
              <a:t>ice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single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crystals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first</a:t>
            </a:r>
            <a:r>
              <a:rPr lang="hu-HU" sz="1600" dirty="0" smtClean="0"/>
              <a:t> </a:t>
            </a:r>
            <a:r>
              <a:rPr lang="hu-HU" sz="1600" dirty="0" err="1" smtClean="0"/>
              <a:t>signals</a:t>
            </a:r>
            <a:r>
              <a:rPr lang="hu-HU" sz="1600" dirty="0" smtClean="0"/>
              <a:t> </a:t>
            </a:r>
            <a:r>
              <a:rPr lang="hu-HU" sz="1600" dirty="0" err="1" smtClean="0"/>
              <a:t>from</a:t>
            </a:r>
            <a:r>
              <a:rPr lang="hu-HU" sz="1600" dirty="0" smtClean="0"/>
              <a:t> </a:t>
            </a:r>
            <a:r>
              <a:rPr lang="hu-HU" sz="1600" dirty="0" err="1" smtClean="0"/>
              <a:t>dislocation</a:t>
            </a:r>
            <a:r>
              <a:rPr lang="hu-HU" sz="1600" dirty="0" smtClean="0"/>
              <a:t> </a:t>
            </a:r>
            <a:r>
              <a:rPr lang="hu-HU" sz="1600" dirty="0" err="1" smtClean="0"/>
              <a:t>avalanche</a:t>
            </a:r>
            <a:r>
              <a:rPr lang="hu-HU" sz="1600" dirty="0" smtClean="0"/>
              <a:t> and </a:t>
            </a:r>
            <a:r>
              <a:rPr lang="hu-HU" sz="1600" b="1" dirty="0" err="1" smtClean="0"/>
              <a:t>intermittent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plasticity</a:t>
            </a:r>
            <a:r>
              <a:rPr lang="hu-HU" sz="1600" dirty="0" smtClean="0"/>
              <a:t> </a:t>
            </a:r>
            <a:r>
              <a:rPr lang="hu-HU" sz="1600" dirty="0" err="1" smtClean="0"/>
              <a:t>were</a:t>
            </a:r>
            <a:r>
              <a:rPr lang="hu-HU" sz="1600" dirty="0" smtClean="0"/>
              <a:t> </a:t>
            </a:r>
            <a:r>
              <a:rPr lang="hu-HU" sz="1600" dirty="0" err="1" smtClean="0"/>
              <a:t>measured</a:t>
            </a:r>
            <a:r>
              <a:rPr lang="hu-HU" sz="1600" dirty="0" smtClean="0"/>
              <a:t>.</a:t>
            </a:r>
          </a:p>
          <a:p>
            <a:r>
              <a:rPr lang="hu-HU" sz="1600" dirty="0" smtClean="0"/>
              <a:t>The </a:t>
            </a:r>
            <a:r>
              <a:rPr lang="hu-HU" sz="1600" dirty="0" err="1" smtClean="0"/>
              <a:t>intermittency</a:t>
            </a:r>
            <a:r>
              <a:rPr lang="hu-HU" sz="1600" dirty="0" smtClean="0"/>
              <a:t> </a:t>
            </a:r>
            <a:r>
              <a:rPr lang="hu-HU" sz="1600" dirty="0" err="1" smtClean="0"/>
              <a:t>was</a:t>
            </a:r>
            <a:r>
              <a:rPr lang="hu-HU" sz="1600" dirty="0" smtClean="0"/>
              <a:t> </a:t>
            </a:r>
            <a:r>
              <a:rPr lang="hu-HU" sz="1600" dirty="0" err="1" smtClean="0"/>
              <a:t>demonstrated</a:t>
            </a:r>
            <a:r>
              <a:rPr lang="hu-HU" sz="1600" dirty="0" smtClean="0"/>
              <a:t> </a:t>
            </a:r>
            <a:r>
              <a:rPr lang="hu-HU" sz="1600" dirty="0" err="1" smtClean="0"/>
              <a:t>experimental</a:t>
            </a:r>
            <a:r>
              <a:rPr lang="hu-HU" sz="1600" dirty="0" smtClean="0"/>
              <a:t> </a:t>
            </a:r>
            <a:r>
              <a:rPr lang="hu-HU" sz="1600" dirty="0" err="1" smtClean="0"/>
              <a:t>way</a:t>
            </a:r>
            <a:r>
              <a:rPr lang="hu-HU" sz="1600" dirty="0" smtClean="0"/>
              <a:t> and </a:t>
            </a:r>
            <a:r>
              <a:rPr lang="hu-HU" sz="1600" dirty="0" err="1" smtClean="0"/>
              <a:t>simulation</a:t>
            </a:r>
            <a:r>
              <a:rPr lang="hu-HU" sz="1600" dirty="0" smtClean="0"/>
              <a:t> </a:t>
            </a:r>
            <a:r>
              <a:rPr lang="hu-HU" sz="1600" dirty="0" err="1" smtClean="0"/>
              <a:t>methods</a:t>
            </a:r>
            <a:r>
              <a:rPr lang="hu-HU" sz="1600" dirty="0" smtClean="0"/>
              <a:t>.</a:t>
            </a:r>
          </a:p>
          <a:p>
            <a:endParaRPr lang="hu-HU" dirty="0" smtClean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500" y="3507362"/>
            <a:ext cx="1815917" cy="2021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009" y="3509429"/>
            <a:ext cx="3914775" cy="2019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Szövegdoboz 11"/>
          <p:cNvSpPr txBox="1"/>
          <p:nvPr/>
        </p:nvSpPr>
        <p:spPr>
          <a:xfrm>
            <a:off x="5533536" y="5651481"/>
            <a:ext cx="226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i="1" dirty="0" err="1" smtClean="0">
                <a:solidFill>
                  <a:schemeClr val="accent1"/>
                </a:solidFill>
              </a:rPr>
              <a:t>Dimiduk</a:t>
            </a:r>
            <a:r>
              <a:rPr lang="hu-HU" sz="1400" i="1" dirty="0" smtClean="0">
                <a:solidFill>
                  <a:schemeClr val="accent1"/>
                </a:solidFill>
              </a:rPr>
              <a:t> et. </a:t>
            </a:r>
            <a:r>
              <a:rPr lang="hu-HU" sz="1400" i="1" dirty="0" err="1" smtClean="0">
                <a:solidFill>
                  <a:schemeClr val="accent1"/>
                </a:solidFill>
              </a:rPr>
              <a:t>al</a:t>
            </a:r>
            <a:r>
              <a:rPr lang="hu-HU" sz="1400" i="1" dirty="0" smtClean="0">
                <a:solidFill>
                  <a:schemeClr val="accent1"/>
                </a:solidFill>
              </a:rPr>
              <a:t>.</a:t>
            </a:r>
            <a:r>
              <a:rPr lang="hu-HU" sz="1400" dirty="0" smtClean="0">
                <a:solidFill>
                  <a:schemeClr val="accent1"/>
                </a:solidFill>
              </a:rPr>
              <a:t> </a:t>
            </a:r>
            <a:r>
              <a:rPr lang="hu-HU" sz="1400" b="1" dirty="0" smtClean="0">
                <a:solidFill>
                  <a:schemeClr val="accent1"/>
                </a:solidFill>
              </a:rPr>
              <a:t>Science</a:t>
            </a:r>
            <a:r>
              <a:rPr lang="hu-HU" sz="1400" dirty="0" smtClean="0">
                <a:solidFill>
                  <a:schemeClr val="accent1"/>
                </a:solidFill>
              </a:rPr>
              <a:t> 2004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8599047" y="5618509"/>
            <a:ext cx="2761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i="1" dirty="0" err="1" smtClean="0">
                <a:solidFill>
                  <a:schemeClr val="accent1"/>
                </a:solidFill>
              </a:rPr>
              <a:t>Groma</a:t>
            </a:r>
            <a:r>
              <a:rPr lang="hu-HU" sz="1400" i="1" dirty="0" smtClean="0">
                <a:solidFill>
                  <a:schemeClr val="accent1"/>
                </a:solidFill>
              </a:rPr>
              <a:t> et. </a:t>
            </a:r>
            <a:r>
              <a:rPr lang="hu-HU" sz="1400" i="1" dirty="0" err="1" smtClean="0">
                <a:solidFill>
                  <a:schemeClr val="accent1"/>
                </a:solidFill>
              </a:rPr>
              <a:t>al</a:t>
            </a:r>
            <a:r>
              <a:rPr lang="hu-HU" sz="1400" i="1" dirty="0" smtClean="0">
                <a:solidFill>
                  <a:schemeClr val="accent1"/>
                </a:solidFill>
              </a:rPr>
              <a:t>.</a:t>
            </a:r>
            <a:r>
              <a:rPr lang="hu-HU" sz="1400" dirty="0" smtClean="0">
                <a:solidFill>
                  <a:schemeClr val="accent1"/>
                </a:solidFill>
              </a:rPr>
              <a:t> </a:t>
            </a:r>
            <a:r>
              <a:rPr lang="hu-HU" sz="1400" b="1" dirty="0" err="1" smtClean="0">
                <a:solidFill>
                  <a:schemeClr val="accent1"/>
                </a:solidFill>
              </a:rPr>
              <a:t>Phys</a:t>
            </a:r>
            <a:r>
              <a:rPr lang="hu-HU" sz="1400" b="1" dirty="0" smtClean="0">
                <a:solidFill>
                  <a:schemeClr val="accent1"/>
                </a:solidFill>
              </a:rPr>
              <a:t>. </a:t>
            </a:r>
            <a:r>
              <a:rPr lang="hu-HU" sz="1400" b="1" dirty="0" err="1" smtClean="0">
                <a:solidFill>
                  <a:schemeClr val="accent1"/>
                </a:solidFill>
              </a:rPr>
              <a:t>Rev</a:t>
            </a:r>
            <a:r>
              <a:rPr lang="hu-HU" sz="1400" b="1" dirty="0" smtClean="0">
                <a:solidFill>
                  <a:schemeClr val="accent1"/>
                </a:solidFill>
              </a:rPr>
              <a:t>. Lett.</a:t>
            </a:r>
            <a:r>
              <a:rPr lang="hu-HU" sz="1400" dirty="0" smtClean="0">
                <a:solidFill>
                  <a:schemeClr val="accent1"/>
                </a:solidFill>
              </a:rPr>
              <a:t> 2010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1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MOTIVATION </a:t>
            </a:r>
            <a:r>
              <a:rPr lang="hu-HU" sz="2400" dirty="0" smtClean="0"/>
              <a:t>of </a:t>
            </a:r>
            <a:r>
              <a:rPr lang="hu-HU" sz="2400" dirty="0" err="1" smtClean="0"/>
              <a:t>acoustic</a:t>
            </a:r>
            <a:r>
              <a:rPr lang="hu-HU" sz="2400" dirty="0" smtClean="0"/>
              <a:t> </a:t>
            </a:r>
            <a:r>
              <a:rPr lang="hu-HU" sz="2400" dirty="0" err="1" smtClean="0"/>
              <a:t>emission</a:t>
            </a:r>
            <a:r>
              <a:rPr lang="hu-HU" sz="2400" dirty="0" smtClean="0"/>
              <a:t> </a:t>
            </a:r>
            <a:r>
              <a:rPr lang="hu-HU" sz="2400" dirty="0" err="1" smtClean="0"/>
              <a:t>in-situ</a:t>
            </a:r>
            <a:r>
              <a:rPr lang="hu-HU" sz="2400" dirty="0" smtClean="0"/>
              <a:t> </a:t>
            </a:r>
            <a:r>
              <a:rPr lang="hu-HU" sz="2400" dirty="0" err="1" smtClean="0"/>
              <a:t>measurements</a:t>
            </a:r>
            <a:r>
              <a:rPr lang="hu-HU" dirty="0" smtClean="0"/>
              <a:t> </a:t>
            </a:r>
            <a:endParaRPr lang="en-GB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1143001" y="2057400"/>
            <a:ext cx="5649686" cy="4038600"/>
          </a:xfrm>
        </p:spPr>
        <p:txBody>
          <a:bodyPr/>
          <a:lstStyle/>
          <a:p>
            <a:r>
              <a:rPr lang="hu-HU" sz="1600" b="1" dirty="0" err="1" smtClean="0"/>
              <a:t>Space</a:t>
            </a:r>
            <a:r>
              <a:rPr lang="hu-HU" sz="1600" b="1" dirty="0" smtClean="0"/>
              <a:t> and </a:t>
            </a:r>
            <a:r>
              <a:rPr lang="hu-HU" sz="1600" b="1" dirty="0" err="1" smtClean="0"/>
              <a:t>time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correlation</a:t>
            </a:r>
            <a:r>
              <a:rPr lang="hu-HU" sz="1600" dirty="0" smtClean="0"/>
              <a:t> of </a:t>
            </a:r>
            <a:r>
              <a:rPr lang="hu-HU" sz="1600" dirty="0" err="1" smtClean="0"/>
              <a:t>dislocation</a:t>
            </a:r>
            <a:r>
              <a:rPr lang="hu-HU" sz="1600" dirty="0" smtClean="0"/>
              <a:t> </a:t>
            </a:r>
            <a:r>
              <a:rPr lang="hu-HU" sz="1600" dirty="0" err="1" smtClean="0"/>
              <a:t>motion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smtClean="0"/>
              <a:t>Time </a:t>
            </a:r>
            <a:r>
              <a:rPr lang="hu-HU" sz="1600" dirty="0" err="1" smtClean="0"/>
              <a:t>correlation</a:t>
            </a:r>
            <a:r>
              <a:rPr lang="hu-HU" sz="1600" b="1" dirty="0" smtClean="0"/>
              <a:t>: </a:t>
            </a:r>
            <a:r>
              <a:rPr lang="hu-HU" sz="1600" b="1" dirty="0" err="1" smtClean="0"/>
              <a:t>acoustic</a:t>
            </a:r>
            <a:r>
              <a:rPr lang="hu-HU" sz="1600" b="1" dirty="0" smtClean="0"/>
              <a:t> </a:t>
            </a:r>
            <a:r>
              <a:rPr lang="hu-HU" sz="1600" b="1" dirty="0" err="1"/>
              <a:t>e</a:t>
            </a:r>
            <a:r>
              <a:rPr lang="hu-HU" sz="1600" b="1" dirty="0" err="1" smtClean="0"/>
              <a:t>mission</a:t>
            </a:r>
            <a:endParaRPr lang="hu-HU" sz="1600" b="1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err="1" smtClean="0"/>
              <a:t>Space</a:t>
            </a:r>
            <a:r>
              <a:rPr lang="hu-HU" sz="1600" dirty="0" smtClean="0"/>
              <a:t> </a:t>
            </a:r>
            <a:r>
              <a:rPr lang="hu-HU" sz="1600" dirty="0" err="1" smtClean="0"/>
              <a:t>correlation</a:t>
            </a:r>
            <a:r>
              <a:rPr lang="hu-HU" sz="1600" b="1" dirty="0" smtClean="0"/>
              <a:t>: </a:t>
            </a:r>
            <a:r>
              <a:rPr lang="hu-HU" sz="1600" b="1" dirty="0" err="1" smtClean="0"/>
              <a:t>synchronized</a:t>
            </a:r>
            <a:r>
              <a:rPr lang="hu-HU" sz="1600" b="1" dirty="0" smtClean="0"/>
              <a:t> SEM </a:t>
            </a:r>
            <a:r>
              <a:rPr lang="hu-HU" sz="1600" b="1" dirty="0" err="1" smtClean="0"/>
              <a:t>movie</a:t>
            </a:r>
            <a:r>
              <a:rPr lang="hu-HU" sz="1600" b="1" dirty="0" smtClean="0"/>
              <a:t> </a:t>
            </a:r>
            <a:r>
              <a:rPr lang="hu-HU" sz="1600" dirty="0" smtClean="0"/>
              <a:t>of </a:t>
            </a:r>
            <a:r>
              <a:rPr lang="hu-HU" sz="1600" dirty="0" err="1" smtClean="0"/>
              <a:t>in-situ</a:t>
            </a:r>
            <a:r>
              <a:rPr lang="hu-HU" sz="1600" dirty="0" smtClean="0"/>
              <a:t> </a:t>
            </a:r>
            <a:r>
              <a:rPr lang="hu-HU" sz="1600" dirty="0" err="1" smtClean="0"/>
              <a:t>compression</a:t>
            </a:r>
            <a:r>
              <a:rPr lang="hu-HU" sz="1600" dirty="0" smtClean="0"/>
              <a:t> </a:t>
            </a:r>
            <a:endParaRPr lang="en-GB" sz="160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7314" y="246880"/>
            <a:ext cx="1996124" cy="199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Csoportba foglalás 12"/>
          <p:cNvGrpSpPr/>
          <p:nvPr/>
        </p:nvGrpSpPr>
        <p:grpSpPr>
          <a:xfrm>
            <a:off x="2984416" y="3155202"/>
            <a:ext cx="3506259" cy="2940798"/>
            <a:chOff x="7113318" y="2470068"/>
            <a:chExt cx="4476999" cy="361104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 rotWithShape="1">
            <a:blip r:embed="rId3"/>
            <a:srcRect l="4337" t="4155" r="7177" b="3673"/>
            <a:stretch/>
          </p:blipFill>
          <p:spPr>
            <a:xfrm>
              <a:off x="7113318" y="2470068"/>
              <a:ext cx="4476999" cy="323008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Szövegdoboz 10"/>
            <p:cNvSpPr txBox="1"/>
            <p:nvPr/>
          </p:nvSpPr>
          <p:spPr>
            <a:xfrm>
              <a:off x="7575498" y="5773331"/>
              <a:ext cx="29764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400" i="1" dirty="0" smtClean="0">
                  <a:solidFill>
                    <a:schemeClr val="accent1"/>
                  </a:solidFill>
                </a:rPr>
                <a:t>J. Weiss et. </a:t>
              </a:r>
              <a:r>
                <a:rPr lang="hu-HU" sz="1400" i="1" dirty="0" err="1" smtClean="0">
                  <a:solidFill>
                    <a:schemeClr val="accent1"/>
                  </a:solidFill>
                </a:rPr>
                <a:t>al</a:t>
              </a:r>
              <a:r>
                <a:rPr lang="hu-HU" sz="1400" i="1" dirty="0" smtClean="0">
                  <a:solidFill>
                    <a:schemeClr val="accent1"/>
                  </a:solidFill>
                </a:rPr>
                <a:t>.</a:t>
              </a:r>
              <a:r>
                <a:rPr lang="hu-HU" sz="1400" dirty="0" smtClean="0">
                  <a:solidFill>
                    <a:schemeClr val="accent1"/>
                  </a:solidFill>
                </a:rPr>
                <a:t> </a:t>
              </a:r>
              <a:r>
                <a:rPr lang="hu-HU" sz="1400" b="1" dirty="0" smtClean="0">
                  <a:solidFill>
                    <a:schemeClr val="accent1"/>
                  </a:solidFill>
                </a:rPr>
                <a:t>Mater. </a:t>
              </a:r>
              <a:r>
                <a:rPr lang="hu-HU" sz="1400" b="1" dirty="0" err="1" smtClean="0">
                  <a:solidFill>
                    <a:schemeClr val="accent1"/>
                  </a:solidFill>
                </a:rPr>
                <a:t>Sci</a:t>
              </a:r>
              <a:r>
                <a:rPr lang="hu-HU" sz="1400" b="1" dirty="0" smtClean="0">
                  <a:solidFill>
                    <a:schemeClr val="accent1"/>
                  </a:solidFill>
                </a:rPr>
                <a:t>. </a:t>
              </a:r>
              <a:r>
                <a:rPr lang="hu-HU" sz="1400" b="1" dirty="0" err="1" smtClean="0">
                  <a:solidFill>
                    <a:schemeClr val="accent1"/>
                  </a:solidFill>
                </a:rPr>
                <a:t>Eng</a:t>
              </a:r>
              <a:r>
                <a:rPr lang="hu-HU" sz="1400" b="1" dirty="0" smtClean="0">
                  <a:solidFill>
                    <a:schemeClr val="accent1"/>
                  </a:solidFill>
                </a:rPr>
                <a:t>. A</a:t>
              </a:r>
              <a:r>
                <a:rPr lang="hu-HU" sz="1400" dirty="0" smtClean="0">
                  <a:solidFill>
                    <a:schemeClr val="accent1"/>
                  </a:solidFill>
                </a:rPr>
                <a:t> 2004</a:t>
              </a:r>
              <a:endParaRPr lang="en-GB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582" y="2435504"/>
            <a:ext cx="3702736" cy="3409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Szövegdoboz 13"/>
          <p:cNvSpPr txBox="1"/>
          <p:nvPr/>
        </p:nvSpPr>
        <p:spPr>
          <a:xfrm>
            <a:off x="8071345" y="5880700"/>
            <a:ext cx="28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i="1" dirty="0" smtClean="0">
                <a:solidFill>
                  <a:schemeClr val="accent1"/>
                </a:solidFill>
              </a:rPr>
              <a:t>BSE image of </a:t>
            </a:r>
            <a:r>
              <a:rPr lang="hu-HU" sz="1400" i="1" dirty="0" err="1" smtClean="0">
                <a:solidFill>
                  <a:schemeClr val="accent1"/>
                </a:solidFill>
              </a:rPr>
              <a:t>compressed</a:t>
            </a:r>
            <a:r>
              <a:rPr lang="hu-HU" sz="1400" i="1" dirty="0" smtClean="0">
                <a:solidFill>
                  <a:schemeClr val="accent1"/>
                </a:solidFill>
              </a:rPr>
              <a:t> </a:t>
            </a:r>
            <a:r>
              <a:rPr lang="hu-HU" sz="1400" i="1" dirty="0" err="1" smtClean="0">
                <a:solidFill>
                  <a:schemeClr val="accent1"/>
                </a:solidFill>
              </a:rPr>
              <a:t>micropillar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4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MOTIVATION </a:t>
            </a:r>
            <a:r>
              <a:rPr lang="hu-HU" sz="2400" dirty="0" smtClean="0"/>
              <a:t>of </a:t>
            </a:r>
            <a:r>
              <a:rPr lang="hu-HU" sz="2400" dirty="0" err="1" smtClean="0"/>
              <a:t>high</a:t>
            </a:r>
            <a:r>
              <a:rPr lang="hu-HU" sz="2400" dirty="0" smtClean="0"/>
              <a:t> </a:t>
            </a:r>
            <a:r>
              <a:rPr lang="hu-HU" sz="2400" dirty="0" err="1" smtClean="0"/>
              <a:t>resolution</a:t>
            </a:r>
            <a:r>
              <a:rPr lang="hu-HU" sz="2400" dirty="0" smtClean="0"/>
              <a:t> </a:t>
            </a:r>
            <a:r>
              <a:rPr lang="hu-HU" sz="2400" dirty="0" err="1" smtClean="0"/>
              <a:t>in-situ</a:t>
            </a:r>
            <a:r>
              <a:rPr lang="hu-HU" sz="2400" dirty="0" smtClean="0"/>
              <a:t> </a:t>
            </a:r>
            <a:r>
              <a:rPr lang="hu-HU" sz="2400" dirty="0" err="1" smtClean="0"/>
              <a:t>measurements</a:t>
            </a:r>
            <a:endParaRPr lang="en-GB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1143000" y="2057400"/>
            <a:ext cx="5388429" cy="4038600"/>
          </a:xfrm>
        </p:spPr>
        <p:txBody>
          <a:bodyPr>
            <a:normAutofit/>
          </a:bodyPr>
          <a:lstStyle/>
          <a:p>
            <a:r>
              <a:rPr lang="hu-HU" sz="1600" dirty="0" err="1" smtClean="0"/>
              <a:t>Two</a:t>
            </a:r>
            <a:r>
              <a:rPr lang="hu-HU" sz="1600" dirty="0" smtClean="0"/>
              <a:t> </a:t>
            </a:r>
            <a:r>
              <a:rPr lang="hu-HU" sz="1600" dirty="0" err="1" smtClean="0"/>
              <a:t>possible</a:t>
            </a:r>
            <a:r>
              <a:rPr lang="hu-HU" sz="1600" dirty="0" smtClean="0"/>
              <a:t> </a:t>
            </a:r>
            <a:r>
              <a:rPr lang="hu-HU" sz="1600" dirty="0" err="1" smtClean="0"/>
              <a:t>mechanism</a:t>
            </a:r>
            <a:r>
              <a:rPr lang="hu-HU" sz="1600" dirty="0" smtClean="0"/>
              <a:t> of </a:t>
            </a:r>
            <a:r>
              <a:rPr lang="hu-HU" sz="1600" b="1" dirty="0" err="1" smtClean="0"/>
              <a:t>microplasticity</a:t>
            </a:r>
            <a:r>
              <a:rPr lang="hu-HU" sz="1600" dirty="0" smtClean="0"/>
              <a:t>:</a:t>
            </a:r>
          </a:p>
          <a:p>
            <a:endParaRPr lang="hu-HU" sz="1600" dirty="0" smtClean="0"/>
          </a:p>
          <a:p>
            <a:pPr marL="617220" lvl="1" indent="-342900">
              <a:buFont typeface="+mj-lt"/>
              <a:buAutoNum type="arabicParenR"/>
            </a:pPr>
            <a:r>
              <a:rPr lang="hu-HU" sz="1600" dirty="0" err="1" smtClean="0"/>
              <a:t>Dislocation</a:t>
            </a:r>
            <a:r>
              <a:rPr lang="hu-HU" sz="1600" dirty="0" smtClean="0"/>
              <a:t> </a:t>
            </a:r>
            <a:r>
              <a:rPr lang="hu-HU" sz="1600" dirty="0" err="1" smtClean="0"/>
              <a:t>bending</a:t>
            </a:r>
            <a:r>
              <a:rPr lang="hu-HU" sz="1600" dirty="0" smtClean="0"/>
              <a:t> </a:t>
            </a:r>
            <a:r>
              <a:rPr lang="hu-HU" sz="1600" dirty="0" err="1" smtClean="0"/>
              <a:t>between</a:t>
            </a:r>
            <a:r>
              <a:rPr lang="hu-HU" sz="1600" dirty="0" smtClean="0"/>
              <a:t> </a:t>
            </a:r>
            <a:r>
              <a:rPr lang="hu-HU" sz="1600" dirty="0" err="1" smtClean="0"/>
              <a:t>junctions</a:t>
            </a:r>
            <a:r>
              <a:rPr lang="hu-HU" sz="1600" dirty="0" smtClean="0"/>
              <a:t>: </a:t>
            </a:r>
            <a:r>
              <a:rPr lang="hu-HU" sz="1600" b="1" u="sng" dirty="0" err="1" smtClean="0"/>
              <a:t>reversible</a:t>
            </a:r>
            <a:endParaRPr lang="hu-HU" sz="1600" b="1" u="sng" dirty="0" smtClean="0"/>
          </a:p>
          <a:p>
            <a:pPr marL="617220" lvl="1" indent="-342900">
              <a:buFont typeface="+mj-lt"/>
              <a:buAutoNum type="arabicParenR"/>
            </a:pPr>
            <a:r>
              <a:rPr lang="hu-HU" sz="1600" dirty="0" err="1" smtClean="0"/>
              <a:t>Single</a:t>
            </a:r>
            <a:r>
              <a:rPr lang="hu-HU" sz="1600" dirty="0" smtClean="0"/>
              <a:t> </a:t>
            </a:r>
            <a:r>
              <a:rPr lang="hu-HU" sz="1600" dirty="0" err="1" smtClean="0"/>
              <a:t>dislocation</a:t>
            </a:r>
            <a:r>
              <a:rPr lang="hu-HU" sz="1600" dirty="0" smtClean="0"/>
              <a:t> </a:t>
            </a:r>
            <a:r>
              <a:rPr lang="hu-HU" sz="1600" dirty="0" err="1" smtClean="0"/>
              <a:t>movement</a:t>
            </a:r>
            <a:r>
              <a:rPr lang="hu-HU" sz="1600" dirty="0" smtClean="0"/>
              <a:t>: </a:t>
            </a:r>
            <a:r>
              <a:rPr lang="hu-HU" sz="1600" b="1" u="sng" dirty="0" err="1" smtClean="0"/>
              <a:t>irreversible</a:t>
            </a:r>
            <a:endParaRPr lang="hu-HU" sz="1600" b="1" u="sng" dirty="0" smtClean="0"/>
          </a:p>
          <a:p>
            <a:pPr marL="274320" lvl="1" indent="0">
              <a:buNone/>
            </a:pPr>
            <a:endParaRPr lang="hu-HU" sz="1600" dirty="0" smtClean="0"/>
          </a:p>
          <a:p>
            <a:pPr marL="274320" lvl="1" indent="0">
              <a:buNone/>
            </a:pP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b="1" i="1" dirty="0" smtClean="0"/>
              <a:t>2)  </a:t>
            </a:r>
            <a:r>
              <a:rPr lang="hu-HU" sz="1600" dirty="0" err="1" smtClean="0"/>
              <a:t>case</a:t>
            </a:r>
            <a:r>
              <a:rPr lang="hu-HU" sz="1600" dirty="0" smtClean="0"/>
              <a:t> a </a:t>
            </a:r>
            <a:r>
              <a:rPr lang="hu-HU" sz="1600" dirty="0" err="1" smtClean="0"/>
              <a:t>phase-transition</a:t>
            </a:r>
            <a:r>
              <a:rPr lang="hu-HU" sz="1600" dirty="0" smtClean="0"/>
              <a:t> </a:t>
            </a:r>
            <a:r>
              <a:rPr lang="hu-HU" sz="1600" dirty="0" err="1" smtClean="0"/>
              <a:t>like</a:t>
            </a:r>
            <a:r>
              <a:rPr lang="hu-HU" sz="1600" dirty="0" smtClean="0"/>
              <a:t>  </a:t>
            </a:r>
            <a:r>
              <a:rPr lang="hu-HU" sz="1600" dirty="0" err="1" smtClean="0"/>
              <a:t>change</a:t>
            </a:r>
            <a:r>
              <a:rPr lang="hu-HU" sz="1600" dirty="0" smtClean="0"/>
              <a:t> </a:t>
            </a:r>
            <a:r>
              <a:rPr lang="hu-HU" sz="1600" dirty="0" err="1" smtClean="0"/>
              <a:t>can</a:t>
            </a:r>
            <a:r>
              <a:rPr lang="hu-HU" sz="1600" dirty="0" smtClean="0"/>
              <a:t> be </a:t>
            </a:r>
            <a:r>
              <a:rPr lang="hu-HU" sz="1600" dirty="0" err="1" smtClean="0"/>
              <a:t>noticed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dislocation</a:t>
            </a:r>
            <a:r>
              <a:rPr lang="hu-HU" sz="1600" dirty="0" smtClean="0"/>
              <a:t> </a:t>
            </a:r>
            <a:r>
              <a:rPr lang="hu-HU" sz="1600" dirty="0" err="1" smtClean="0"/>
              <a:t>mobility</a:t>
            </a:r>
            <a:endParaRPr lang="hu-HU" sz="1600" dirty="0" smtClean="0"/>
          </a:p>
          <a:p>
            <a:pPr marL="274320" lvl="1" indent="0">
              <a:buNone/>
            </a:pPr>
            <a:endParaRPr lang="hu-HU" sz="1600" dirty="0"/>
          </a:p>
          <a:p>
            <a:pPr marL="274320" lvl="1" indent="0">
              <a:buNone/>
            </a:pPr>
            <a:r>
              <a:rPr lang="hu-HU" sz="1600" dirty="0" err="1" smtClean="0"/>
              <a:t>What</a:t>
            </a:r>
            <a:r>
              <a:rPr lang="hu-HU" sz="1600" dirty="0" smtClean="0"/>
              <a:t> </a:t>
            </a:r>
            <a:r>
              <a:rPr lang="hu-HU" sz="1600" dirty="0" err="1" smtClean="0"/>
              <a:t>are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influential</a:t>
            </a:r>
            <a:r>
              <a:rPr lang="hu-HU" sz="1600" dirty="0" smtClean="0"/>
              <a:t> </a:t>
            </a:r>
            <a:r>
              <a:rPr lang="hu-HU" sz="1600" dirty="0" err="1" smtClean="0"/>
              <a:t>parameters</a:t>
            </a:r>
            <a:r>
              <a:rPr lang="hu-HU" sz="1600" dirty="0" smtClean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600" dirty="0" err="1" smtClean="0"/>
              <a:t>Dislocation</a:t>
            </a:r>
            <a:r>
              <a:rPr lang="hu-HU" sz="1600" dirty="0" smtClean="0"/>
              <a:t> </a:t>
            </a:r>
            <a:r>
              <a:rPr lang="hu-HU" sz="1600" dirty="0" err="1" smtClean="0"/>
              <a:t>density</a:t>
            </a:r>
            <a:r>
              <a:rPr lang="hu-HU" sz="1600" dirty="0" smtClean="0"/>
              <a:t>: </a:t>
            </a:r>
            <a:r>
              <a:rPr lang="el-GR" sz="1600" b="1" i="1" dirty="0" smtClean="0"/>
              <a:t>ρ</a:t>
            </a:r>
            <a:endParaRPr lang="hu-HU" sz="1600" b="1" i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600" dirty="0" err="1" smtClean="0"/>
              <a:t>Sample</a:t>
            </a:r>
            <a:r>
              <a:rPr lang="hu-HU" sz="1600" dirty="0" smtClean="0"/>
              <a:t> </a:t>
            </a:r>
            <a:r>
              <a:rPr lang="hu-HU" sz="1600" dirty="0" err="1" smtClean="0"/>
              <a:t>size</a:t>
            </a:r>
            <a:r>
              <a:rPr lang="hu-HU" sz="1600" dirty="0" smtClean="0"/>
              <a:t>: </a:t>
            </a:r>
            <a:r>
              <a:rPr lang="hu-HU" sz="1600" b="1" i="1" dirty="0" smtClean="0"/>
              <a:t>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600" dirty="0" err="1" smtClean="0"/>
              <a:t>Average</a:t>
            </a:r>
            <a:r>
              <a:rPr lang="hu-HU" sz="1600" dirty="0" smtClean="0"/>
              <a:t> </a:t>
            </a:r>
            <a:r>
              <a:rPr lang="hu-HU" sz="1600" dirty="0" err="1" smtClean="0"/>
              <a:t>junction</a:t>
            </a:r>
            <a:r>
              <a:rPr lang="hu-HU" sz="1600" dirty="0" smtClean="0"/>
              <a:t> </a:t>
            </a:r>
            <a:r>
              <a:rPr lang="hu-HU" sz="1600" dirty="0" err="1" smtClean="0"/>
              <a:t>or</a:t>
            </a:r>
            <a:r>
              <a:rPr lang="hu-HU" sz="1600" dirty="0" smtClean="0"/>
              <a:t> </a:t>
            </a:r>
            <a:r>
              <a:rPr lang="hu-HU" sz="1600" dirty="0" err="1" smtClean="0"/>
              <a:t>solute</a:t>
            </a:r>
            <a:r>
              <a:rPr lang="hu-HU" sz="1600" dirty="0" smtClean="0"/>
              <a:t> atom </a:t>
            </a:r>
            <a:r>
              <a:rPr lang="hu-HU" sz="1600" dirty="0" err="1" smtClean="0"/>
              <a:t>spacing</a:t>
            </a:r>
            <a:r>
              <a:rPr lang="hu-HU" sz="1600" dirty="0" smtClean="0"/>
              <a:t>: </a:t>
            </a:r>
            <a:r>
              <a:rPr lang="hu-HU" sz="1600" b="1" i="1" dirty="0" smtClean="0"/>
              <a:t>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hu-HU" sz="1600" dirty="0" err="1" smtClean="0"/>
              <a:t>Strain</a:t>
            </a:r>
            <a:r>
              <a:rPr lang="hu-HU" sz="1600" dirty="0" smtClean="0"/>
              <a:t> </a:t>
            </a:r>
            <a:r>
              <a:rPr lang="hu-HU" sz="1600" dirty="0" err="1" smtClean="0"/>
              <a:t>rate</a:t>
            </a:r>
            <a:r>
              <a:rPr lang="hu-HU" sz="1600" dirty="0" smtClean="0"/>
              <a:t>: </a:t>
            </a:r>
            <a:r>
              <a:rPr lang="hu-HU" sz="1600" b="1" i="1" dirty="0" smtClean="0"/>
              <a:t>d</a:t>
            </a:r>
            <a:r>
              <a:rPr lang="el-GR" sz="1600" b="1" i="1" dirty="0" smtClean="0"/>
              <a:t>ε</a:t>
            </a:r>
            <a:r>
              <a:rPr lang="hu-HU" sz="1600" b="1" i="1" dirty="0" smtClean="0"/>
              <a:t>/</a:t>
            </a:r>
            <a:r>
              <a:rPr lang="hu-HU" sz="1600" b="1" i="1" dirty="0" err="1" smtClean="0"/>
              <a:t>dt</a:t>
            </a:r>
            <a:endParaRPr lang="hu-HU" sz="1600" b="1" i="1" dirty="0" smtClean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5</a:t>
            </a:fld>
            <a:endParaRPr lang="en-GB"/>
          </a:p>
        </p:txBody>
      </p:sp>
      <p:grpSp>
        <p:nvGrpSpPr>
          <p:cNvPr id="18" name="Csoportba foglalás 17"/>
          <p:cNvGrpSpPr/>
          <p:nvPr/>
        </p:nvGrpSpPr>
        <p:grpSpPr>
          <a:xfrm>
            <a:off x="6674847" y="2113957"/>
            <a:ext cx="5169951" cy="4135962"/>
            <a:chOff x="6674847" y="2113957"/>
            <a:chExt cx="5169951" cy="4135962"/>
          </a:xfrm>
        </p:grpSpPr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74847" y="2113957"/>
              <a:ext cx="5169951" cy="413596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6" name="Kép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29705" y="3678662"/>
              <a:ext cx="2411822" cy="192945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861" y="1672097"/>
            <a:ext cx="2678469" cy="1654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57314" y="246880"/>
            <a:ext cx="1996124" cy="199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85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SINGLE CRYSTAL SAMPLE</a:t>
            </a:r>
            <a:endParaRPr lang="en-GB" dirty="0"/>
          </a:p>
        </p:txBody>
      </p:sp>
      <p:sp>
        <p:nvSpPr>
          <p:cNvPr id="8" name="Tartalom helye 7"/>
          <p:cNvSpPr>
            <a:spLocks noGrp="1"/>
          </p:cNvSpPr>
          <p:nvPr>
            <p:ph sz="half" idx="1"/>
          </p:nvPr>
        </p:nvSpPr>
        <p:spPr>
          <a:xfrm>
            <a:off x="1143000" y="1819899"/>
            <a:ext cx="4754880" cy="4023360"/>
          </a:xfrm>
        </p:spPr>
        <p:txBody>
          <a:bodyPr>
            <a:normAutofit/>
          </a:bodyPr>
          <a:lstStyle/>
          <a:p>
            <a:r>
              <a:rPr lang="hu-HU" sz="1600" b="1" dirty="0" err="1" smtClean="0"/>
              <a:t>Cu</a:t>
            </a:r>
            <a:r>
              <a:rPr lang="hu-HU" sz="1600" dirty="0" smtClean="0"/>
              <a:t> </a:t>
            </a:r>
            <a:r>
              <a:rPr lang="hu-HU" sz="1600" dirty="0" err="1" smtClean="0"/>
              <a:t>Single</a:t>
            </a:r>
            <a:r>
              <a:rPr lang="hu-HU" sz="1600" dirty="0" smtClean="0"/>
              <a:t> </a:t>
            </a:r>
            <a:r>
              <a:rPr lang="hu-HU" sz="1600" dirty="0" err="1" smtClean="0"/>
              <a:t>crystal</a:t>
            </a:r>
            <a:r>
              <a:rPr lang="hu-HU" sz="1600" dirty="0" smtClean="0"/>
              <a:t> </a:t>
            </a:r>
            <a:r>
              <a:rPr lang="hu-HU" sz="1600" dirty="0" err="1" smtClean="0"/>
              <a:t>sample</a:t>
            </a:r>
            <a:endParaRPr lang="hu-HU" sz="1600" dirty="0" smtClean="0"/>
          </a:p>
          <a:p>
            <a:r>
              <a:rPr lang="hu-HU" sz="1600" b="1" dirty="0" err="1" smtClean="0"/>
              <a:t>Single-slip</a:t>
            </a:r>
            <a:r>
              <a:rPr lang="hu-HU" sz="1600" dirty="0" smtClean="0"/>
              <a:t> </a:t>
            </a:r>
            <a:r>
              <a:rPr lang="hu-HU" sz="1600" dirty="0" err="1" smtClean="0"/>
              <a:t>orientation</a:t>
            </a:r>
            <a:endParaRPr lang="hu-HU" sz="1600" dirty="0" smtClean="0"/>
          </a:p>
          <a:p>
            <a:endParaRPr lang="hu-HU" sz="1600" dirty="0" smtClean="0"/>
          </a:p>
          <a:p>
            <a:pPr marL="45720" indent="0">
              <a:buNone/>
            </a:pPr>
            <a:r>
              <a:rPr lang="hu-HU" sz="1600" b="1" dirty="0" err="1" smtClean="0"/>
              <a:t>Sample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preparation</a:t>
            </a:r>
            <a:r>
              <a:rPr lang="hu-HU" sz="1600" b="1" dirty="0" smtClean="0"/>
              <a:t>: </a:t>
            </a:r>
          </a:p>
          <a:p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err="1" smtClean="0"/>
              <a:t>Electrical</a:t>
            </a:r>
            <a:r>
              <a:rPr lang="hu-HU" sz="1600" dirty="0" smtClean="0"/>
              <a:t> </a:t>
            </a:r>
            <a:r>
              <a:rPr lang="hu-HU" sz="1600" dirty="0" err="1" smtClean="0"/>
              <a:t>discharge</a:t>
            </a:r>
            <a:r>
              <a:rPr lang="hu-HU" sz="1600" dirty="0" smtClean="0"/>
              <a:t> </a:t>
            </a:r>
            <a:r>
              <a:rPr lang="hu-HU" sz="1600" dirty="0" err="1" smtClean="0"/>
              <a:t>machining</a:t>
            </a:r>
            <a:r>
              <a:rPr lang="hu-HU" sz="1600" dirty="0" smtClean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err="1" smtClean="0"/>
              <a:t>Electropolishing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err="1" smtClean="0"/>
              <a:t>Heat</a:t>
            </a:r>
            <a:r>
              <a:rPr lang="hu-HU" sz="1600" dirty="0" smtClean="0"/>
              <a:t> </a:t>
            </a:r>
            <a:r>
              <a:rPr lang="hu-HU" sz="1600" dirty="0" err="1" smtClean="0"/>
              <a:t>threatment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vacuum</a:t>
            </a:r>
            <a:r>
              <a:rPr lang="hu-HU" sz="1600" dirty="0" smtClean="0"/>
              <a:t> </a:t>
            </a:r>
            <a:r>
              <a:rPr lang="hu-HU" sz="1600" dirty="0" err="1" smtClean="0"/>
              <a:t>furnace</a:t>
            </a:r>
            <a:r>
              <a:rPr lang="hu-HU" sz="1600" dirty="0" smtClean="0"/>
              <a:t> </a:t>
            </a:r>
            <a:r>
              <a:rPr lang="hu-HU" sz="1600" dirty="0" err="1" smtClean="0"/>
              <a:t>at</a:t>
            </a:r>
            <a:r>
              <a:rPr lang="hu-HU" sz="1600" dirty="0" smtClean="0"/>
              <a:t> 400 °C, </a:t>
            </a:r>
            <a:r>
              <a:rPr lang="hu-HU" sz="1600" dirty="0" err="1" smtClean="0"/>
              <a:t>for</a:t>
            </a:r>
            <a:r>
              <a:rPr lang="hu-HU" sz="1600" dirty="0" smtClean="0"/>
              <a:t> 72 h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hu-HU" sz="1400" dirty="0"/>
          </a:p>
          <a:p>
            <a:pPr marL="274320" lvl="1" indent="0">
              <a:buNone/>
            </a:pPr>
            <a:r>
              <a:rPr lang="hu-HU" sz="1600" dirty="0" err="1" smtClean="0"/>
              <a:t>Resulting</a:t>
            </a:r>
            <a:r>
              <a:rPr lang="hu-HU" sz="1600" dirty="0" smtClean="0"/>
              <a:t> </a:t>
            </a:r>
            <a:r>
              <a:rPr lang="hu-HU" sz="1600" dirty="0" err="1" smtClean="0"/>
              <a:t>really</a:t>
            </a:r>
            <a:r>
              <a:rPr lang="hu-HU" sz="1600" dirty="0" smtClean="0"/>
              <a:t> </a:t>
            </a:r>
            <a:r>
              <a:rPr lang="hu-HU" sz="1600" dirty="0" err="1" smtClean="0"/>
              <a:t>low</a:t>
            </a:r>
            <a:r>
              <a:rPr lang="hu-HU" sz="1600" dirty="0" smtClean="0"/>
              <a:t> </a:t>
            </a:r>
            <a:r>
              <a:rPr lang="hu-HU" sz="1600" dirty="0" err="1" smtClean="0"/>
              <a:t>dislocation</a:t>
            </a:r>
            <a:r>
              <a:rPr lang="hu-HU" sz="1600" dirty="0" smtClean="0"/>
              <a:t> </a:t>
            </a:r>
            <a:r>
              <a:rPr lang="hu-HU" sz="1600" dirty="0" err="1" smtClean="0"/>
              <a:t>density</a:t>
            </a:r>
            <a:r>
              <a:rPr lang="hu-HU" sz="1600" dirty="0" smtClean="0"/>
              <a:t> (</a:t>
            </a:r>
            <a:r>
              <a:rPr lang="hu-HU" sz="1600" dirty="0" err="1" smtClean="0"/>
              <a:t>yield</a:t>
            </a:r>
            <a:r>
              <a:rPr lang="hu-HU" sz="1600" dirty="0" smtClean="0"/>
              <a:t> </a:t>
            </a:r>
            <a:r>
              <a:rPr lang="hu-HU" sz="1600" dirty="0" err="1" smtClean="0"/>
              <a:t>stress</a:t>
            </a:r>
            <a:r>
              <a:rPr lang="hu-HU" sz="1600" dirty="0" smtClean="0"/>
              <a:t>: </a:t>
            </a:r>
            <a:r>
              <a:rPr lang="el-GR" sz="1600" dirty="0" smtClean="0"/>
              <a:t>σ</a:t>
            </a:r>
            <a:r>
              <a:rPr lang="hu-HU" sz="1600" baseline="-25000" dirty="0" err="1" smtClean="0"/>
              <a:t>yield</a:t>
            </a:r>
            <a:r>
              <a:rPr lang="hu-HU" sz="1600" dirty="0" smtClean="0"/>
              <a:t> = 2 </a:t>
            </a:r>
            <a:r>
              <a:rPr lang="hu-HU" sz="1600" dirty="0" err="1" smtClean="0"/>
              <a:t>Mpa</a:t>
            </a:r>
            <a:r>
              <a:rPr lang="hu-HU" sz="1600" dirty="0" smtClean="0"/>
              <a:t>)</a:t>
            </a:r>
          </a:p>
          <a:p>
            <a:pPr marL="274320" lvl="1" indent="0">
              <a:buNone/>
            </a:pPr>
            <a:endParaRPr lang="en-GB" sz="1400" dirty="0"/>
          </a:p>
        </p:txBody>
      </p:sp>
      <p:sp>
        <p:nvSpPr>
          <p:cNvPr id="9" name="Tartalom helye 8"/>
          <p:cNvSpPr>
            <a:spLocks noGrp="1"/>
          </p:cNvSpPr>
          <p:nvPr>
            <p:ph sz="half" idx="2"/>
          </p:nvPr>
        </p:nvSpPr>
        <p:spPr>
          <a:xfrm>
            <a:off x="6267612" y="1760525"/>
            <a:ext cx="4754880" cy="4023360"/>
          </a:xfrm>
        </p:spPr>
        <p:txBody>
          <a:bodyPr>
            <a:normAutofit/>
          </a:bodyPr>
          <a:lstStyle/>
          <a:p>
            <a:r>
              <a:rPr lang="hu-HU" sz="1600" b="1" dirty="0" err="1" smtClean="0"/>
              <a:t>Pre</a:t>
            </a:r>
            <a:r>
              <a:rPr lang="hu-HU" sz="1600" b="1" dirty="0" err="1"/>
              <a:t>-</a:t>
            </a:r>
            <a:r>
              <a:rPr lang="hu-HU" sz="1600" b="1" dirty="0" err="1" smtClean="0"/>
              <a:t>deformation</a:t>
            </a:r>
            <a:r>
              <a:rPr lang="hu-HU" sz="1600" dirty="0" smtClean="0"/>
              <a:t> of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sample</a:t>
            </a:r>
            <a:r>
              <a:rPr lang="hu-HU" sz="1600" dirty="0" smtClean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hu-HU" sz="1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err="1" smtClean="0"/>
              <a:t>One</a:t>
            </a:r>
            <a:r>
              <a:rPr lang="hu-HU" sz="1600" dirty="0" smtClean="0"/>
              <a:t> </a:t>
            </a:r>
            <a:r>
              <a:rPr lang="hu-HU" sz="1600" dirty="0" err="1" smtClean="0"/>
              <a:t>axis</a:t>
            </a:r>
            <a:r>
              <a:rPr lang="hu-HU" sz="1600" dirty="0" smtClean="0"/>
              <a:t> </a:t>
            </a:r>
            <a:r>
              <a:rPr lang="hu-HU" sz="1600" dirty="0" err="1" smtClean="0"/>
              <a:t>compression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single</a:t>
            </a:r>
            <a:r>
              <a:rPr lang="hu-HU" sz="1600" dirty="0" smtClean="0"/>
              <a:t> </a:t>
            </a:r>
            <a:r>
              <a:rPr lang="hu-HU" sz="1600" dirty="0" err="1" smtClean="0"/>
              <a:t>slip</a:t>
            </a:r>
            <a:r>
              <a:rPr lang="hu-HU" sz="1600" dirty="0" smtClean="0"/>
              <a:t> </a:t>
            </a:r>
            <a:r>
              <a:rPr lang="hu-HU" sz="1600" dirty="0" err="1" smtClean="0"/>
              <a:t>direction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err="1" smtClean="0"/>
              <a:t>Compression</a:t>
            </a:r>
            <a:r>
              <a:rPr lang="hu-HU" sz="1600" dirty="0" smtClean="0"/>
              <a:t> </a:t>
            </a:r>
            <a:r>
              <a:rPr lang="hu-HU" sz="1600" dirty="0" err="1" smtClean="0"/>
              <a:t>until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required</a:t>
            </a:r>
            <a:r>
              <a:rPr lang="hu-HU" sz="1600" dirty="0" smtClean="0"/>
              <a:t> </a:t>
            </a:r>
            <a:r>
              <a:rPr lang="hu-HU" sz="1600" dirty="0" err="1" smtClean="0"/>
              <a:t>yield</a:t>
            </a:r>
            <a:r>
              <a:rPr lang="hu-HU" sz="1600" dirty="0" smtClean="0"/>
              <a:t> </a:t>
            </a:r>
            <a:r>
              <a:rPr lang="hu-HU" sz="1600" dirty="0" err="1" smtClean="0"/>
              <a:t>stress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el-GR" sz="1600" dirty="0"/>
              <a:t>σ</a:t>
            </a:r>
            <a:r>
              <a:rPr lang="hu-HU" sz="1600" baseline="-25000" dirty="0" err="1" smtClean="0"/>
              <a:t>yield</a:t>
            </a:r>
            <a:r>
              <a:rPr lang="hu-HU" sz="1600" dirty="0" smtClean="0"/>
              <a:t> ~ </a:t>
            </a:r>
            <a:r>
              <a:rPr lang="el-GR" sz="1600" dirty="0" smtClean="0"/>
              <a:t>ρ</a:t>
            </a:r>
            <a:r>
              <a:rPr lang="hu-HU" sz="1600" baseline="30000" dirty="0" smtClean="0"/>
              <a:t>0.5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GB" sz="160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7314" y="246880"/>
            <a:ext cx="1996124" cy="199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7105" y="1819899"/>
            <a:ext cx="2343655" cy="1034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Szövegdoboz 11"/>
          <p:cNvSpPr txBox="1"/>
          <p:nvPr/>
        </p:nvSpPr>
        <p:spPr>
          <a:xfrm>
            <a:off x="3882319" y="2847777"/>
            <a:ext cx="32487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i="1" dirty="0" err="1" smtClean="0">
                <a:solidFill>
                  <a:schemeClr val="accent1"/>
                </a:solidFill>
              </a:rPr>
              <a:t>Copper</a:t>
            </a:r>
            <a:r>
              <a:rPr lang="hu-HU" sz="1600" i="1" dirty="0" smtClean="0">
                <a:solidFill>
                  <a:schemeClr val="accent1"/>
                </a:solidFill>
              </a:rPr>
              <a:t> </a:t>
            </a:r>
            <a:r>
              <a:rPr lang="hu-HU" sz="1600" i="1" dirty="0" err="1" smtClean="0">
                <a:solidFill>
                  <a:schemeClr val="accent1"/>
                </a:solidFill>
              </a:rPr>
              <a:t>single</a:t>
            </a:r>
            <a:r>
              <a:rPr lang="hu-HU" sz="1600" i="1" dirty="0" smtClean="0">
                <a:solidFill>
                  <a:schemeClr val="accent1"/>
                </a:solidFill>
              </a:rPr>
              <a:t> </a:t>
            </a:r>
            <a:r>
              <a:rPr lang="hu-HU" sz="1600" i="1" dirty="0" err="1" smtClean="0">
                <a:solidFill>
                  <a:schemeClr val="accent1"/>
                </a:solidFill>
              </a:rPr>
              <a:t>crystal</a:t>
            </a:r>
            <a:endParaRPr lang="en-GB" sz="1600" i="1" dirty="0">
              <a:solidFill>
                <a:schemeClr val="accent1"/>
              </a:solidFill>
            </a:endParaRPr>
          </a:p>
        </p:txBody>
      </p:sp>
      <p:grpSp>
        <p:nvGrpSpPr>
          <p:cNvPr id="28" name="Csoportba foglalás 27"/>
          <p:cNvGrpSpPr/>
          <p:nvPr/>
        </p:nvGrpSpPr>
        <p:grpSpPr>
          <a:xfrm>
            <a:off x="5728311" y="3054118"/>
            <a:ext cx="6031513" cy="3300572"/>
            <a:chOff x="5550186" y="2994743"/>
            <a:chExt cx="6031513" cy="3300572"/>
          </a:xfrm>
        </p:grpSpPr>
        <p:sp>
          <p:nvSpPr>
            <p:cNvPr id="11" name="Szövegdoboz 10"/>
            <p:cNvSpPr txBox="1"/>
            <p:nvPr/>
          </p:nvSpPr>
          <p:spPr>
            <a:xfrm>
              <a:off x="8332929" y="5956761"/>
              <a:ext cx="32487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i="1" dirty="0" err="1" smtClean="0">
                  <a:solidFill>
                    <a:schemeClr val="accent1"/>
                  </a:solidFill>
                </a:rPr>
                <a:t>Pre-deformation</a:t>
              </a:r>
              <a:r>
                <a:rPr lang="hu-HU" sz="1600" i="1" dirty="0" smtClean="0">
                  <a:solidFill>
                    <a:schemeClr val="accent1"/>
                  </a:solidFill>
                </a:rPr>
                <a:t> </a:t>
              </a:r>
              <a:r>
                <a:rPr lang="hu-HU" sz="1600" i="1" dirty="0" err="1" smtClean="0">
                  <a:solidFill>
                    <a:schemeClr val="accent1"/>
                  </a:solidFill>
                </a:rPr>
                <a:t>until</a:t>
              </a:r>
              <a:r>
                <a:rPr lang="hu-HU" sz="1600" i="1" dirty="0" smtClean="0">
                  <a:solidFill>
                    <a:schemeClr val="accent1"/>
                  </a:solidFill>
                </a:rPr>
                <a:t> 36 </a:t>
              </a:r>
              <a:r>
                <a:rPr lang="hu-HU" sz="1600" i="1" dirty="0" err="1" smtClean="0">
                  <a:solidFill>
                    <a:schemeClr val="accent1"/>
                  </a:solidFill>
                </a:rPr>
                <a:t>Mpa</a:t>
              </a:r>
              <a:endParaRPr lang="en-GB" sz="1600" i="1" dirty="0">
                <a:solidFill>
                  <a:schemeClr val="accent1"/>
                </a:solidFill>
              </a:endParaRPr>
            </a:p>
          </p:txBody>
        </p:sp>
        <p:grpSp>
          <p:nvGrpSpPr>
            <p:cNvPr id="27" name="Csoportba foglalás 26"/>
            <p:cNvGrpSpPr/>
            <p:nvPr/>
          </p:nvGrpSpPr>
          <p:grpSpPr>
            <a:xfrm>
              <a:off x="5550186" y="2994743"/>
              <a:ext cx="5926205" cy="2908460"/>
              <a:chOff x="5550186" y="2994743"/>
              <a:chExt cx="5926205" cy="2908460"/>
            </a:xfrm>
          </p:grpSpPr>
          <p:pic>
            <p:nvPicPr>
              <p:cNvPr id="10" name="Kép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40814" y="2994743"/>
                <a:ext cx="3635577" cy="2908460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cxnSp>
            <p:nvCxnSpPr>
              <p:cNvPr id="14" name="Egyenes összekötő nyíllal 13"/>
              <p:cNvCxnSpPr>
                <a:stCxn id="16" idx="3"/>
              </p:cNvCxnSpPr>
              <p:nvPr/>
            </p:nvCxnSpPr>
            <p:spPr>
              <a:xfrm>
                <a:off x="7634415" y="4878650"/>
                <a:ext cx="1032507" cy="2181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Szövegdoboz 15"/>
              <p:cNvSpPr txBox="1"/>
              <p:nvPr/>
            </p:nvSpPr>
            <p:spPr>
              <a:xfrm>
                <a:off x="6351880" y="4709373"/>
                <a:ext cx="1282535" cy="33855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l-GR" sz="1600" i="1" dirty="0">
                    <a:solidFill>
                      <a:schemeClr val="accent1"/>
                    </a:solidFill>
                  </a:rPr>
                  <a:t>σ</a:t>
                </a:r>
                <a:r>
                  <a:rPr lang="hu-HU" sz="1600" i="1" baseline="-25000" dirty="0" err="1" smtClean="0">
                    <a:solidFill>
                      <a:schemeClr val="accent1"/>
                    </a:solidFill>
                  </a:rPr>
                  <a:t>yield</a:t>
                </a:r>
                <a:r>
                  <a:rPr lang="hu-HU" sz="1600" i="1" dirty="0" smtClean="0">
                    <a:solidFill>
                      <a:schemeClr val="accent1"/>
                    </a:solidFill>
                  </a:rPr>
                  <a:t> = 2 </a:t>
                </a:r>
                <a:r>
                  <a:rPr lang="hu-HU" sz="1600" i="1" dirty="0" err="1" smtClean="0">
                    <a:solidFill>
                      <a:schemeClr val="accent1"/>
                    </a:solidFill>
                  </a:rPr>
                  <a:t>MPa</a:t>
                </a:r>
                <a:endParaRPr lang="en-GB" sz="1600" i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7" name="Szövegdoboz 16"/>
              <p:cNvSpPr txBox="1"/>
              <p:nvPr/>
            </p:nvSpPr>
            <p:spPr>
              <a:xfrm>
                <a:off x="5550186" y="3397623"/>
                <a:ext cx="1935765" cy="338554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hu-HU" sz="1600" i="1" dirty="0" smtClean="0">
                    <a:solidFill>
                      <a:schemeClr val="accent1"/>
                    </a:solidFill>
                  </a:rPr>
                  <a:t>Young modulus of </a:t>
                </a:r>
                <a:r>
                  <a:rPr lang="hu-HU" sz="1600" i="1" dirty="0" err="1" smtClean="0">
                    <a:solidFill>
                      <a:schemeClr val="accent1"/>
                    </a:solidFill>
                  </a:rPr>
                  <a:t>Cu</a:t>
                </a:r>
                <a:endParaRPr lang="en-GB" sz="1600" i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9" name="Egyenes összekötő nyíllal 18"/>
              <p:cNvCxnSpPr>
                <a:stCxn id="17" idx="3"/>
              </p:cNvCxnSpPr>
              <p:nvPr/>
            </p:nvCxnSpPr>
            <p:spPr>
              <a:xfrm>
                <a:off x="7485951" y="3566900"/>
                <a:ext cx="1180971" cy="3197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Bal oldali kapcsos zárójel 28"/>
          <p:cNvSpPr/>
          <p:nvPr/>
        </p:nvSpPr>
        <p:spPr>
          <a:xfrm>
            <a:off x="1270661" y="3700953"/>
            <a:ext cx="201880" cy="1025429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Szövegdoboz 29"/>
          <p:cNvSpPr txBox="1"/>
          <p:nvPr/>
        </p:nvSpPr>
        <p:spPr>
          <a:xfrm rot="16200000">
            <a:off x="233502" y="4119686"/>
            <a:ext cx="1614666" cy="338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chemeClr val="accent1"/>
                </a:solidFill>
              </a:rPr>
              <a:t>Deformationless</a:t>
            </a:r>
            <a:endParaRPr lang="en-GB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86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MICROPILLAR FABRICATION</a:t>
            </a:r>
            <a:endParaRPr lang="en-GB" dirty="0"/>
          </a:p>
        </p:txBody>
      </p:sp>
      <p:sp>
        <p:nvSpPr>
          <p:cNvPr id="10" name="Tartalom helye 9"/>
          <p:cNvSpPr>
            <a:spLocks noGrp="1"/>
          </p:cNvSpPr>
          <p:nvPr>
            <p:ph idx="1"/>
          </p:nvPr>
        </p:nvSpPr>
        <p:spPr>
          <a:xfrm>
            <a:off x="1143001" y="2057400"/>
            <a:ext cx="3200399" cy="4038600"/>
          </a:xfrm>
        </p:spPr>
        <p:txBody>
          <a:bodyPr>
            <a:normAutofit/>
          </a:bodyPr>
          <a:lstStyle/>
          <a:p>
            <a:pPr marL="388620" indent="-342900">
              <a:buFont typeface="+mj-lt"/>
              <a:buAutoNum type="arabicParenR"/>
            </a:pPr>
            <a:r>
              <a:rPr lang="hu-HU" sz="1600" b="1" dirty="0" err="1" smtClean="0"/>
              <a:t>Pt</a:t>
            </a:r>
            <a:r>
              <a:rPr lang="hu-HU" sz="1600" dirty="0" smtClean="0"/>
              <a:t> hat </a:t>
            </a:r>
            <a:r>
              <a:rPr lang="hu-HU" sz="1600" dirty="0" err="1" smtClean="0"/>
              <a:t>to</a:t>
            </a:r>
            <a:r>
              <a:rPr lang="hu-HU" sz="1600" dirty="0" smtClean="0"/>
              <a:t> </a:t>
            </a:r>
            <a:r>
              <a:rPr lang="hu-HU" sz="1600" dirty="0" err="1" smtClean="0"/>
              <a:t>get</a:t>
            </a:r>
            <a:r>
              <a:rPr lang="hu-HU" sz="1600" dirty="0" smtClean="0"/>
              <a:t> </a:t>
            </a:r>
            <a:r>
              <a:rPr lang="hu-HU" sz="1600" dirty="0" err="1" smtClean="0"/>
              <a:t>harder</a:t>
            </a:r>
            <a:r>
              <a:rPr lang="hu-HU" sz="1600" dirty="0" smtClean="0"/>
              <a:t> top and </a:t>
            </a:r>
            <a:r>
              <a:rPr lang="hu-HU" sz="1600" dirty="0" err="1" smtClean="0"/>
              <a:t>smoother</a:t>
            </a:r>
            <a:r>
              <a:rPr lang="hu-HU" sz="1600" dirty="0" smtClean="0"/>
              <a:t> </a:t>
            </a:r>
            <a:r>
              <a:rPr lang="hu-HU" sz="1600" dirty="0" err="1" smtClean="0"/>
              <a:t>sides</a:t>
            </a:r>
            <a:endParaRPr lang="hu-HU" sz="1600" dirty="0" smtClean="0"/>
          </a:p>
          <a:p>
            <a:pPr marL="388620" indent="-342900">
              <a:buFont typeface="+mj-lt"/>
              <a:buAutoNum type="arabicParenR"/>
            </a:pPr>
            <a:r>
              <a:rPr lang="hu-HU" sz="1600" b="1" dirty="0" smtClean="0"/>
              <a:t>+</a:t>
            </a:r>
            <a:r>
              <a:rPr lang="hu-HU" sz="1600" dirty="0" smtClean="0"/>
              <a:t> </a:t>
            </a:r>
            <a:r>
              <a:rPr lang="hu-HU" sz="1600" dirty="0" err="1" smtClean="0"/>
              <a:t>for</a:t>
            </a:r>
            <a:r>
              <a:rPr lang="hu-HU" sz="1600" dirty="0" smtClean="0"/>
              <a:t> </a:t>
            </a:r>
            <a:r>
              <a:rPr lang="hu-HU" sz="1600" dirty="0" err="1" smtClean="0"/>
              <a:t>aiming</a:t>
            </a:r>
            <a:r>
              <a:rPr lang="hu-HU" sz="1600" dirty="0" smtClean="0"/>
              <a:t>, </a:t>
            </a:r>
            <a:r>
              <a:rPr lang="hu-HU" sz="1600" dirty="0" err="1" smtClean="0"/>
              <a:t>takeing</a:t>
            </a:r>
            <a:r>
              <a:rPr lang="hu-HU" sz="1600" dirty="0" smtClean="0"/>
              <a:t> </a:t>
            </a:r>
            <a:r>
              <a:rPr lang="hu-HU" sz="1600" dirty="0" err="1" smtClean="0"/>
              <a:t>care</a:t>
            </a:r>
            <a:r>
              <a:rPr lang="hu-HU" sz="1600" dirty="0" smtClean="0"/>
              <a:t> of </a:t>
            </a:r>
            <a:r>
              <a:rPr lang="hu-HU" sz="1600" dirty="0" err="1" smtClean="0"/>
              <a:t>erosion</a:t>
            </a:r>
            <a:endParaRPr lang="hu-HU" sz="1600" dirty="0" smtClean="0"/>
          </a:p>
          <a:p>
            <a:pPr marL="388620" indent="-342900">
              <a:buFont typeface="+mj-lt"/>
              <a:buAutoNum type="arabicParenR"/>
            </a:pPr>
            <a:r>
              <a:rPr lang="hu-HU" sz="1600" b="1" dirty="0" err="1" smtClean="0"/>
              <a:t>Huge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ditch</a:t>
            </a:r>
            <a:r>
              <a:rPr lang="hu-HU" sz="1600" dirty="0" smtClean="0"/>
              <a:t> </a:t>
            </a:r>
            <a:r>
              <a:rPr lang="hu-HU" sz="1600" dirty="0" err="1" smtClean="0"/>
              <a:t>around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 </a:t>
            </a:r>
            <a:r>
              <a:rPr lang="hu-HU" sz="1600" dirty="0" err="1" smtClean="0"/>
              <a:t>see</a:t>
            </a:r>
            <a:r>
              <a:rPr lang="hu-HU" sz="1600" dirty="0" smtClean="0"/>
              <a:t> </a:t>
            </a:r>
            <a:r>
              <a:rPr lang="hu-HU" sz="1600" dirty="0" err="1" smtClean="0"/>
              <a:t>inside</a:t>
            </a:r>
            <a:endParaRPr lang="hu-HU" sz="1600" dirty="0" smtClean="0"/>
          </a:p>
          <a:p>
            <a:pPr marL="388620" indent="-342900">
              <a:buFont typeface="+mj-lt"/>
              <a:buAutoNum type="arabicParenR"/>
            </a:pPr>
            <a:r>
              <a:rPr lang="hu-HU" sz="1600" dirty="0" err="1" smtClean="0"/>
              <a:t>Determined</a:t>
            </a:r>
            <a:r>
              <a:rPr lang="hu-HU" sz="1600" dirty="0" smtClean="0"/>
              <a:t> </a:t>
            </a:r>
            <a:r>
              <a:rPr lang="hu-HU" sz="1600" b="1" dirty="0" err="1" smtClean="0"/>
              <a:t>height</a:t>
            </a:r>
            <a:endParaRPr lang="hu-HU" sz="1600" b="1" dirty="0" smtClean="0"/>
          </a:p>
          <a:p>
            <a:pPr marL="388620" indent="-342900">
              <a:buFont typeface="+mj-lt"/>
              <a:buAutoNum type="arabicParenR"/>
            </a:pPr>
            <a:r>
              <a:rPr lang="hu-HU" sz="1600" b="1" dirty="0" smtClean="0"/>
              <a:t>30 </a:t>
            </a:r>
            <a:r>
              <a:rPr lang="hu-HU" sz="1600" b="1" dirty="0" err="1" smtClean="0"/>
              <a:t>nA</a:t>
            </a:r>
            <a:r>
              <a:rPr lang="hu-HU" sz="1600" b="1" dirty="0" smtClean="0"/>
              <a:t>,</a:t>
            </a:r>
            <a:r>
              <a:rPr lang="hu-HU" sz="1600" dirty="0" smtClean="0"/>
              <a:t> </a:t>
            </a:r>
            <a:r>
              <a:rPr lang="hu-HU" sz="1600" b="1" dirty="0" smtClean="0"/>
              <a:t>5 </a:t>
            </a:r>
            <a:r>
              <a:rPr lang="hu-HU" sz="1600" b="1" dirty="0" err="1" smtClean="0"/>
              <a:t>nA</a:t>
            </a:r>
            <a:r>
              <a:rPr lang="hu-HU" sz="1600" b="1" dirty="0" smtClean="0"/>
              <a:t>, 1 </a:t>
            </a:r>
            <a:r>
              <a:rPr lang="hu-HU" sz="1600" b="1" dirty="0" err="1" smtClean="0"/>
              <a:t>nA</a:t>
            </a:r>
            <a:r>
              <a:rPr lang="hu-HU" sz="1600" b="1" dirty="0"/>
              <a:t> </a:t>
            </a:r>
            <a:r>
              <a:rPr lang="hu-HU" sz="1600" dirty="0" smtClean="0"/>
              <a:t>and </a:t>
            </a:r>
            <a:r>
              <a:rPr lang="hu-HU" sz="1600" b="1" dirty="0" smtClean="0"/>
              <a:t>100 </a:t>
            </a:r>
            <a:r>
              <a:rPr lang="hu-HU" sz="1600" b="1" dirty="0" err="1" smtClean="0"/>
              <a:t>pA</a:t>
            </a:r>
            <a:r>
              <a:rPr lang="hu-HU" sz="1600" dirty="0" smtClean="0"/>
              <a:t> ion </a:t>
            </a:r>
            <a:r>
              <a:rPr lang="hu-HU" sz="1600" dirty="0" err="1" smtClean="0"/>
              <a:t>current</a:t>
            </a:r>
            <a:r>
              <a:rPr lang="hu-HU" sz="1600" dirty="0" smtClean="0"/>
              <a:t> series </a:t>
            </a:r>
            <a:r>
              <a:rPr lang="hu-HU" sz="1600" dirty="0" err="1" smtClean="0"/>
              <a:t>using</a:t>
            </a:r>
            <a:r>
              <a:rPr lang="hu-HU" sz="1600" dirty="0" smtClean="0"/>
              <a:t> </a:t>
            </a:r>
            <a:r>
              <a:rPr lang="hu-HU" sz="1600" b="1" dirty="0" smtClean="0"/>
              <a:t>RCS</a:t>
            </a:r>
            <a:r>
              <a:rPr lang="hu-HU" sz="1600" dirty="0" smtClean="0"/>
              <a:t> </a:t>
            </a:r>
            <a:r>
              <a:rPr lang="hu-HU" sz="1600" dirty="0" err="1" smtClean="0"/>
              <a:t>pattern</a:t>
            </a:r>
            <a:endParaRPr lang="hu-HU" sz="1600" dirty="0" smtClean="0"/>
          </a:p>
          <a:p>
            <a:pPr marL="45720" indent="0">
              <a:buNone/>
            </a:pPr>
            <a:r>
              <a:rPr lang="hu-HU" sz="1600" dirty="0" smtClean="0"/>
              <a:t>Total </a:t>
            </a:r>
            <a:r>
              <a:rPr lang="hu-HU" sz="1600" dirty="0" err="1" smtClean="0"/>
              <a:t>fabrication</a:t>
            </a:r>
            <a:r>
              <a:rPr lang="hu-HU" sz="1600" dirty="0" smtClean="0"/>
              <a:t> </a:t>
            </a:r>
            <a:r>
              <a:rPr lang="hu-HU" sz="1600" dirty="0" err="1" smtClean="0"/>
              <a:t>time</a:t>
            </a:r>
            <a:r>
              <a:rPr lang="hu-HU" sz="1600" dirty="0" smtClean="0"/>
              <a:t>: </a:t>
            </a:r>
            <a:r>
              <a:rPr lang="hu-HU" sz="1600" b="1" dirty="0" smtClean="0"/>
              <a:t>1, 5 h / </a:t>
            </a:r>
            <a:r>
              <a:rPr lang="hu-HU" sz="1600" b="1" dirty="0" err="1" smtClean="0"/>
              <a:t>micropillar</a:t>
            </a:r>
            <a:endParaRPr lang="en-GB" sz="1600" b="1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Ádám </a:t>
            </a:r>
            <a:r>
              <a:rPr lang="en-GB" dirty="0" err="1" smtClean="0"/>
              <a:t>István</a:t>
            </a:r>
            <a:r>
              <a:rPr lang="en-GB" dirty="0" smtClean="0"/>
              <a:t> Hegyi</a:t>
            </a:r>
            <a:r>
              <a:rPr lang="hu-HU" dirty="0" smtClean="0"/>
              <a:t>n</a:t>
            </a:r>
            <a:endParaRPr lang="en-GB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7</a:t>
            </a:fld>
            <a:endParaRPr lang="en-GB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87" y="1710471"/>
            <a:ext cx="4928342" cy="4538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57314" y="246880"/>
            <a:ext cx="1996124" cy="199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985" y="1710471"/>
            <a:ext cx="2053866" cy="2333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5" name="Egyenes összekötő nyíllal 14"/>
          <p:cNvCxnSpPr/>
          <p:nvPr/>
        </p:nvCxnSpPr>
        <p:spPr>
          <a:xfrm flipV="1">
            <a:off x="5039591" y="4239491"/>
            <a:ext cx="0" cy="6442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3969930" y="4975752"/>
            <a:ext cx="2208703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1600" i="1" dirty="0" err="1" smtClean="0">
                <a:solidFill>
                  <a:schemeClr val="accent1"/>
                </a:solidFill>
              </a:rPr>
              <a:t>Fine</a:t>
            </a:r>
            <a:r>
              <a:rPr lang="hu-HU" sz="1600" i="1" dirty="0" smtClean="0">
                <a:solidFill>
                  <a:schemeClr val="accent1"/>
                </a:solidFill>
              </a:rPr>
              <a:t> </a:t>
            </a:r>
            <a:r>
              <a:rPr lang="hu-HU" sz="1600" i="1" dirty="0" err="1" smtClean="0">
                <a:solidFill>
                  <a:schemeClr val="accent1"/>
                </a:solidFill>
              </a:rPr>
              <a:t>view</a:t>
            </a:r>
            <a:r>
              <a:rPr lang="hu-HU" sz="1600" i="1" dirty="0" smtClean="0">
                <a:solidFill>
                  <a:schemeClr val="accent1"/>
                </a:solidFill>
              </a:rPr>
              <a:t> </a:t>
            </a:r>
            <a:r>
              <a:rPr lang="hu-HU" sz="1600" i="1" dirty="0" err="1" smtClean="0">
                <a:solidFill>
                  <a:schemeClr val="accent1"/>
                </a:solidFill>
              </a:rPr>
              <a:t>with</a:t>
            </a:r>
            <a:r>
              <a:rPr lang="hu-HU" sz="1600" i="1" dirty="0" smtClean="0">
                <a:solidFill>
                  <a:schemeClr val="accent1"/>
                </a:solidFill>
              </a:rPr>
              <a:t> </a:t>
            </a:r>
            <a:r>
              <a:rPr lang="hu-HU" sz="1600" i="1" dirty="0" err="1" smtClean="0">
                <a:solidFill>
                  <a:schemeClr val="accent1"/>
                </a:solidFill>
              </a:rPr>
              <a:t>electrons</a:t>
            </a:r>
            <a:endParaRPr lang="en-GB" sz="1600" i="1" dirty="0">
              <a:solidFill>
                <a:schemeClr val="accent1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8985355" y="4277109"/>
            <a:ext cx="344175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1600" i="1" dirty="0">
                <a:solidFill>
                  <a:schemeClr val="accent1"/>
                </a:solidFill>
              </a:rPr>
              <a:t>4</a:t>
            </a:r>
            <a:r>
              <a:rPr lang="hu-HU" sz="1600" i="1" dirty="0" smtClean="0">
                <a:solidFill>
                  <a:schemeClr val="accent1"/>
                </a:solidFill>
              </a:rPr>
              <a:t>)</a:t>
            </a:r>
            <a:endParaRPr lang="en-GB" sz="1600" i="1" dirty="0">
              <a:solidFill>
                <a:schemeClr val="accent1"/>
              </a:solidFill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8977399" y="5139385"/>
            <a:ext cx="333537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1600" i="1" dirty="0" smtClean="0">
                <a:solidFill>
                  <a:schemeClr val="accent1"/>
                </a:solidFill>
              </a:rPr>
              <a:t>3)</a:t>
            </a:r>
            <a:endParaRPr lang="en-GB" sz="1600" i="1" dirty="0">
              <a:solidFill>
                <a:schemeClr val="accent1"/>
              </a:solidFill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7873801" y="3132302"/>
            <a:ext cx="406273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1600" i="1" dirty="0">
                <a:solidFill>
                  <a:schemeClr val="accent1"/>
                </a:solidFill>
              </a:rPr>
              <a:t>2</a:t>
            </a:r>
            <a:r>
              <a:rPr lang="hu-HU" sz="1600" i="1" dirty="0" smtClean="0">
                <a:solidFill>
                  <a:schemeClr val="accent1"/>
                </a:solidFill>
              </a:rPr>
              <a:t>)</a:t>
            </a:r>
            <a:endParaRPr lang="en-GB" sz="1600" i="1" dirty="0">
              <a:solidFill>
                <a:schemeClr val="accent1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8776858" y="2982353"/>
            <a:ext cx="333537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1600" i="1" dirty="0" smtClean="0">
                <a:solidFill>
                  <a:schemeClr val="accent1"/>
                </a:solidFill>
              </a:rPr>
              <a:t>1)</a:t>
            </a:r>
            <a:endParaRPr lang="en-GB" sz="1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6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NANOTEST </a:t>
            </a:r>
            <a:r>
              <a:rPr lang="hu-HU" dirty="0" err="1" smtClean="0"/>
              <a:t>specifications</a:t>
            </a:r>
            <a:endParaRPr lang="en-GB" dirty="0"/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1133549" y="1676031"/>
            <a:ext cx="4385930" cy="4038600"/>
          </a:xfrm>
        </p:spPr>
        <p:txBody>
          <a:bodyPr>
            <a:normAutofit/>
          </a:bodyPr>
          <a:lstStyle/>
          <a:p>
            <a:pPr marL="388620" indent="-342900">
              <a:buFont typeface="+mj-lt"/>
              <a:buAutoNum type="arabicParenR"/>
            </a:pPr>
            <a:r>
              <a:rPr lang="hu-HU" sz="1600" dirty="0" err="1" smtClean="0"/>
              <a:t>Linear</a:t>
            </a:r>
            <a:r>
              <a:rPr lang="hu-HU" sz="1600" dirty="0" smtClean="0"/>
              <a:t> </a:t>
            </a:r>
            <a:r>
              <a:rPr lang="hu-HU" sz="1600" b="1" dirty="0" smtClean="0"/>
              <a:t>X</a:t>
            </a:r>
            <a:r>
              <a:rPr lang="hu-HU" sz="1600" dirty="0" smtClean="0"/>
              <a:t> and </a:t>
            </a:r>
            <a:r>
              <a:rPr lang="hu-HU" sz="1600" b="1" dirty="0" smtClean="0"/>
              <a:t>Y</a:t>
            </a:r>
            <a:r>
              <a:rPr lang="hu-HU" sz="1600" dirty="0" smtClean="0"/>
              <a:t> </a:t>
            </a:r>
            <a:r>
              <a:rPr lang="hu-HU" sz="1600" dirty="0" err="1" smtClean="0"/>
              <a:t>stage</a:t>
            </a:r>
            <a:r>
              <a:rPr lang="hu-HU" sz="1600" dirty="0" smtClean="0"/>
              <a:t> </a:t>
            </a:r>
          </a:p>
          <a:p>
            <a:pPr marL="388620" indent="-342900">
              <a:buFont typeface="+mj-lt"/>
              <a:buAutoNum type="arabicParenR"/>
            </a:pPr>
            <a:r>
              <a:rPr lang="hu-HU" sz="1600" dirty="0" err="1" smtClean="0"/>
              <a:t>Linear</a:t>
            </a:r>
            <a:r>
              <a:rPr lang="hu-HU" sz="1600" dirty="0" smtClean="0"/>
              <a:t> </a:t>
            </a:r>
            <a:r>
              <a:rPr lang="hu-HU" sz="1600" b="1" dirty="0" err="1" smtClean="0"/>
              <a:t>coarse</a:t>
            </a:r>
            <a:r>
              <a:rPr lang="hu-HU" sz="1600" b="1" dirty="0" smtClean="0"/>
              <a:t> Z</a:t>
            </a:r>
            <a:r>
              <a:rPr lang="hu-HU" sz="1600" dirty="0" smtClean="0"/>
              <a:t> </a:t>
            </a:r>
            <a:r>
              <a:rPr lang="hu-HU" sz="1600" dirty="0" err="1" smtClean="0"/>
              <a:t>stepmotor</a:t>
            </a:r>
            <a:endParaRPr lang="hu-HU" sz="1600" dirty="0" smtClean="0"/>
          </a:p>
          <a:p>
            <a:pPr marL="388620" indent="-342900">
              <a:buFont typeface="+mj-lt"/>
              <a:buAutoNum type="arabicParenR"/>
            </a:pPr>
            <a:r>
              <a:rPr lang="hu-HU" sz="1600" b="1" dirty="0" err="1" smtClean="0"/>
              <a:t>Piezoelectric</a:t>
            </a:r>
            <a:r>
              <a:rPr lang="hu-HU" sz="1600" dirty="0" smtClean="0"/>
              <a:t> </a:t>
            </a:r>
            <a:r>
              <a:rPr lang="hu-HU" sz="1600" dirty="0" err="1" smtClean="0"/>
              <a:t>fine</a:t>
            </a:r>
            <a:r>
              <a:rPr lang="hu-HU" sz="1600" dirty="0" smtClean="0"/>
              <a:t> Z </a:t>
            </a:r>
            <a:r>
              <a:rPr lang="hu-HU" sz="1600" dirty="0" err="1" smtClean="0"/>
              <a:t>stage</a:t>
            </a:r>
            <a:endParaRPr lang="hu-HU" sz="1600" dirty="0" smtClean="0"/>
          </a:p>
          <a:p>
            <a:pPr marL="388620" indent="-342900">
              <a:buFont typeface="+mj-lt"/>
              <a:buAutoNum type="arabicParenR"/>
            </a:pPr>
            <a:r>
              <a:rPr lang="hu-HU" sz="1600" b="1" dirty="0" err="1" smtClean="0"/>
              <a:t>Capacitive</a:t>
            </a:r>
            <a:r>
              <a:rPr lang="hu-HU" sz="1600" dirty="0" smtClean="0"/>
              <a:t> </a:t>
            </a:r>
            <a:r>
              <a:rPr lang="hu-HU" sz="1600" dirty="0" err="1" smtClean="0"/>
              <a:t>force</a:t>
            </a:r>
            <a:r>
              <a:rPr lang="hu-HU" sz="1600" dirty="0" smtClean="0"/>
              <a:t> </a:t>
            </a:r>
            <a:r>
              <a:rPr lang="hu-HU" sz="1600" dirty="0" err="1" smtClean="0"/>
              <a:t>sensor</a:t>
            </a:r>
            <a:endParaRPr lang="hu-HU" sz="1600" dirty="0" smtClean="0"/>
          </a:p>
          <a:p>
            <a:pPr marL="388620" indent="-342900">
              <a:buFont typeface="+mj-lt"/>
              <a:buAutoNum type="arabicParenR"/>
            </a:pPr>
            <a:r>
              <a:rPr lang="hu-HU" sz="1600" b="1" dirty="0" err="1" smtClean="0"/>
              <a:t>Acoustic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Emission</a:t>
            </a:r>
            <a:r>
              <a:rPr lang="hu-HU" sz="1600" b="1" dirty="0" smtClean="0"/>
              <a:t> </a:t>
            </a:r>
            <a:r>
              <a:rPr lang="hu-HU" sz="1600" dirty="0" err="1" smtClean="0"/>
              <a:t>tranducer</a:t>
            </a:r>
            <a:r>
              <a:rPr lang="hu-HU" sz="1600" dirty="0" smtClean="0"/>
              <a:t> </a:t>
            </a:r>
            <a:r>
              <a:rPr lang="hu-HU" sz="1600" dirty="0" err="1" smtClean="0"/>
              <a:t>can</a:t>
            </a:r>
            <a:r>
              <a:rPr lang="hu-HU" sz="1600" dirty="0" smtClean="0"/>
              <a:t> be </a:t>
            </a:r>
            <a:r>
              <a:rPr lang="hu-HU" sz="1600" dirty="0" err="1" smtClean="0"/>
              <a:t>mounted</a:t>
            </a:r>
            <a:endParaRPr lang="hu-HU" sz="1600" dirty="0" smtClean="0"/>
          </a:p>
          <a:p>
            <a:pPr marL="388620" indent="-342900">
              <a:buFont typeface="+mj-lt"/>
              <a:buAutoNum type="arabicParenR"/>
            </a:pPr>
            <a:r>
              <a:rPr lang="hu-HU" sz="1600" dirty="0" err="1" smtClean="0"/>
              <a:t>Built</a:t>
            </a:r>
            <a:r>
              <a:rPr lang="hu-HU" sz="1600" dirty="0" smtClean="0"/>
              <a:t> </a:t>
            </a:r>
            <a:r>
              <a:rPr lang="hu-HU" sz="1600" dirty="0" err="1" smtClean="0"/>
              <a:t>for</a:t>
            </a:r>
            <a:r>
              <a:rPr lang="hu-HU" sz="1600" dirty="0" smtClean="0"/>
              <a:t> </a:t>
            </a:r>
            <a:r>
              <a:rPr lang="hu-HU" sz="1600" b="1" dirty="0" smtClean="0"/>
              <a:t>FEI </a:t>
            </a:r>
            <a:r>
              <a:rPr lang="hu-HU" sz="1600" b="1" dirty="0" err="1" smtClean="0"/>
              <a:t>Quanta</a:t>
            </a:r>
            <a:r>
              <a:rPr lang="hu-HU" sz="1600" b="1" dirty="0" smtClean="0"/>
              <a:t> 3D FEG</a:t>
            </a:r>
            <a:endParaRPr lang="en-GB" sz="1600" b="1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7314" y="246880"/>
            <a:ext cx="1996124" cy="199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14938" r="5357" b="14938"/>
          <a:stretch/>
        </p:blipFill>
        <p:spPr>
          <a:xfrm>
            <a:off x="1914409" y="4304179"/>
            <a:ext cx="3391874" cy="1854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Csoportba foglalás 17"/>
          <p:cNvGrpSpPr/>
          <p:nvPr/>
        </p:nvGrpSpPr>
        <p:grpSpPr>
          <a:xfrm>
            <a:off x="5470273" y="3635245"/>
            <a:ext cx="5895711" cy="2570611"/>
            <a:chOff x="5719066" y="3287929"/>
            <a:chExt cx="5895711" cy="2570611"/>
          </a:xfrm>
        </p:grpSpPr>
        <p:pic>
          <p:nvPicPr>
            <p:cNvPr id="7" name="Kép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9066" y="3287929"/>
              <a:ext cx="5895711" cy="25706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Szövegdoboz 10"/>
            <p:cNvSpPr txBox="1"/>
            <p:nvPr/>
          </p:nvSpPr>
          <p:spPr>
            <a:xfrm>
              <a:off x="10069993" y="5021425"/>
              <a:ext cx="406273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hu-HU" sz="1600" i="1" dirty="0">
                  <a:solidFill>
                    <a:schemeClr val="accent1"/>
                  </a:solidFill>
                </a:rPr>
                <a:t>2</a:t>
              </a:r>
              <a:r>
                <a:rPr lang="hu-HU" sz="1600" i="1" dirty="0" smtClean="0">
                  <a:solidFill>
                    <a:schemeClr val="accent1"/>
                  </a:solidFill>
                </a:rPr>
                <a:t>)</a:t>
              </a:r>
              <a:endParaRPr lang="en-GB" sz="1600" i="1" dirty="0">
                <a:solidFill>
                  <a:schemeClr val="accent1"/>
                </a:solidFill>
              </a:endParaRPr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6693587" y="3907423"/>
              <a:ext cx="406273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hu-HU" sz="1600" i="1" dirty="0" smtClean="0">
                  <a:solidFill>
                    <a:schemeClr val="accent1"/>
                  </a:solidFill>
                </a:rPr>
                <a:t>1)</a:t>
              </a:r>
              <a:endParaRPr lang="en-GB" sz="1600" i="1" dirty="0">
                <a:solidFill>
                  <a:schemeClr val="accent1"/>
                </a:solidFill>
              </a:endParaRP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8260648" y="4545363"/>
              <a:ext cx="406273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hu-HU" sz="1600" i="1" dirty="0" smtClean="0">
                  <a:solidFill>
                    <a:schemeClr val="accent1"/>
                  </a:solidFill>
                </a:rPr>
                <a:t>3)</a:t>
              </a:r>
              <a:endParaRPr lang="en-GB" sz="1600" i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9866856" y="3907423"/>
              <a:ext cx="406273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hu-HU" sz="1600" i="1" dirty="0" smtClean="0">
                  <a:solidFill>
                    <a:schemeClr val="accent1"/>
                  </a:solidFill>
                </a:rPr>
                <a:t>4)</a:t>
              </a:r>
              <a:endParaRPr lang="en-GB" sz="1600" i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1" name="Csoportba foglalás 20"/>
          <p:cNvGrpSpPr/>
          <p:nvPr/>
        </p:nvGrpSpPr>
        <p:grpSpPr>
          <a:xfrm>
            <a:off x="7160703" y="1682490"/>
            <a:ext cx="2697741" cy="1805925"/>
            <a:chOff x="7575389" y="1256390"/>
            <a:chExt cx="2697741" cy="1805925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389" y="1256390"/>
              <a:ext cx="2697741" cy="18059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Szövegdoboz 14"/>
            <p:cNvSpPr txBox="1"/>
            <p:nvPr/>
          </p:nvSpPr>
          <p:spPr>
            <a:xfrm>
              <a:off x="9663719" y="1718846"/>
              <a:ext cx="406273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hu-HU" sz="1600" i="1" dirty="0" smtClean="0">
                  <a:solidFill>
                    <a:schemeClr val="accent1"/>
                  </a:solidFill>
                </a:rPr>
                <a:t>5)</a:t>
              </a:r>
              <a:endParaRPr lang="en-GB" sz="1600" i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2" name="Csoportba foglalás 21"/>
          <p:cNvGrpSpPr/>
          <p:nvPr/>
        </p:nvGrpSpPr>
        <p:grpSpPr>
          <a:xfrm>
            <a:off x="5055588" y="1676031"/>
            <a:ext cx="1958317" cy="1808213"/>
            <a:chOff x="5141543" y="1681347"/>
            <a:chExt cx="1958317" cy="1808213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41543" y="1681347"/>
              <a:ext cx="1958317" cy="180821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0" name="Szövegdoboz 19"/>
            <p:cNvSpPr txBox="1"/>
            <p:nvPr/>
          </p:nvSpPr>
          <p:spPr>
            <a:xfrm>
              <a:off x="6514449" y="1832348"/>
              <a:ext cx="406273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hu-HU" sz="1600" i="1" dirty="0">
                  <a:solidFill>
                    <a:schemeClr val="accent1"/>
                  </a:solidFill>
                </a:rPr>
                <a:t>6</a:t>
              </a:r>
              <a:r>
                <a:rPr lang="hu-HU" sz="1600" i="1" dirty="0" smtClean="0">
                  <a:solidFill>
                    <a:schemeClr val="accent1"/>
                  </a:solidFill>
                </a:rPr>
                <a:t>)</a:t>
              </a:r>
              <a:endParaRPr lang="en-GB" sz="1600" i="1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67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6" b="7950"/>
          <a:stretch/>
        </p:blipFill>
        <p:spPr>
          <a:xfrm>
            <a:off x="5025176" y="3040539"/>
            <a:ext cx="1945083" cy="1194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351" y="2765363"/>
            <a:ext cx="4699955" cy="37599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http://3.bp.blogspot.com/-u_Fqoi0Ue4k/ThtaAXQr-XI/AAAAAAAAAP0/J-JPwCrBCx8/s400/ELTE+C%25C3%25ADmer_nemfelejtjuk_blog_h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57314" y="246880"/>
            <a:ext cx="1996124" cy="199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artalom helye 8"/>
          <p:cNvSpPr>
            <a:spLocks noGrp="1"/>
          </p:cNvSpPr>
          <p:nvPr>
            <p:ph sz="half" idx="1"/>
          </p:nvPr>
        </p:nvSpPr>
        <p:spPr>
          <a:xfrm>
            <a:off x="1142996" y="1617241"/>
            <a:ext cx="4754880" cy="4425696"/>
          </a:xfrm>
        </p:spPr>
        <p:txBody>
          <a:bodyPr>
            <a:normAutofit/>
          </a:bodyPr>
          <a:lstStyle/>
          <a:p>
            <a:r>
              <a:rPr lang="hu-HU" sz="1600" dirty="0" smtClean="0"/>
              <a:t>X and  Y </a:t>
            </a:r>
            <a:r>
              <a:rPr lang="hu-HU" sz="1600" dirty="0" err="1" smtClean="0"/>
              <a:t>stage</a:t>
            </a:r>
            <a:r>
              <a:rPr lang="hu-HU" sz="1600" dirty="0" smtClean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smtClean="0"/>
              <a:t>9 mm </a:t>
            </a:r>
            <a:r>
              <a:rPr lang="hu-HU" sz="1600" dirty="0" err="1" smtClean="0"/>
              <a:t>total</a:t>
            </a:r>
            <a:r>
              <a:rPr lang="hu-HU" sz="1600" dirty="0" smtClean="0"/>
              <a:t> </a:t>
            </a:r>
            <a:r>
              <a:rPr lang="hu-HU" sz="1600" dirty="0" err="1" smtClean="0"/>
              <a:t>moving</a:t>
            </a:r>
            <a:r>
              <a:rPr lang="hu-HU" sz="1600" dirty="0" smtClean="0"/>
              <a:t> </a:t>
            </a:r>
            <a:r>
              <a:rPr lang="hu-HU" sz="1600" dirty="0" err="1" smtClean="0"/>
              <a:t>range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err="1" smtClean="0"/>
              <a:t>From</a:t>
            </a:r>
            <a:r>
              <a:rPr lang="hu-HU" sz="1600" dirty="0" smtClean="0"/>
              <a:t> 1 </a:t>
            </a:r>
            <a:r>
              <a:rPr lang="hu-HU" sz="1600" dirty="0" err="1" smtClean="0"/>
              <a:t>um</a:t>
            </a:r>
            <a:r>
              <a:rPr lang="hu-HU" sz="1600" dirty="0" smtClean="0"/>
              <a:t>/s </a:t>
            </a:r>
            <a:r>
              <a:rPr lang="hu-HU" sz="1600" dirty="0" err="1" smtClean="0"/>
              <a:t>up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 1 mm/s </a:t>
            </a:r>
            <a:r>
              <a:rPr lang="hu-HU" sz="1600" dirty="0" err="1" smtClean="0"/>
              <a:t>speed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smtClean="0"/>
              <a:t>0.5 </a:t>
            </a:r>
            <a:r>
              <a:rPr lang="hu-HU" sz="1600" dirty="0" err="1" smtClean="0"/>
              <a:t>um</a:t>
            </a:r>
            <a:r>
              <a:rPr lang="hu-HU" sz="1600" dirty="0" smtClean="0"/>
              <a:t> </a:t>
            </a:r>
            <a:r>
              <a:rPr lang="hu-HU" sz="1600" dirty="0" err="1" smtClean="0"/>
              <a:t>precision</a:t>
            </a:r>
            <a:endParaRPr lang="hu-HU" sz="1600" dirty="0" smtClean="0"/>
          </a:p>
          <a:p>
            <a:r>
              <a:rPr lang="hu-HU" sz="1600" dirty="0" err="1" smtClean="0"/>
              <a:t>Coarse</a:t>
            </a:r>
            <a:r>
              <a:rPr lang="hu-HU" sz="1600" dirty="0" smtClean="0"/>
              <a:t> Z </a:t>
            </a:r>
            <a:r>
              <a:rPr lang="hu-HU" sz="1600" dirty="0" err="1" smtClean="0"/>
              <a:t>stage</a:t>
            </a:r>
            <a:r>
              <a:rPr lang="hu-HU" sz="1600" dirty="0" smtClean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smtClean="0"/>
              <a:t>10 mm </a:t>
            </a:r>
            <a:r>
              <a:rPr lang="hu-HU" sz="1600" dirty="0" err="1" smtClean="0"/>
              <a:t>total</a:t>
            </a:r>
            <a:r>
              <a:rPr lang="hu-HU" sz="1600" dirty="0" smtClean="0"/>
              <a:t> </a:t>
            </a:r>
            <a:r>
              <a:rPr lang="hu-HU" sz="1600" dirty="0" err="1" smtClean="0"/>
              <a:t>moving</a:t>
            </a:r>
            <a:r>
              <a:rPr lang="hu-HU" sz="1600" dirty="0" smtClean="0"/>
              <a:t> </a:t>
            </a:r>
            <a:r>
              <a:rPr lang="hu-HU" sz="1600" dirty="0" err="1" smtClean="0"/>
              <a:t>range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err="1" smtClean="0"/>
              <a:t>From</a:t>
            </a:r>
            <a:r>
              <a:rPr lang="hu-HU" sz="1600" dirty="0" smtClean="0"/>
              <a:t> 1 </a:t>
            </a:r>
            <a:r>
              <a:rPr lang="hu-HU" sz="1600" dirty="0" err="1" smtClean="0"/>
              <a:t>um</a:t>
            </a:r>
            <a:r>
              <a:rPr lang="hu-HU" sz="1600" dirty="0" smtClean="0"/>
              <a:t>/s </a:t>
            </a:r>
            <a:r>
              <a:rPr lang="hu-HU" sz="1600" dirty="0" err="1" smtClean="0"/>
              <a:t>up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 100 </a:t>
            </a:r>
            <a:r>
              <a:rPr lang="hu-HU" sz="1600" dirty="0" err="1" smtClean="0"/>
              <a:t>um</a:t>
            </a:r>
            <a:r>
              <a:rPr lang="hu-HU" sz="1600" dirty="0" smtClean="0"/>
              <a:t>/s </a:t>
            </a:r>
            <a:r>
              <a:rPr lang="hu-HU" sz="1600" dirty="0" err="1" smtClean="0"/>
              <a:t>speed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smtClean="0"/>
              <a:t>1 </a:t>
            </a:r>
            <a:r>
              <a:rPr lang="hu-HU" sz="1600" dirty="0" err="1" smtClean="0"/>
              <a:t>um</a:t>
            </a:r>
            <a:r>
              <a:rPr lang="hu-HU" sz="1600" dirty="0" smtClean="0"/>
              <a:t> </a:t>
            </a:r>
            <a:r>
              <a:rPr lang="hu-HU" sz="1600" dirty="0" err="1" smtClean="0"/>
              <a:t>precision</a:t>
            </a:r>
            <a:endParaRPr lang="hu-HU" sz="1600" dirty="0" smtClean="0"/>
          </a:p>
          <a:p>
            <a:r>
              <a:rPr lang="hu-HU" sz="1600" dirty="0" err="1" smtClean="0"/>
              <a:t>Fine</a:t>
            </a:r>
            <a:r>
              <a:rPr lang="hu-HU" sz="1600" dirty="0" smtClean="0"/>
              <a:t> Z </a:t>
            </a:r>
            <a:r>
              <a:rPr lang="hu-HU" sz="1600" dirty="0" err="1" smtClean="0"/>
              <a:t>stage</a:t>
            </a:r>
            <a:r>
              <a:rPr lang="hu-HU" sz="1600" dirty="0" smtClean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err="1" smtClean="0"/>
              <a:t>Deformation</a:t>
            </a:r>
            <a:r>
              <a:rPr lang="hu-HU" sz="1600" dirty="0" smtClean="0"/>
              <a:t> </a:t>
            </a:r>
            <a:r>
              <a:rPr lang="hu-HU" sz="1600" dirty="0" err="1" smtClean="0"/>
              <a:t>control</a:t>
            </a:r>
            <a:r>
              <a:rPr lang="hu-HU" sz="1600" dirty="0" smtClean="0"/>
              <a:t> unit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smtClean="0"/>
              <a:t>50 </a:t>
            </a:r>
            <a:r>
              <a:rPr lang="hu-HU" sz="1600" dirty="0" err="1" smtClean="0"/>
              <a:t>um</a:t>
            </a:r>
            <a:r>
              <a:rPr lang="hu-HU" sz="1600" dirty="0" smtClean="0"/>
              <a:t> </a:t>
            </a:r>
            <a:r>
              <a:rPr lang="hu-HU" sz="1600" dirty="0" err="1" smtClean="0"/>
              <a:t>total</a:t>
            </a:r>
            <a:r>
              <a:rPr lang="hu-HU" sz="1600" dirty="0" smtClean="0"/>
              <a:t> </a:t>
            </a:r>
            <a:r>
              <a:rPr lang="hu-HU" sz="1600" dirty="0" err="1" smtClean="0"/>
              <a:t>moving</a:t>
            </a:r>
            <a:r>
              <a:rPr lang="hu-HU" sz="1600" dirty="0" smtClean="0"/>
              <a:t> </a:t>
            </a:r>
            <a:r>
              <a:rPr lang="hu-HU" sz="1600" dirty="0" err="1" smtClean="0"/>
              <a:t>range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err="1" smtClean="0"/>
              <a:t>From</a:t>
            </a:r>
            <a:r>
              <a:rPr lang="hu-HU" sz="1600" dirty="0" smtClean="0"/>
              <a:t> 0.01 </a:t>
            </a:r>
            <a:r>
              <a:rPr lang="hu-HU" sz="1600" dirty="0" err="1" smtClean="0"/>
              <a:t>um</a:t>
            </a:r>
            <a:r>
              <a:rPr lang="hu-HU" sz="1600" dirty="0" smtClean="0"/>
              <a:t>/s </a:t>
            </a:r>
            <a:r>
              <a:rPr lang="hu-HU" sz="1600" dirty="0" err="1" smtClean="0"/>
              <a:t>to</a:t>
            </a:r>
            <a:r>
              <a:rPr lang="hu-HU" sz="1600" dirty="0" smtClean="0"/>
              <a:t> 10 </a:t>
            </a:r>
            <a:r>
              <a:rPr lang="hu-HU" sz="1600" dirty="0" err="1" smtClean="0"/>
              <a:t>um</a:t>
            </a:r>
            <a:r>
              <a:rPr lang="hu-HU" sz="1600" dirty="0" smtClean="0"/>
              <a:t>/s </a:t>
            </a:r>
            <a:r>
              <a:rPr lang="hu-HU" sz="1600" dirty="0" err="1" smtClean="0"/>
              <a:t>speed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smtClean="0"/>
              <a:t>1 nm </a:t>
            </a:r>
            <a:r>
              <a:rPr lang="hu-HU" sz="1600" dirty="0" err="1" smtClean="0"/>
              <a:t>precision</a:t>
            </a:r>
            <a:endParaRPr lang="en-GB" sz="1600" dirty="0"/>
          </a:p>
        </p:txBody>
      </p:sp>
      <p:sp>
        <p:nvSpPr>
          <p:cNvPr id="10" name="Tartalom helye 9"/>
          <p:cNvSpPr>
            <a:spLocks noGrp="1"/>
          </p:cNvSpPr>
          <p:nvPr>
            <p:ph sz="half" idx="2"/>
          </p:nvPr>
        </p:nvSpPr>
        <p:spPr>
          <a:xfrm>
            <a:off x="4610082" y="1649336"/>
            <a:ext cx="4754880" cy="4425696"/>
          </a:xfrm>
        </p:spPr>
        <p:txBody>
          <a:bodyPr>
            <a:normAutofit/>
          </a:bodyPr>
          <a:lstStyle/>
          <a:p>
            <a:r>
              <a:rPr lang="hu-HU" sz="1600" dirty="0" err="1" smtClean="0"/>
              <a:t>Capacitive</a:t>
            </a:r>
            <a:r>
              <a:rPr lang="hu-HU" sz="1600" dirty="0" smtClean="0"/>
              <a:t> </a:t>
            </a:r>
            <a:r>
              <a:rPr lang="hu-HU" sz="1600" dirty="0" err="1" smtClean="0"/>
              <a:t>force</a:t>
            </a:r>
            <a:r>
              <a:rPr lang="hu-HU" sz="1600" dirty="0" smtClean="0"/>
              <a:t> </a:t>
            </a:r>
            <a:r>
              <a:rPr lang="hu-HU" sz="1600" dirty="0" err="1" smtClean="0"/>
              <a:t>sensor</a:t>
            </a:r>
            <a:r>
              <a:rPr lang="hu-HU" sz="1600" dirty="0" smtClean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err="1" smtClean="0"/>
              <a:t>Self</a:t>
            </a:r>
            <a:r>
              <a:rPr lang="hu-HU" sz="1600" dirty="0" smtClean="0"/>
              <a:t> </a:t>
            </a:r>
            <a:r>
              <a:rPr lang="hu-HU" sz="1600" dirty="0" err="1" smtClean="0"/>
              <a:t>designed</a:t>
            </a:r>
            <a:r>
              <a:rPr lang="hu-HU" sz="1600" dirty="0" smtClean="0"/>
              <a:t> </a:t>
            </a:r>
            <a:r>
              <a:rPr lang="hu-HU" sz="1600" dirty="0" err="1" smtClean="0"/>
              <a:t>spring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 </a:t>
            </a:r>
            <a:r>
              <a:rPr lang="hu-HU" sz="1600" dirty="0" err="1" smtClean="0"/>
              <a:t>convert</a:t>
            </a:r>
            <a:r>
              <a:rPr lang="hu-HU" sz="1600" dirty="0" smtClean="0"/>
              <a:t> </a:t>
            </a:r>
            <a:r>
              <a:rPr lang="hu-HU" sz="1600" dirty="0" err="1" smtClean="0"/>
              <a:t>force</a:t>
            </a:r>
            <a:r>
              <a:rPr lang="hu-HU" sz="1600" dirty="0" smtClean="0"/>
              <a:t> </a:t>
            </a:r>
            <a:r>
              <a:rPr lang="hu-HU" sz="1600" dirty="0" err="1" smtClean="0"/>
              <a:t>to</a:t>
            </a:r>
            <a:r>
              <a:rPr lang="hu-HU" sz="1600" dirty="0" smtClean="0"/>
              <a:t> </a:t>
            </a:r>
            <a:r>
              <a:rPr lang="hu-HU" sz="1600" dirty="0" err="1" smtClean="0"/>
              <a:t>micron</a:t>
            </a:r>
            <a:r>
              <a:rPr lang="hu-HU" sz="1600" dirty="0" smtClean="0"/>
              <a:t> </a:t>
            </a:r>
            <a:r>
              <a:rPr lang="hu-HU" sz="1600" dirty="0" err="1" smtClean="0"/>
              <a:t>scale</a:t>
            </a:r>
            <a:r>
              <a:rPr lang="hu-HU" sz="1600" dirty="0" smtClean="0"/>
              <a:t> </a:t>
            </a:r>
            <a:r>
              <a:rPr lang="hu-HU" sz="1600" dirty="0" err="1" smtClean="0"/>
              <a:t>displacement</a:t>
            </a:r>
            <a:r>
              <a:rPr lang="hu-HU" sz="1600" dirty="0" smtClean="0"/>
              <a:t> (e. g.: D = 1 </a:t>
            </a:r>
            <a:r>
              <a:rPr lang="hu-HU" sz="1600" dirty="0" err="1" smtClean="0"/>
              <a:t>mN</a:t>
            </a:r>
            <a:r>
              <a:rPr lang="hu-HU" sz="1600" dirty="0" smtClean="0"/>
              <a:t>/</a:t>
            </a:r>
            <a:r>
              <a:rPr lang="hu-HU" sz="1600" dirty="0" err="1" smtClean="0"/>
              <a:t>um</a:t>
            </a:r>
            <a:r>
              <a:rPr lang="hu-HU" sz="1600" dirty="0" smtClean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smtClean="0"/>
              <a:t>20 </a:t>
            </a:r>
            <a:r>
              <a:rPr lang="hu-HU" sz="1600" dirty="0" err="1" smtClean="0"/>
              <a:t>um</a:t>
            </a:r>
            <a:r>
              <a:rPr lang="hu-HU" sz="1600" dirty="0" smtClean="0"/>
              <a:t> </a:t>
            </a:r>
            <a:r>
              <a:rPr lang="hu-HU" sz="1600" dirty="0" err="1" smtClean="0"/>
              <a:t>or</a:t>
            </a:r>
            <a:r>
              <a:rPr lang="hu-HU" sz="1600" dirty="0" smtClean="0"/>
              <a:t> 50 </a:t>
            </a:r>
            <a:r>
              <a:rPr lang="hu-HU" sz="1600" dirty="0" err="1" smtClean="0"/>
              <a:t>um</a:t>
            </a:r>
            <a:r>
              <a:rPr lang="hu-HU" sz="1600" dirty="0" smtClean="0"/>
              <a:t> </a:t>
            </a:r>
            <a:r>
              <a:rPr lang="hu-HU" sz="1600" dirty="0" err="1" smtClean="0"/>
              <a:t>total</a:t>
            </a:r>
            <a:r>
              <a:rPr lang="hu-HU" sz="1600" dirty="0" smtClean="0"/>
              <a:t> </a:t>
            </a:r>
            <a:r>
              <a:rPr lang="hu-HU" sz="1600" dirty="0" err="1" smtClean="0"/>
              <a:t>measuring</a:t>
            </a:r>
            <a:r>
              <a:rPr lang="hu-HU" sz="1600" dirty="0" smtClean="0"/>
              <a:t> </a:t>
            </a:r>
            <a:r>
              <a:rPr lang="hu-HU" sz="1600" dirty="0" err="1" smtClean="0"/>
              <a:t>range</a:t>
            </a:r>
            <a:endParaRPr lang="hu-HU" sz="1600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hu-HU" sz="1600" dirty="0" err="1" smtClean="0"/>
              <a:t>Under</a:t>
            </a:r>
            <a:r>
              <a:rPr lang="hu-HU" sz="1600" dirty="0" smtClean="0"/>
              <a:t> 1 nm </a:t>
            </a:r>
            <a:r>
              <a:rPr lang="hu-HU" sz="1600" dirty="0" err="1" smtClean="0"/>
              <a:t>precision</a:t>
            </a:r>
            <a:endParaRPr lang="en-GB" sz="160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ICSMA 17, 9-14. August, 2015 Brno</a:t>
            </a:r>
            <a:endParaRPr lang="en-GB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Ádám István Hegyi</a:t>
            </a:r>
            <a:endParaRPr lang="en-GB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7717D-EA92-46C8-8910-B46204956E27}" type="slidenum">
              <a:rPr lang="en-GB" smtClean="0"/>
              <a:t>9</a:t>
            </a:fld>
            <a:endParaRPr lang="en-GB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/>
              <a:t>NANOTEST </a:t>
            </a:r>
            <a:r>
              <a:rPr lang="hu-HU" dirty="0" err="1" smtClean="0"/>
              <a:t>specifications</a:t>
            </a:r>
            <a:endParaRPr lang="en-GB" dirty="0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 t="6741" r="4629" b="8128"/>
          <a:stretch/>
        </p:blipFill>
        <p:spPr>
          <a:xfrm>
            <a:off x="4569959" y="4388286"/>
            <a:ext cx="2400300" cy="18516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Szövegdoboz 19"/>
          <p:cNvSpPr txBox="1"/>
          <p:nvPr/>
        </p:nvSpPr>
        <p:spPr>
          <a:xfrm>
            <a:off x="8104857" y="3103091"/>
            <a:ext cx="2015889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sz="1600" i="1" dirty="0" err="1" smtClean="0">
                <a:solidFill>
                  <a:schemeClr val="tx1"/>
                </a:solidFill>
              </a:rPr>
              <a:t>Berkovich</a:t>
            </a:r>
            <a:r>
              <a:rPr lang="hu-HU" sz="1600" i="1" dirty="0" smtClean="0">
                <a:solidFill>
                  <a:schemeClr val="tx1"/>
                </a:solidFill>
              </a:rPr>
              <a:t> </a:t>
            </a:r>
            <a:r>
              <a:rPr lang="hu-HU" sz="1600" i="1" dirty="0" err="1" smtClean="0">
                <a:solidFill>
                  <a:schemeClr val="tx1"/>
                </a:solidFill>
              </a:rPr>
              <a:t>nanoindentation</a:t>
            </a:r>
            <a:r>
              <a:rPr lang="hu-HU" sz="1600" i="1" dirty="0" smtClean="0">
                <a:solidFill>
                  <a:schemeClr val="tx1"/>
                </a:solidFill>
              </a:rPr>
              <a:t> </a:t>
            </a:r>
            <a:r>
              <a:rPr lang="hu-HU" sz="1600" i="1" dirty="0" err="1" smtClean="0">
                <a:solidFill>
                  <a:schemeClr val="tx1"/>
                </a:solidFill>
              </a:rPr>
              <a:t>in</a:t>
            </a:r>
            <a:r>
              <a:rPr lang="hu-HU" sz="1600" i="1" dirty="0" smtClean="0">
                <a:solidFill>
                  <a:schemeClr val="tx1"/>
                </a:solidFill>
              </a:rPr>
              <a:t> </a:t>
            </a:r>
            <a:r>
              <a:rPr lang="hu-HU" sz="1600" i="1" dirty="0" err="1" smtClean="0">
                <a:solidFill>
                  <a:schemeClr val="tx1"/>
                </a:solidFill>
              </a:rPr>
              <a:t>Al</a:t>
            </a:r>
            <a:r>
              <a:rPr lang="hu-HU" sz="1600" i="1" dirty="0" smtClean="0">
                <a:solidFill>
                  <a:schemeClr val="tx1"/>
                </a:solidFill>
              </a:rPr>
              <a:t> 3% Mg PLC </a:t>
            </a:r>
            <a:r>
              <a:rPr lang="hu-HU" sz="1600" i="1" dirty="0" err="1" smtClean="0">
                <a:solidFill>
                  <a:schemeClr val="tx1"/>
                </a:solidFill>
              </a:rPr>
              <a:t>sample</a:t>
            </a:r>
            <a:endParaRPr lang="en-GB" sz="1600" i="1" dirty="0">
              <a:solidFill>
                <a:schemeClr val="tx1"/>
              </a:solidFill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7886700" y="2974523"/>
            <a:ext cx="3616036" cy="2937904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5269" y="4357113"/>
            <a:ext cx="1810578" cy="1509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786890" y="4357113"/>
            <a:ext cx="312563" cy="166902"/>
          </a:xfrm>
          <a:prstGeom prst="rect">
            <a:avLst/>
          </a:prstGeom>
        </p:spPr>
      </p:pic>
      <p:pic>
        <p:nvPicPr>
          <p:cNvPr id="25" name="Kép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783424" y="3845117"/>
            <a:ext cx="312563" cy="166902"/>
          </a:xfrm>
          <a:prstGeom prst="rect">
            <a:avLst/>
          </a:prstGeom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783425" y="3356122"/>
            <a:ext cx="312563" cy="166902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783425" y="4831634"/>
            <a:ext cx="312563" cy="166902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783425" y="5330395"/>
            <a:ext cx="312563" cy="166902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625090" y="5777208"/>
            <a:ext cx="312563" cy="166902"/>
          </a:xfrm>
          <a:prstGeom prst="rect">
            <a:avLst/>
          </a:prstGeom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539488" y="5777208"/>
            <a:ext cx="312563" cy="16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1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ázis">
  <a:themeElements>
    <a:clrScheme name="Kék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áz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áz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Alap</Template>
  <TotalTime>1466</TotalTime>
  <Words>1144</Words>
  <Application>Microsoft Office PowerPoint</Application>
  <PresentationFormat>Szélesvásznú</PresentationFormat>
  <Paragraphs>211</Paragraphs>
  <Slides>17</Slides>
  <Notes>3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2" baseType="lpstr">
      <vt:lpstr>Arial</vt:lpstr>
      <vt:lpstr>Calibri</vt:lpstr>
      <vt:lpstr>Corbel</vt:lpstr>
      <vt:lpstr>Courier New</vt:lpstr>
      <vt:lpstr>Bázis</vt:lpstr>
      <vt:lpstr>Plasticity in micrometer scale:</vt:lpstr>
      <vt:lpstr>OUTLINE</vt:lpstr>
      <vt:lpstr>MOTIVATION of micropillar experiments</vt:lpstr>
      <vt:lpstr>MOTIVATION of acoustic emission in-situ measurements </vt:lpstr>
      <vt:lpstr>MOTIVATION of high resolution in-situ measurements</vt:lpstr>
      <vt:lpstr>SINGLE CRYSTAL SAMPLE</vt:lpstr>
      <vt:lpstr>MICROPILLAR FABRICATION</vt:lpstr>
      <vt:lpstr>NANOTEST specifications</vt:lpstr>
      <vt:lpstr>PowerPoint bemutató</vt:lpstr>
      <vt:lpstr>PowerPoint bemutató</vt:lpstr>
      <vt:lpstr>IN-SITU MOVIE</vt:lpstr>
      <vt:lpstr>IN-SITU MOVIE</vt:lpstr>
      <vt:lpstr>PowerPoint bemutató</vt:lpstr>
      <vt:lpstr>AVALANCHE properties</vt:lpstr>
      <vt:lpstr>DEFORMATION properties</vt:lpstr>
      <vt:lpstr>FURTHER INFORMATIVE QUESTIONS</vt:lpstr>
      <vt:lpstr>Thank you for your attention!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Plasticity in micrometer scale:</dc:title>
  <dc:creator>Hegyi Ádám</dc:creator>
  <cp:lastModifiedBy>Hegyi Ádám</cp:lastModifiedBy>
  <cp:revision>54</cp:revision>
  <dcterms:created xsi:type="dcterms:W3CDTF">2015-08-03T08:30:29Z</dcterms:created>
  <dcterms:modified xsi:type="dcterms:W3CDTF">2015-08-11T07:26:32Z</dcterms:modified>
</cp:coreProperties>
</file>