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0" r:id="rId11"/>
    <p:sldId id="271" r:id="rId12"/>
    <p:sldId id="272" r:id="rId13"/>
    <p:sldId id="273" r:id="rId14"/>
    <p:sldId id="266" r:id="rId15"/>
    <p:sldId id="267" r:id="rId16"/>
    <p:sldId id="268" r:id="rId17"/>
    <p:sldId id="274" r:id="rId18"/>
    <p:sldId id="275" r:id="rId19"/>
    <p:sldId id="276" r:id="rId20"/>
    <p:sldId id="277" r:id="rId21"/>
    <p:sldId id="269" r:id="rId22"/>
    <p:sldId id="278" r:id="rId23"/>
    <p:sldId id="279" r:id="rId24"/>
    <p:sldId id="28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t>5/27/2014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321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67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478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841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435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79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5/27/2014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54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5/27/2014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979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5/27/2014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382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080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745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5/27/2014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99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 smtClean="0"/>
              <a:t>In-situ</a:t>
            </a:r>
            <a:r>
              <a:rPr lang="hu-HU" dirty="0" smtClean="0"/>
              <a:t> </a:t>
            </a:r>
            <a:r>
              <a:rPr lang="hu-HU" dirty="0" err="1" smtClean="0"/>
              <a:t>mikromechanikai</a:t>
            </a:r>
            <a:r>
              <a:rPr lang="hu-HU" dirty="0" smtClean="0"/>
              <a:t> deformációk</a:t>
            </a:r>
            <a:endParaRPr lang="en-GB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Hegyi Ádám István 2014. május 27.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73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594" y="4133540"/>
            <a:ext cx="3072993" cy="2176154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Cu</a:t>
            </a:r>
            <a:r>
              <a:rPr lang="hu-HU" dirty="0"/>
              <a:t> SX összenyomás és hajlítás</a:t>
            </a:r>
            <a:endParaRPr lang="en-GB" dirty="0"/>
          </a:p>
        </p:txBody>
      </p:sp>
      <p:sp>
        <p:nvSpPr>
          <p:cNvPr id="4" name="Szövegdoboz 3"/>
          <p:cNvSpPr txBox="1"/>
          <p:nvPr/>
        </p:nvSpPr>
        <p:spPr>
          <a:xfrm>
            <a:off x="1413163" y="240268"/>
            <a:ext cx="1057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Determination</a:t>
            </a:r>
            <a:r>
              <a:rPr lang="hu-HU" b="1" dirty="0" smtClean="0"/>
              <a:t> of </a:t>
            </a:r>
            <a:r>
              <a:rPr lang="hu-HU" b="1" dirty="0" err="1" smtClean="0"/>
              <a:t>Mechanical</a:t>
            </a:r>
            <a:r>
              <a:rPr lang="hu-HU" b="1" dirty="0" smtClean="0"/>
              <a:t> </a:t>
            </a:r>
            <a:r>
              <a:rPr lang="hu-HU" b="1" dirty="0" err="1" smtClean="0"/>
              <a:t>Properties</a:t>
            </a:r>
            <a:r>
              <a:rPr lang="hu-HU" b="1" dirty="0" smtClean="0"/>
              <a:t> </a:t>
            </a:r>
            <a:r>
              <a:rPr lang="hu-HU" b="1" dirty="0" err="1" smtClean="0"/>
              <a:t>of</a:t>
            </a:r>
            <a:r>
              <a:rPr lang="hu-HU" b="1" dirty="0" smtClean="0"/>
              <a:t> </a:t>
            </a:r>
            <a:r>
              <a:rPr lang="hu-HU" b="1" dirty="0" err="1" smtClean="0"/>
              <a:t>Copper</a:t>
            </a:r>
            <a:r>
              <a:rPr lang="hu-HU" b="1" dirty="0" smtClean="0"/>
              <a:t> </a:t>
            </a:r>
            <a:r>
              <a:rPr lang="hu-HU" b="1" dirty="0" err="1" smtClean="0"/>
              <a:t>at</a:t>
            </a:r>
            <a:r>
              <a:rPr lang="hu-HU" b="1" dirty="0" smtClean="0"/>
              <a:t> </a:t>
            </a:r>
            <a:r>
              <a:rPr lang="hu-HU" b="1" dirty="0" err="1" smtClean="0"/>
              <a:t>the</a:t>
            </a:r>
            <a:r>
              <a:rPr lang="hu-HU" b="1" dirty="0" smtClean="0"/>
              <a:t> </a:t>
            </a:r>
            <a:r>
              <a:rPr lang="hu-HU" b="1" dirty="0" err="1" smtClean="0"/>
              <a:t>Micron</a:t>
            </a:r>
            <a:r>
              <a:rPr lang="hu-HU" b="1" dirty="0" smtClean="0"/>
              <a:t> </a:t>
            </a:r>
            <a:r>
              <a:rPr lang="hu-HU" b="1" dirty="0" err="1" smtClean="0"/>
              <a:t>Scale</a:t>
            </a:r>
            <a:r>
              <a:rPr lang="hu-HU" b="1" dirty="0" smtClean="0"/>
              <a:t> </a:t>
            </a:r>
            <a:r>
              <a:rPr lang="hu-HU" i="1" dirty="0" smtClean="0"/>
              <a:t>D. </a:t>
            </a:r>
            <a:r>
              <a:rPr lang="hu-HU" i="1" dirty="0" err="1" smtClean="0"/>
              <a:t>Kiener</a:t>
            </a:r>
            <a:r>
              <a:rPr lang="hu-HU" i="1" dirty="0" smtClean="0"/>
              <a:t> et. </a:t>
            </a:r>
            <a:r>
              <a:rPr lang="hu-HU" i="1" dirty="0" err="1"/>
              <a:t>a</a:t>
            </a:r>
            <a:r>
              <a:rPr lang="hu-HU" i="1" dirty="0" err="1" smtClean="0"/>
              <a:t>l</a:t>
            </a:r>
            <a:r>
              <a:rPr lang="hu-HU" i="1" dirty="0" smtClean="0"/>
              <a:t>. </a:t>
            </a:r>
            <a:r>
              <a:rPr lang="hu-HU" dirty="0" err="1" smtClean="0"/>
              <a:t>Adv</a:t>
            </a:r>
            <a:r>
              <a:rPr lang="hu-HU" dirty="0" smtClean="0"/>
              <a:t>. </a:t>
            </a:r>
            <a:r>
              <a:rPr lang="hu-HU" dirty="0" err="1" smtClean="0"/>
              <a:t>Eng</a:t>
            </a:r>
            <a:r>
              <a:rPr lang="hu-HU" dirty="0" smtClean="0"/>
              <a:t>. </a:t>
            </a:r>
            <a:r>
              <a:rPr lang="hu-HU" dirty="0" err="1" smtClean="0"/>
              <a:t>Mat</a:t>
            </a:r>
            <a:r>
              <a:rPr lang="hu-HU" dirty="0" smtClean="0"/>
              <a:t>. 2006 </a:t>
            </a:r>
            <a:endParaRPr lang="en-GB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67" y="1542306"/>
            <a:ext cx="5151893" cy="2591234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 flipH="1">
            <a:off x="4156364" y="4419915"/>
            <a:ext cx="2446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valódi paramétereket nem lehet kiszámolni!</a:t>
            </a:r>
            <a:endParaRPr lang="en-GB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458" y="1542306"/>
            <a:ext cx="470535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6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In-situ</a:t>
            </a:r>
            <a:r>
              <a:rPr lang="hu-HU" dirty="0" smtClean="0"/>
              <a:t> húzás</a:t>
            </a:r>
            <a:endParaRPr lang="en-GB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18" y="1754763"/>
            <a:ext cx="5688157" cy="3807943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10118" y="333494"/>
            <a:ext cx="11396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A </a:t>
            </a:r>
            <a:r>
              <a:rPr lang="hu-HU" b="1" dirty="0" err="1" smtClean="0"/>
              <a:t>further</a:t>
            </a:r>
            <a:r>
              <a:rPr lang="hu-HU" b="1" dirty="0" smtClean="0"/>
              <a:t> </a:t>
            </a:r>
            <a:r>
              <a:rPr lang="hu-HU" b="1" dirty="0" err="1" smtClean="0"/>
              <a:t>step</a:t>
            </a:r>
            <a:r>
              <a:rPr lang="hu-HU" b="1" dirty="0" smtClean="0"/>
              <a:t> </a:t>
            </a:r>
            <a:r>
              <a:rPr lang="hu-HU" b="1" dirty="0" err="1" smtClean="0"/>
              <a:t>towards</a:t>
            </a:r>
            <a:r>
              <a:rPr lang="hu-HU" b="1" dirty="0" smtClean="0"/>
              <a:t> </a:t>
            </a:r>
            <a:r>
              <a:rPr lang="hu-HU" b="1" dirty="0" err="1" smtClean="0"/>
              <a:t>understanding</a:t>
            </a:r>
            <a:r>
              <a:rPr lang="hu-HU" b="1" dirty="0" smtClean="0"/>
              <a:t> of </a:t>
            </a:r>
            <a:r>
              <a:rPr lang="hu-HU" b="1" dirty="0" err="1" smtClean="0"/>
              <a:t>size-dependen</a:t>
            </a:r>
            <a:r>
              <a:rPr lang="hu-HU" b="1" dirty="0" smtClean="0"/>
              <a:t> </a:t>
            </a:r>
            <a:r>
              <a:rPr lang="hu-HU" b="1" dirty="0" err="1" smtClean="0"/>
              <a:t>crystal</a:t>
            </a:r>
            <a:r>
              <a:rPr lang="hu-HU" b="1" dirty="0" smtClean="0"/>
              <a:t> </a:t>
            </a:r>
            <a:r>
              <a:rPr lang="hu-HU" b="1" dirty="0" err="1" smtClean="0"/>
              <a:t>plasticity</a:t>
            </a:r>
            <a:r>
              <a:rPr lang="hu-HU" b="1" dirty="0" smtClean="0"/>
              <a:t>: </a:t>
            </a:r>
            <a:r>
              <a:rPr lang="hu-HU" b="1" dirty="0" err="1" smtClean="0"/>
              <a:t>In</a:t>
            </a:r>
            <a:r>
              <a:rPr lang="hu-HU" b="1" dirty="0" smtClean="0"/>
              <a:t> situ </a:t>
            </a:r>
            <a:r>
              <a:rPr lang="hu-HU" b="1" dirty="0" err="1" smtClean="0"/>
              <a:t>tension</a:t>
            </a:r>
            <a:r>
              <a:rPr lang="hu-HU" b="1" dirty="0" smtClean="0"/>
              <a:t> </a:t>
            </a:r>
            <a:r>
              <a:rPr lang="hu-HU" b="1" dirty="0" err="1" smtClean="0"/>
              <a:t>experiments</a:t>
            </a:r>
            <a:r>
              <a:rPr lang="hu-HU" b="1" dirty="0" smtClean="0"/>
              <a:t> </a:t>
            </a:r>
            <a:r>
              <a:rPr lang="hu-HU" b="1" dirty="0" err="1" smtClean="0"/>
              <a:t>ofminiturized</a:t>
            </a:r>
            <a:r>
              <a:rPr lang="hu-HU" b="1" dirty="0" smtClean="0"/>
              <a:t> </a:t>
            </a:r>
            <a:r>
              <a:rPr lang="hu-HU" b="1" dirty="0" err="1" smtClean="0"/>
              <a:t>single-crystal</a:t>
            </a:r>
            <a:r>
              <a:rPr lang="hu-HU" b="1" dirty="0" smtClean="0"/>
              <a:t> </a:t>
            </a:r>
            <a:r>
              <a:rPr lang="hu-HU" b="1" dirty="0" err="1" smtClean="0"/>
              <a:t>copper</a:t>
            </a:r>
            <a:r>
              <a:rPr lang="hu-HU" b="1" dirty="0" smtClean="0"/>
              <a:t> </a:t>
            </a:r>
            <a:r>
              <a:rPr lang="hu-HU" b="1" dirty="0" err="1" smtClean="0"/>
              <a:t>samples</a:t>
            </a:r>
            <a:r>
              <a:rPr lang="hu-HU" dirty="0" smtClean="0"/>
              <a:t>, D. </a:t>
            </a:r>
            <a:r>
              <a:rPr lang="hu-HU" dirty="0" err="1" smtClean="0"/>
              <a:t>Kiener</a:t>
            </a:r>
            <a:r>
              <a:rPr lang="hu-HU" dirty="0" smtClean="0"/>
              <a:t> et. </a:t>
            </a:r>
            <a:r>
              <a:rPr lang="hu-HU" dirty="0" err="1" smtClean="0"/>
              <a:t>al</a:t>
            </a:r>
            <a:r>
              <a:rPr lang="hu-HU" dirty="0" smtClean="0"/>
              <a:t>. </a:t>
            </a:r>
            <a:r>
              <a:rPr lang="hu-HU" i="1" dirty="0" err="1" smtClean="0"/>
              <a:t>Acta</a:t>
            </a:r>
            <a:r>
              <a:rPr lang="hu-HU" i="1" dirty="0" smtClean="0"/>
              <a:t> </a:t>
            </a:r>
            <a:r>
              <a:rPr lang="hu-HU" i="1" dirty="0" err="1" smtClean="0"/>
              <a:t>Materialia</a:t>
            </a:r>
            <a:r>
              <a:rPr lang="hu-HU" dirty="0" smtClean="0"/>
              <a:t> 2007</a:t>
            </a:r>
            <a:endParaRPr lang="en-GB" dirty="0"/>
          </a:p>
        </p:txBody>
      </p:sp>
      <p:sp>
        <p:nvSpPr>
          <p:cNvPr id="6" name="Szövegdoboz 5"/>
          <p:cNvSpPr txBox="1"/>
          <p:nvPr/>
        </p:nvSpPr>
        <p:spPr>
          <a:xfrm>
            <a:off x="6693777" y="1740530"/>
            <a:ext cx="421621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- </a:t>
            </a:r>
            <a:r>
              <a:rPr lang="hu-HU" dirty="0" err="1" smtClean="0"/>
              <a:t>Cu</a:t>
            </a:r>
            <a:r>
              <a:rPr lang="hu-HU" dirty="0" smtClean="0"/>
              <a:t> SX minta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20 mm x 0.5 mm x 0.5 mm </a:t>
            </a:r>
            <a:r>
              <a:rPr lang="hu-HU" dirty="0" err="1" smtClean="0"/>
              <a:t>előminta</a:t>
            </a:r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&lt;234&gt; orientáció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1 </a:t>
            </a:r>
            <a:r>
              <a:rPr lang="hu-HU" dirty="0" err="1" smtClean="0"/>
              <a:t>nA</a:t>
            </a:r>
            <a:r>
              <a:rPr lang="hu-HU" dirty="0" smtClean="0"/>
              <a:t> – 100 </a:t>
            </a:r>
            <a:r>
              <a:rPr lang="hu-HU" dirty="0" err="1" smtClean="0"/>
              <a:t>pA</a:t>
            </a:r>
            <a:r>
              <a:rPr lang="hu-HU" dirty="0" smtClean="0"/>
              <a:t> –</a:t>
            </a:r>
            <a:r>
              <a:rPr lang="hu-HU" dirty="0" err="1" smtClean="0"/>
              <a:t>ig</a:t>
            </a:r>
            <a:r>
              <a:rPr lang="hu-HU" dirty="0" smtClean="0"/>
              <a:t> használt áramok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AR: 1:1-13.5:1</a:t>
            </a:r>
          </a:p>
          <a:p>
            <a:pPr marL="285750" indent="-285750">
              <a:buFontTx/>
              <a:buChar char="-"/>
            </a:pPr>
            <a:r>
              <a:rPr lang="hu-HU" dirty="0" err="1" smtClean="0"/>
              <a:t>Displacement</a:t>
            </a:r>
            <a:r>
              <a:rPr lang="hu-HU" dirty="0" smtClean="0"/>
              <a:t> </a:t>
            </a:r>
            <a:r>
              <a:rPr lang="hu-HU" dirty="0" err="1" smtClean="0"/>
              <a:t>controll</a:t>
            </a:r>
            <a:r>
              <a:rPr lang="hu-HU" dirty="0" smtClean="0"/>
              <a:t>: 15% deformáció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977" y="3780181"/>
            <a:ext cx="6533083" cy="25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730" y="3740727"/>
            <a:ext cx="1798005" cy="25146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In-situ</a:t>
            </a:r>
            <a:r>
              <a:rPr lang="hu-HU" dirty="0" smtClean="0"/>
              <a:t> húzás</a:t>
            </a:r>
            <a:endParaRPr lang="en-GB" dirty="0"/>
          </a:p>
        </p:txBody>
      </p:sp>
      <p:sp>
        <p:nvSpPr>
          <p:cNvPr id="5" name="Szövegdoboz 4"/>
          <p:cNvSpPr txBox="1"/>
          <p:nvPr/>
        </p:nvSpPr>
        <p:spPr>
          <a:xfrm>
            <a:off x="310118" y="333494"/>
            <a:ext cx="11396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A </a:t>
            </a:r>
            <a:r>
              <a:rPr lang="hu-HU" b="1" dirty="0" err="1" smtClean="0"/>
              <a:t>further</a:t>
            </a:r>
            <a:r>
              <a:rPr lang="hu-HU" b="1" dirty="0" smtClean="0"/>
              <a:t> </a:t>
            </a:r>
            <a:r>
              <a:rPr lang="hu-HU" b="1" dirty="0" err="1" smtClean="0"/>
              <a:t>step</a:t>
            </a:r>
            <a:r>
              <a:rPr lang="hu-HU" b="1" dirty="0" smtClean="0"/>
              <a:t> </a:t>
            </a:r>
            <a:r>
              <a:rPr lang="hu-HU" b="1" dirty="0" err="1" smtClean="0"/>
              <a:t>towards</a:t>
            </a:r>
            <a:r>
              <a:rPr lang="hu-HU" b="1" dirty="0" smtClean="0"/>
              <a:t> </a:t>
            </a:r>
            <a:r>
              <a:rPr lang="hu-HU" b="1" dirty="0" err="1" smtClean="0"/>
              <a:t>understanding</a:t>
            </a:r>
            <a:r>
              <a:rPr lang="hu-HU" b="1" dirty="0" smtClean="0"/>
              <a:t> of </a:t>
            </a:r>
            <a:r>
              <a:rPr lang="hu-HU" b="1" dirty="0" err="1" smtClean="0"/>
              <a:t>size-dependen</a:t>
            </a:r>
            <a:r>
              <a:rPr lang="hu-HU" b="1" dirty="0" smtClean="0"/>
              <a:t> </a:t>
            </a:r>
            <a:r>
              <a:rPr lang="hu-HU" b="1" dirty="0" err="1" smtClean="0"/>
              <a:t>crystal</a:t>
            </a:r>
            <a:r>
              <a:rPr lang="hu-HU" b="1" dirty="0" smtClean="0"/>
              <a:t> </a:t>
            </a:r>
            <a:r>
              <a:rPr lang="hu-HU" b="1" dirty="0" err="1" smtClean="0"/>
              <a:t>plasticity</a:t>
            </a:r>
            <a:r>
              <a:rPr lang="hu-HU" b="1" dirty="0" smtClean="0"/>
              <a:t>: </a:t>
            </a:r>
            <a:r>
              <a:rPr lang="hu-HU" b="1" dirty="0" err="1" smtClean="0"/>
              <a:t>In</a:t>
            </a:r>
            <a:r>
              <a:rPr lang="hu-HU" b="1" dirty="0" smtClean="0"/>
              <a:t> situ </a:t>
            </a:r>
            <a:r>
              <a:rPr lang="hu-HU" b="1" dirty="0" err="1" smtClean="0"/>
              <a:t>tension</a:t>
            </a:r>
            <a:r>
              <a:rPr lang="hu-HU" b="1" dirty="0" smtClean="0"/>
              <a:t> </a:t>
            </a:r>
            <a:r>
              <a:rPr lang="hu-HU" b="1" dirty="0" err="1" smtClean="0"/>
              <a:t>experiments</a:t>
            </a:r>
            <a:r>
              <a:rPr lang="hu-HU" b="1" dirty="0" smtClean="0"/>
              <a:t> </a:t>
            </a:r>
            <a:r>
              <a:rPr lang="hu-HU" b="1" dirty="0" err="1" smtClean="0"/>
              <a:t>ofminiturized</a:t>
            </a:r>
            <a:r>
              <a:rPr lang="hu-HU" b="1" dirty="0" smtClean="0"/>
              <a:t> </a:t>
            </a:r>
            <a:r>
              <a:rPr lang="hu-HU" b="1" dirty="0" err="1" smtClean="0"/>
              <a:t>single-crystal</a:t>
            </a:r>
            <a:r>
              <a:rPr lang="hu-HU" b="1" dirty="0" smtClean="0"/>
              <a:t> </a:t>
            </a:r>
            <a:r>
              <a:rPr lang="hu-HU" b="1" dirty="0" err="1" smtClean="0"/>
              <a:t>copper</a:t>
            </a:r>
            <a:r>
              <a:rPr lang="hu-HU" b="1" dirty="0" smtClean="0"/>
              <a:t> </a:t>
            </a:r>
            <a:r>
              <a:rPr lang="hu-HU" b="1" dirty="0" err="1" smtClean="0"/>
              <a:t>samples</a:t>
            </a:r>
            <a:r>
              <a:rPr lang="hu-HU" dirty="0" smtClean="0"/>
              <a:t>, D. </a:t>
            </a:r>
            <a:r>
              <a:rPr lang="hu-HU" dirty="0" err="1" smtClean="0"/>
              <a:t>Kiener</a:t>
            </a:r>
            <a:r>
              <a:rPr lang="hu-HU" dirty="0" smtClean="0"/>
              <a:t> et. </a:t>
            </a:r>
            <a:r>
              <a:rPr lang="hu-HU" dirty="0" err="1" smtClean="0"/>
              <a:t>al</a:t>
            </a:r>
            <a:r>
              <a:rPr lang="hu-HU" dirty="0" smtClean="0"/>
              <a:t>. </a:t>
            </a:r>
            <a:r>
              <a:rPr lang="hu-HU" i="1" dirty="0" err="1" smtClean="0"/>
              <a:t>Acta</a:t>
            </a:r>
            <a:r>
              <a:rPr lang="hu-HU" i="1" dirty="0" smtClean="0"/>
              <a:t> </a:t>
            </a:r>
            <a:r>
              <a:rPr lang="hu-HU" i="1" dirty="0" err="1" smtClean="0"/>
              <a:t>Materialia</a:t>
            </a:r>
            <a:r>
              <a:rPr lang="hu-HU" dirty="0" smtClean="0"/>
              <a:t> 2007</a:t>
            </a:r>
            <a:endParaRPr lang="en-GB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47" y="1471612"/>
            <a:ext cx="6017504" cy="226911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9049" y="1255931"/>
            <a:ext cx="4609824" cy="3383866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431014" y="4397862"/>
            <a:ext cx="2400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feszültség-deformációs görbéket az egzakt elmozdulás-vezérlésből számolja.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700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In-situ</a:t>
            </a:r>
            <a:r>
              <a:rPr lang="hu-HU" dirty="0" smtClean="0"/>
              <a:t> húzás</a:t>
            </a:r>
            <a:endParaRPr lang="en-GB" dirty="0"/>
          </a:p>
        </p:txBody>
      </p:sp>
      <p:sp>
        <p:nvSpPr>
          <p:cNvPr id="5" name="Szövegdoboz 4"/>
          <p:cNvSpPr txBox="1"/>
          <p:nvPr/>
        </p:nvSpPr>
        <p:spPr>
          <a:xfrm>
            <a:off x="310118" y="333494"/>
            <a:ext cx="11396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A </a:t>
            </a:r>
            <a:r>
              <a:rPr lang="hu-HU" b="1" dirty="0" err="1" smtClean="0"/>
              <a:t>further</a:t>
            </a:r>
            <a:r>
              <a:rPr lang="hu-HU" b="1" dirty="0" smtClean="0"/>
              <a:t> </a:t>
            </a:r>
            <a:r>
              <a:rPr lang="hu-HU" b="1" dirty="0" err="1" smtClean="0"/>
              <a:t>step</a:t>
            </a:r>
            <a:r>
              <a:rPr lang="hu-HU" b="1" dirty="0" smtClean="0"/>
              <a:t> </a:t>
            </a:r>
            <a:r>
              <a:rPr lang="hu-HU" b="1" dirty="0" err="1" smtClean="0"/>
              <a:t>towards</a:t>
            </a:r>
            <a:r>
              <a:rPr lang="hu-HU" b="1" dirty="0" smtClean="0"/>
              <a:t> </a:t>
            </a:r>
            <a:r>
              <a:rPr lang="hu-HU" b="1" dirty="0" err="1" smtClean="0"/>
              <a:t>understanding</a:t>
            </a:r>
            <a:r>
              <a:rPr lang="hu-HU" b="1" dirty="0" smtClean="0"/>
              <a:t> of </a:t>
            </a:r>
            <a:r>
              <a:rPr lang="hu-HU" b="1" dirty="0" err="1" smtClean="0"/>
              <a:t>size-dependen</a:t>
            </a:r>
            <a:r>
              <a:rPr lang="hu-HU" b="1" dirty="0" smtClean="0"/>
              <a:t> </a:t>
            </a:r>
            <a:r>
              <a:rPr lang="hu-HU" b="1" dirty="0" err="1" smtClean="0"/>
              <a:t>crystal</a:t>
            </a:r>
            <a:r>
              <a:rPr lang="hu-HU" b="1" dirty="0" smtClean="0"/>
              <a:t> </a:t>
            </a:r>
            <a:r>
              <a:rPr lang="hu-HU" b="1" dirty="0" err="1" smtClean="0"/>
              <a:t>plasticity</a:t>
            </a:r>
            <a:r>
              <a:rPr lang="hu-HU" b="1" dirty="0" smtClean="0"/>
              <a:t>: </a:t>
            </a:r>
            <a:r>
              <a:rPr lang="hu-HU" b="1" dirty="0" err="1" smtClean="0"/>
              <a:t>In</a:t>
            </a:r>
            <a:r>
              <a:rPr lang="hu-HU" b="1" dirty="0" smtClean="0"/>
              <a:t> situ </a:t>
            </a:r>
            <a:r>
              <a:rPr lang="hu-HU" b="1" dirty="0" err="1" smtClean="0"/>
              <a:t>tension</a:t>
            </a:r>
            <a:r>
              <a:rPr lang="hu-HU" b="1" dirty="0" smtClean="0"/>
              <a:t> </a:t>
            </a:r>
            <a:r>
              <a:rPr lang="hu-HU" b="1" dirty="0" err="1" smtClean="0"/>
              <a:t>experiments</a:t>
            </a:r>
            <a:r>
              <a:rPr lang="hu-HU" b="1" dirty="0" smtClean="0"/>
              <a:t> </a:t>
            </a:r>
            <a:r>
              <a:rPr lang="hu-HU" b="1" dirty="0" err="1" smtClean="0"/>
              <a:t>ofminiturized</a:t>
            </a:r>
            <a:r>
              <a:rPr lang="hu-HU" b="1" dirty="0" smtClean="0"/>
              <a:t> </a:t>
            </a:r>
            <a:r>
              <a:rPr lang="hu-HU" b="1" dirty="0" err="1" smtClean="0"/>
              <a:t>single-crystal</a:t>
            </a:r>
            <a:r>
              <a:rPr lang="hu-HU" b="1" dirty="0" smtClean="0"/>
              <a:t> </a:t>
            </a:r>
            <a:r>
              <a:rPr lang="hu-HU" b="1" dirty="0" err="1" smtClean="0"/>
              <a:t>copper</a:t>
            </a:r>
            <a:r>
              <a:rPr lang="hu-HU" b="1" dirty="0" smtClean="0"/>
              <a:t> </a:t>
            </a:r>
            <a:r>
              <a:rPr lang="hu-HU" b="1" dirty="0" err="1" smtClean="0"/>
              <a:t>samples</a:t>
            </a:r>
            <a:r>
              <a:rPr lang="hu-HU" dirty="0" smtClean="0"/>
              <a:t>, D. </a:t>
            </a:r>
            <a:r>
              <a:rPr lang="hu-HU" dirty="0" err="1" smtClean="0"/>
              <a:t>Kiener</a:t>
            </a:r>
            <a:r>
              <a:rPr lang="hu-HU" dirty="0" smtClean="0"/>
              <a:t> et. </a:t>
            </a:r>
            <a:r>
              <a:rPr lang="hu-HU" dirty="0" err="1" smtClean="0"/>
              <a:t>al</a:t>
            </a:r>
            <a:r>
              <a:rPr lang="hu-HU" dirty="0" smtClean="0"/>
              <a:t>. </a:t>
            </a:r>
            <a:r>
              <a:rPr lang="hu-HU" i="1" dirty="0" err="1" smtClean="0"/>
              <a:t>Acta</a:t>
            </a:r>
            <a:r>
              <a:rPr lang="hu-HU" i="1" dirty="0" smtClean="0"/>
              <a:t> </a:t>
            </a:r>
            <a:r>
              <a:rPr lang="hu-HU" i="1" dirty="0" err="1" smtClean="0"/>
              <a:t>Materialia</a:t>
            </a:r>
            <a:r>
              <a:rPr lang="hu-HU" dirty="0" smtClean="0"/>
              <a:t> 2007</a:t>
            </a:r>
            <a:endParaRPr lang="en-GB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547" y="1287780"/>
            <a:ext cx="5628344" cy="3798744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675163" y="1616777"/>
            <a:ext cx="3874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kutyacsont fejének geometriájától és az </a:t>
            </a:r>
            <a:r>
              <a:rPr lang="hu-HU" dirty="0" err="1" smtClean="0"/>
              <a:t>AR-tól</a:t>
            </a:r>
            <a:r>
              <a:rPr lang="hu-HU" dirty="0" smtClean="0"/>
              <a:t> nagyon függ a mechanikai viselkedés</a:t>
            </a:r>
            <a:endParaRPr lang="en-GB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91" y="2886554"/>
            <a:ext cx="5270356" cy="37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2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520" y="2627898"/>
            <a:ext cx="5669462" cy="358151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18" y="1641764"/>
            <a:ext cx="6069417" cy="2878718"/>
          </a:xfrm>
          <a:prstGeom prst="rect">
            <a:avLst/>
          </a:prstGeom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err="1" smtClean="0"/>
              <a:t>In-situ</a:t>
            </a:r>
            <a:r>
              <a:rPr lang="hu-HU" dirty="0" smtClean="0"/>
              <a:t> húzás</a:t>
            </a:r>
            <a:endParaRPr lang="en-GB" dirty="0"/>
          </a:p>
        </p:txBody>
      </p:sp>
      <p:sp>
        <p:nvSpPr>
          <p:cNvPr id="6" name="Szövegdoboz 5"/>
          <p:cNvSpPr txBox="1"/>
          <p:nvPr/>
        </p:nvSpPr>
        <p:spPr>
          <a:xfrm>
            <a:off x="310118" y="333494"/>
            <a:ext cx="11396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A </a:t>
            </a:r>
            <a:r>
              <a:rPr lang="hu-HU" b="1" dirty="0" err="1" smtClean="0"/>
              <a:t>further</a:t>
            </a:r>
            <a:r>
              <a:rPr lang="hu-HU" b="1" dirty="0" smtClean="0"/>
              <a:t> </a:t>
            </a:r>
            <a:r>
              <a:rPr lang="hu-HU" b="1" dirty="0" err="1" smtClean="0"/>
              <a:t>step</a:t>
            </a:r>
            <a:r>
              <a:rPr lang="hu-HU" b="1" dirty="0" smtClean="0"/>
              <a:t> </a:t>
            </a:r>
            <a:r>
              <a:rPr lang="hu-HU" b="1" dirty="0" err="1" smtClean="0"/>
              <a:t>towards</a:t>
            </a:r>
            <a:r>
              <a:rPr lang="hu-HU" b="1" dirty="0" smtClean="0"/>
              <a:t> </a:t>
            </a:r>
            <a:r>
              <a:rPr lang="hu-HU" b="1" dirty="0" err="1" smtClean="0"/>
              <a:t>understanding</a:t>
            </a:r>
            <a:r>
              <a:rPr lang="hu-HU" b="1" dirty="0" smtClean="0"/>
              <a:t> of </a:t>
            </a:r>
            <a:r>
              <a:rPr lang="hu-HU" b="1" dirty="0" err="1" smtClean="0"/>
              <a:t>size-dependen</a:t>
            </a:r>
            <a:r>
              <a:rPr lang="hu-HU" b="1" dirty="0" smtClean="0"/>
              <a:t> </a:t>
            </a:r>
            <a:r>
              <a:rPr lang="hu-HU" b="1" dirty="0" err="1" smtClean="0"/>
              <a:t>crystal</a:t>
            </a:r>
            <a:r>
              <a:rPr lang="hu-HU" b="1" dirty="0" smtClean="0"/>
              <a:t> </a:t>
            </a:r>
            <a:r>
              <a:rPr lang="hu-HU" b="1" dirty="0" err="1" smtClean="0"/>
              <a:t>plasticity</a:t>
            </a:r>
            <a:r>
              <a:rPr lang="hu-HU" b="1" dirty="0" smtClean="0"/>
              <a:t>: </a:t>
            </a:r>
            <a:r>
              <a:rPr lang="hu-HU" b="1" dirty="0" err="1" smtClean="0"/>
              <a:t>In</a:t>
            </a:r>
            <a:r>
              <a:rPr lang="hu-HU" b="1" dirty="0" smtClean="0"/>
              <a:t> situ </a:t>
            </a:r>
            <a:r>
              <a:rPr lang="hu-HU" b="1" dirty="0" err="1" smtClean="0"/>
              <a:t>tension</a:t>
            </a:r>
            <a:r>
              <a:rPr lang="hu-HU" b="1" dirty="0" smtClean="0"/>
              <a:t> </a:t>
            </a:r>
            <a:r>
              <a:rPr lang="hu-HU" b="1" dirty="0" err="1" smtClean="0"/>
              <a:t>experiments</a:t>
            </a:r>
            <a:r>
              <a:rPr lang="hu-HU" b="1" dirty="0" smtClean="0"/>
              <a:t> </a:t>
            </a:r>
            <a:r>
              <a:rPr lang="hu-HU" b="1" dirty="0" err="1" smtClean="0"/>
              <a:t>ofminiturized</a:t>
            </a:r>
            <a:r>
              <a:rPr lang="hu-HU" b="1" dirty="0" smtClean="0"/>
              <a:t> </a:t>
            </a:r>
            <a:r>
              <a:rPr lang="hu-HU" b="1" dirty="0" err="1" smtClean="0"/>
              <a:t>single-crystal</a:t>
            </a:r>
            <a:r>
              <a:rPr lang="hu-HU" b="1" dirty="0" smtClean="0"/>
              <a:t> </a:t>
            </a:r>
            <a:r>
              <a:rPr lang="hu-HU" b="1" dirty="0" err="1" smtClean="0"/>
              <a:t>copper</a:t>
            </a:r>
            <a:r>
              <a:rPr lang="hu-HU" b="1" dirty="0" smtClean="0"/>
              <a:t> </a:t>
            </a:r>
            <a:r>
              <a:rPr lang="hu-HU" b="1" dirty="0" err="1" smtClean="0"/>
              <a:t>samples</a:t>
            </a:r>
            <a:r>
              <a:rPr lang="hu-HU" dirty="0" smtClean="0"/>
              <a:t>, D. </a:t>
            </a:r>
            <a:r>
              <a:rPr lang="hu-HU" dirty="0" err="1" smtClean="0"/>
              <a:t>Kiener</a:t>
            </a:r>
            <a:r>
              <a:rPr lang="hu-HU" dirty="0" smtClean="0"/>
              <a:t> et. </a:t>
            </a:r>
            <a:r>
              <a:rPr lang="hu-HU" dirty="0" err="1" smtClean="0"/>
              <a:t>al</a:t>
            </a:r>
            <a:r>
              <a:rPr lang="hu-HU" dirty="0" smtClean="0"/>
              <a:t>. </a:t>
            </a:r>
            <a:r>
              <a:rPr lang="hu-HU" i="1" dirty="0" err="1" smtClean="0"/>
              <a:t>Acta</a:t>
            </a:r>
            <a:r>
              <a:rPr lang="hu-HU" i="1" dirty="0" smtClean="0"/>
              <a:t> </a:t>
            </a:r>
            <a:r>
              <a:rPr lang="hu-HU" i="1" dirty="0" err="1" smtClean="0"/>
              <a:t>Materialia</a:t>
            </a:r>
            <a:r>
              <a:rPr lang="hu-HU" dirty="0" smtClean="0"/>
              <a:t> 2007</a:t>
            </a:r>
            <a:endParaRPr lang="en-GB" dirty="0"/>
          </a:p>
        </p:txBody>
      </p:sp>
      <p:sp>
        <p:nvSpPr>
          <p:cNvPr id="7" name="Szövegdoboz 6"/>
          <p:cNvSpPr txBox="1"/>
          <p:nvPr/>
        </p:nvSpPr>
        <p:spPr>
          <a:xfrm>
            <a:off x="6379535" y="1579597"/>
            <a:ext cx="4146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Pre-straining</a:t>
            </a:r>
            <a:r>
              <a:rPr lang="hu-HU" dirty="0" smtClean="0"/>
              <a:t>: valóban jól </a:t>
            </a:r>
            <a:r>
              <a:rPr lang="hu-HU" dirty="0" smtClean="0"/>
              <a:t>illeszkedik-e </a:t>
            </a:r>
            <a:r>
              <a:rPr lang="hu-HU" dirty="0" smtClean="0"/>
              <a:t>a csont a keresztfejhez?</a:t>
            </a:r>
            <a:endParaRPr lang="en-GB" dirty="0"/>
          </a:p>
        </p:txBody>
      </p:sp>
      <p:sp>
        <p:nvSpPr>
          <p:cNvPr id="10" name="Szövegdoboz 9"/>
          <p:cNvSpPr txBox="1"/>
          <p:nvPr/>
        </p:nvSpPr>
        <p:spPr>
          <a:xfrm>
            <a:off x="2628900" y="5320145"/>
            <a:ext cx="4164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Size-effect</a:t>
            </a:r>
            <a:r>
              <a:rPr lang="hu-HU" dirty="0" smtClean="0"/>
              <a:t>: különböző </a:t>
            </a:r>
            <a:r>
              <a:rPr lang="hu-HU" dirty="0" err="1" smtClean="0"/>
              <a:t>AR-ek</a:t>
            </a:r>
            <a:r>
              <a:rPr lang="hu-HU" dirty="0" smtClean="0"/>
              <a:t>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408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18" y="1965960"/>
            <a:ext cx="7850298" cy="4195849"/>
          </a:xfrm>
          <a:prstGeom prst="rect">
            <a:avLst/>
          </a:prstGeom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err="1" smtClean="0"/>
              <a:t>In-situ</a:t>
            </a:r>
            <a:r>
              <a:rPr lang="hu-HU" dirty="0" smtClean="0"/>
              <a:t> húzás</a:t>
            </a:r>
            <a:endParaRPr lang="en-GB" dirty="0"/>
          </a:p>
        </p:txBody>
      </p:sp>
      <p:sp>
        <p:nvSpPr>
          <p:cNvPr id="6" name="Szövegdoboz 5"/>
          <p:cNvSpPr txBox="1"/>
          <p:nvPr/>
        </p:nvSpPr>
        <p:spPr>
          <a:xfrm>
            <a:off x="310118" y="333494"/>
            <a:ext cx="11396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A </a:t>
            </a:r>
            <a:r>
              <a:rPr lang="hu-HU" b="1" dirty="0" err="1" smtClean="0"/>
              <a:t>further</a:t>
            </a:r>
            <a:r>
              <a:rPr lang="hu-HU" b="1" dirty="0" smtClean="0"/>
              <a:t> </a:t>
            </a:r>
            <a:r>
              <a:rPr lang="hu-HU" b="1" dirty="0" err="1" smtClean="0"/>
              <a:t>step</a:t>
            </a:r>
            <a:r>
              <a:rPr lang="hu-HU" b="1" dirty="0" smtClean="0"/>
              <a:t> </a:t>
            </a:r>
            <a:r>
              <a:rPr lang="hu-HU" b="1" dirty="0" err="1" smtClean="0"/>
              <a:t>towards</a:t>
            </a:r>
            <a:r>
              <a:rPr lang="hu-HU" b="1" dirty="0" smtClean="0"/>
              <a:t> </a:t>
            </a:r>
            <a:r>
              <a:rPr lang="hu-HU" b="1" dirty="0" err="1" smtClean="0"/>
              <a:t>understanding</a:t>
            </a:r>
            <a:r>
              <a:rPr lang="hu-HU" b="1" dirty="0" smtClean="0"/>
              <a:t> of </a:t>
            </a:r>
            <a:r>
              <a:rPr lang="hu-HU" b="1" dirty="0" err="1" smtClean="0"/>
              <a:t>size-dependen</a:t>
            </a:r>
            <a:r>
              <a:rPr lang="hu-HU" b="1" dirty="0" smtClean="0"/>
              <a:t> </a:t>
            </a:r>
            <a:r>
              <a:rPr lang="hu-HU" b="1" dirty="0" err="1" smtClean="0"/>
              <a:t>crystal</a:t>
            </a:r>
            <a:r>
              <a:rPr lang="hu-HU" b="1" dirty="0" smtClean="0"/>
              <a:t> </a:t>
            </a:r>
            <a:r>
              <a:rPr lang="hu-HU" b="1" dirty="0" err="1" smtClean="0"/>
              <a:t>plasticity</a:t>
            </a:r>
            <a:r>
              <a:rPr lang="hu-HU" b="1" dirty="0" smtClean="0"/>
              <a:t>: </a:t>
            </a:r>
            <a:r>
              <a:rPr lang="hu-HU" b="1" dirty="0" err="1" smtClean="0"/>
              <a:t>In</a:t>
            </a:r>
            <a:r>
              <a:rPr lang="hu-HU" b="1" dirty="0" smtClean="0"/>
              <a:t> situ </a:t>
            </a:r>
            <a:r>
              <a:rPr lang="hu-HU" b="1" dirty="0" err="1" smtClean="0"/>
              <a:t>tension</a:t>
            </a:r>
            <a:r>
              <a:rPr lang="hu-HU" b="1" dirty="0" smtClean="0"/>
              <a:t> </a:t>
            </a:r>
            <a:r>
              <a:rPr lang="hu-HU" b="1" dirty="0" err="1" smtClean="0"/>
              <a:t>experiments</a:t>
            </a:r>
            <a:r>
              <a:rPr lang="hu-HU" b="1" dirty="0" smtClean="0"/>
              <a:t> </a:t>
            </a:r>
            <a:r>
              <a:rPr lang="hu-HU" b="1" dirty="0" err="1" smtClean="0"/>
              <a:t>ofminiturized</a:t>
            </a:r>
            <a:r>
              <a:rPr lang="hu-HU" b="1" dirty="0" smtClean="0"/>
              <a:t> </a:t>
            </a:r>
            <a:r>
              <a:rPr lang="hu-HU" b="1" dirty="0" err="1" smtClean="0"/>
              <a:t>single-crystal</a:t>
            </a:r>
            <a:r>
              <a:rPr lang="hu-HU" b="1" dirty="0" smtClean="0"/>
              <a:t> </a:t>
            </a:r>
            <a:r>
              <a:rPr lang="hu-HU" b="1" dirty="0" err="1" smtClean="0"/>
              <a:t>copper</a:t>
            </a:r>
            <a:r>
              <a:rPr lang="hu-HU" b="1" dirty="0" smtClean="0"/>
              <a:t> </a:t>
            </a:r>
            <a:r>
              <a:rPr lang="hu-HU" b="1" dirty="0" err="1" smtClean="0"/>
              <a:t>samples</a:t>
            </a:r>
            <a:r>
              <a:rPr lang="hu-HU" dirty="0" smtClean="0"/>
              <a:t>, D. </a:t>
            </a:r>
            <a:r>
              <a:rPr lang="hu-HU" dirty="0" err="1" smtClean="0"/>
              <a:t>Kiener</a:t>
            </a:r>
            <a:r>
              <a:rPr lang="hu-HU" dirty="0" smtClean="0"/>
              <a:t> et. </a:t>
            </a:r>
            <a:r>
              <a:rPr lang="hu-HU" dirty="0" err="1" smtClean="0"/>
              <a:t>al</a:t>
            </a:r>
            <a:r>
              <a:rPr lang="hu-HU" dirty="0" smtClean="0"/>
              <a:t>. </a:t>
            </a:r>
            <a:r>
              <a:rPr lang="hu-HU" i="1" dirty="0" err="1" smtClean="0"/>
              <a:t>Acta</a:t>
            </a:r>
            <a:r>
              <a:rPr lang="hu-HU" i="1" dirty="0" smtClean="0"/>
              <a:t> </a:t>
            </a:r>
            <a:r>
              <a:rPr lang="hu-HU" i="1" dirty="0" err="1" smtClean="0"/>
              <a:t>Materialia</a:t>
            </a:r>
            <a:r>
              <a:rPr lang="hu-HU" dirty="0" smtClean="0"/>
              <a:t> 2007</a:t>
            </a:r>
            <a:endParaRPr lang="en-GB" dirty="0"/>
          </a:p>
        </p:txBody>
      </p:sp>
      <p:sp>
        <p:nvSpPr>
          <p:cNvPr id="7" name="Szövegdoboz 6"/>
          <p:cNvSpPr txBox="1"/>
          <p:nvPr/>
        </p:nvSpPr>
        <p:spPr>
          <a:xfrm>
            <a:off x="8676409" y="1652155"/>
            <a:ext cx="2670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 smtClean="0"/>
              <a:t>EBSD </a:t>
            </a:r>
            <a:r>
              <a:rPr lang="hu-HU" dirty="0" err="1" smtClean="0"/>
              <a:t>misorientáció</a:t>
            </a:r>
            <a:r>
              <a:rPr lang="hu-HU" dirty="0" smtClean="0"/>
              <a:t> mérés a </a:t>
            </a:r>
            <a:r>
              <a:rPr lang="hu-HU" dirty="0" smtClean="0"/>
              <a:t>minta </a:t>
            </a:r>
            <a:r>
              <a:rPr lang="hu-HU" dirty="0" smtClean="0"/>
              <a:t>tengelye mentén</a:t>
            </a:r>
          </a:p>
          <a:p>
            <a:pPr marL="285750" indent="-285750">
              <a:buFontTx/>
              <a:buChar char="-"/>
            </a:pPr>
            <a:r>
              <a:rPr lang="hu-HU" dirty="0" err="1" smtClean="0"/>
              <a:t>Single</a:t>
            </a:r>
            <a:r>
              <a:rPr lang="hu-HU" dirty="0" smtClean="0"/>
              <a:t> </a:t>
            </a:r>
            <a:r>
              <a:rPr lang="hu-HU" dirty="0" err="1" smtClean="0"/>
              <a:t>slip</a:t>
            </a:r>
            <a:r>
              <a:rPr lang="hu-HU" dirty="0" smtClean="0"/>
              <a:t> orientáció</a:t>
            </a:r>
          </a:p>
          <a:p>
            <a:r>
              <a:rPr lang="hu-HU" dirty="0" smtClean="0"/>
              <a:t>-     Nincs </a:t>
            </a:r>
            <a:r>
              <a:rPr lang="hu-HU" dirty="0" err="1" smtClean="0"/>
              <a:t>nyakasodás</a:t>
            </a:r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Nincs jele határozott </a:t>
            </a:r>
            <a:r>
              <a:rPr lang="hu-HU" dirty="0" err="1" smtClean="0"/>
              <a:t>misorientációnak</a:t>
            </a:r>
            <a:endParaRPr lang="hu-HU" dirty="0" smtClean="0"/>
          </a:p>
          <a:p>
            <a:endParaRPr lang="en-GB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683" y="4011402"/>
            <a:ext cx="3829916" cy="187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0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0351" y="886599"/>
            <a:ext cx="9875520" cy="1356360"/>
          </a:xfrm>
        </p:spPr>
        <p:txBody>
          <a:bodyPr/>
          <a:lstStyle/>
          <a:p>
            <a:r>
              <a:rPr lang="hu-HU" dirty="0" err="1" smtClean="0"/>
              <a:t>In</a:t>
            </a:r>
            <a:r>
              <a:rPr lang="hu-HU" dirty="0" smtClean="0"/>
              <a:t> situ húzás melegítve</a:t>
            </a:r>
            <a:endParaRPr lang="en-GB" dirty="0"/>
          </a:p>
        </p:txBody>
      </p:sp>
      <p:sp>
        <p:nvSpPr>
          <p:cNvPr id="4" name="Szövegdoboz 3"/>
          <p:cNvSpPr txBox="1"/>
          <p:nvPr/>
        </p:nvSpPr>
        <p:spPr>
          <a:xfrm>
            <a:off x="342175" y="240268"/>
            <a:ext cx="11491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An </a:t>
            </a:r>
            <a:r>
              <a:rPr lang="hu-HU" b="1" dirty="0" err="1" smtClean="0"/>
              <a:t>apparatus</a:t>
            </a:r>
            <a:r>
              <a:rPr lang="hu-HU" b="1" dirty="0" smtClean="0"/>
              <a:t> </a:t>
            </a:r>
            <a:r>
              <a:rPr lang="hu-HU" b="1" dirty="0" err="1" smtClean="0"/>
              <a:t>for</a:t>
            </a:r>
            <a:r>
              <a:rPr lang="hu-HU" b="1" dirty="0" smtClean="0"/>
              <a:t> </a:t>
            </a:r>
            <a:r>
              <a:rPr lang="hu-HU" b="1" dirty="0" err="1" smtClean="0"/>
              <a:t>performing</a:t>
            </a:r>
            <a:r>
              <a:rPr lang="hu-HU" b="1" dirty="0" smtClean="0"/>
              <a:t> </a:t>
            </a:r>
            <a:r>
              <a:rPr lang="hu-HU" b="1" dirty="0" err="1" smtClean="0"/>
              <a:t>microtensile</a:t>
            </a:r>
            <a:r>
              <a:rPr lang="hu-HU" b="1" dirty="0" smtClean="0"/>
              <a:t> </a:t>
            </a:r>
            <a:r>
              <a:rPr lang="hu-HU" b="1" dirty="0" err="1" smtClean="0"/>
              <a:t>tests</a:t>
            </a:r>
            <a:r>
              <a:rPr lang="hu-HU" b="1" dirty="0" smtClean="0"/>
              <a:t> </a:t>
            </a:r>
            <a:r>
              <a:rPr lang="hu-HU" b="1" dirty="0" err="1" smtClean="0"/>
              <a:t>at</a:t>
            </a:r>
            <a:r>
              <a:rPr lang="hu-HU" b="1" dirty="0" smtClean="0"/>
              <a:t> </a:t>
            </a:r>
            <a:r>
              <a:rPr lang="hu-HU" b="1" dirty="0" err="1" smtClean="0"/>
              <a:t>elevated</a:t>
            </a:r>
            <a:r>
              <a:rPr lang="hu-HU" b="1" dirty="0" smtClean="0"/>
              <a:t> </a:t>
            </a:r>
            <a:r>
              <a:rPr lang="hu-HU" b="1" dirty="0" err="1" smtClean="0"/>
              <a:t>temperatures</a:t>
            </a:r>
            <a:r>
              <a:rPr lang="hu-HU" b="1" dirty="0" smtClean="0"/>
              <a:t> </a:t>
            </a:r>
            <a:r>
              <a:rPr lang="hu-HU" b="1" dirty="0" err="1" smtClean="0"/>
              <a:t>inside</a:t>
            </a:r>
            <a:r>
              <a:rPr lang="hu-HU" b="1" dirty="0" smtClean="0"/>
              <a:t> a </a:t>
            </a:r>
            <a:r>
              <a:rPr lang="hu-HU" b="1" dirty="0" err="1" smtClean="0"/>
              <a:t>scanning</a:t>
            </a:r>
            <a:r>
              <a:rPr lang="hu-HU" b="1" dirty="0" smtClean="0"/>
              <a:t> </a:t>
            </a:r>
            <a:r>
              <a:rPr lang="hu-HU" b="1" dirty="0" err="1" smtClean="0"/>
              <a:t>electron</a:t>
            </a:r>
            <a:r>
              <a:rPr lang="hu-HU" b="1" dirty="0" smtClean="0"/>
              <a:t> </a:t>
            </a:r>
            <a:r>
              <a:rPr lang="hu-HU" b="1" dirty="0" err="1" smtClean="0"/>
              <a:t>microscope</a:t>
            </a:r>
            <a:r>
              <a:rPr lang="hu-HU" dirty="0" smtClean="0"/>
              <a:t>, </a:t>
            </a:r>
            <a:r>
              <a:rPr lang="hu-HU" dirty="0" err="1" smtClean="0"/>
              <a:t>Joost</a:t>
            </a:r>
            <a:r>
              <a:rPr lang="hu-HU" dirty="0" smtClean="0"/>
              <a:t> J. </a:t>
            </a:r>
            <a:r>
              <a:rPr lang="hu-HU" dirty="0" err="1" smtClean="0"/>
              <a:t>Vlassak</a:t>
            </a:r>
            <a:r>
              <a:rPr lang="hu-HU" dirty="0" smtClean="0"/>
              <a:t> et. </a:t>
            </a:r>
            <a:r>
              <a:rPr lang="hu-HU" dirty="0" err="1" smtClean="0"/>
              <a:t>al</a:t>
            </a:r>
            <a:r>
              <a:rPr lang="hu-HU" dirty="0" smtClean="0"/>
              <a:t>. </a:t>
            </a:r>
            <a:r>
              <a:rPr lang="hu-HU" i="1" dirty="0" err="1" smtClean="0"/>
              <a:t>Acta</a:t>
            </a:r>
            <a:r>
              <a:rPr lang="hu-HU" i="1" dirty="0" smtClean="0"/>
              <a:t> </a:t>
            </a:r>
            <a:r>
              <a:rPr lang="hu-HU" i="1" dirty="0" err="1" smtClean="0"/>
              <a:t>Materialia</a:t>
            </a:r>
            <a:r>
              <a:rPr lang="hu-HU" dirty="0" smtClean="0"/>
              <a:t> 2013</a:t>
            </a:r>
            <a:endParaRPr lang="en-GB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312" y="886599"/>
            <a:ext cx="4194642" cy="531495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140351" y="2026227"/>
            <a:ext cx="41110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 smtClean="0"/>
              <a:t>Piezoelektromos </a:t>
            </a:r>
            <a:r>
              <a:rPr lang="hu-HU" dirty="0" err="1" smtClean="0"/>
              <a:t>stage-mozgatók</a:t>
            </a:r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Laprugóval mért elmozdulás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Piezoelektromos húzófej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Mindkét </a:t>
            </a:r>
            <a:r>
              <a:rPr lang="hu-HU" dirty="0" err="1" smtClean="0"/>
              <a:t>elmozdulásérzékelő</a:t>
            </a:r>
            <a:r>
              <a:rPr lang="hu-HU" dirty="0" smtClean="0"/>
              <a:t> kapacitív</a:t>
            </a:r>
            <a:endParaRPr lang="en-GB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251" y="3226556"/>
            <a:ext cx="4261611" cy="318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4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0351" y="886599"/>
            <a:ext cx="9875520" cy="1356360"/>
          </a:xfrm>
        </p:spPr>
        <p:txBody>
          <a:bodyPr/>
          <a:lstStyle/>
          <a:p>
            <a:r>
              <a:rPr lang="hu-HU" dirty="0" err="1" smtClean="0"/>
              <a:t>In</a:t>
            </a:r>
            <a:r>
              <a:rPr lang="hu-HU" dirty="0" smtClean="0"/>
              <a:t> situ húzás melegítve</a:t>
            </a:r>
            <a:endParaRPr lang="en-GB" dirty="0"/>
          </a:p>
        </p:txBody>
      </p:sp>
      <p:sp>
        <p:nvSpPr>
          <p:cNvPr id="4" name="Szövegdoboz 3"/>
          <p:cNvSpPr txBox="1"/>
          <p:nvPr/>
        </p:nvSpPr>
        <p:spPr>
          <a:xfrm>
            <a:off x="342175" y="240268"/>
            <a:ext cx="11491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An </a:t>
            </a:r>
            <a:r>
              <a:rPr lang="hu-HU" b="1" dirty="0" err="1" smtClean="0"/>
              <a:t>apparatus</a:t>
            </a:r>
            <a:r>
              <a:rPr lang="hu-HU" b="1" dirty="0" smtClean="0"/>
              <a:t> </a:t>
            </a:r>
            <a:r>
              <a:rPr lang="hu-HU" b="1" dirty="0" err="1" smtClean="0"/>
              <a:t>for</a:t>
            </a:r>
            <a:r>
              <a:rPr lang="hu-HU" b="1" dirty="0" smtClean="0"/>
              <a:t> </a:t>
            </a:r>
            <a:r>
              <a:rPr lang="hu-HU" b="1" dirty="0" err="1" smtClean="0"/>
              <a:t>performing</a:t>
            </a:r>
            <a:r>
              <a:rPr lang="hu-HU" b="1" dirty="0" smtClean="0"/>
              <a:t> </a:t>
            </a:r>
            <a:r>
              <a:rPr lang="hu-HU" b="1" dirty="0" err="1" smtClean="0"/>
              <a:t>microtensile</a:t>
            </a:r>
            <a:r>
              <a:rPr lang="hu-HU" b="1" dirty="0" smtClean="0"/>
              <a:t> </a:t>
            </a:r>
            <a:r>
              <a:rPr lang="hu-HU" b="1" dirty="0" err="1" smtClean="0"/>
              <a:t>tests</a:t>
            </a:r>
            <a:r>
              <a:rPr lang="hu-HU" b="1" dirty="0" smtClean="0"/>
              <a:t> </a:t>
            </a:r>
            <a:r>
              <a:rPr lang="hu-HU" b="1" dirty="0" err="1" smtClean="0"/>
              <a:t>at</a:t>
            </a:r>
            <a:r>
              <a:rPr lang="hu-HU" b="1" dirty="0" smtClean="0"/>
              <a:t> </a:t>
            </a:r>
            <a:r>
              <a:rPr lang="hu-HU" b="1" dirty="0" err="1" smtClean="0"/>
              <a:t>elevated</a:t>
            </a:r>
            <a:r>
              <a:rPr lang="hu-HU" b="1" dirty="0" smtClean="0"/>
              <a:t> </a:t>
            </a:r>
            <a:r>
              <a:rPr lang="hu-HU" b="1" dirty="0" err="1" smtClean="0"/>
              <a:t>temperatures</a:t>
            </a:r>
            <a:r>
              <a:rPr lang="hu-HU" b="1" dirty="0" smtClean="0"/>
              <a:t> </a:t>
            </a:r>
            <a:r>
              <a:rPr lang="hu-HU" b="1" dirty="0" err="1" smtClean="0"/>
              <a:t>inside</a:t>
            </a:r>
            <a:r>
              <a:rPr lang="hu-HU" b="1" dirty="0" smtClean="0"/>
              <a:t> a </a:t>
            </a:r>
            <a:r>
              <a:rPr lang="hu-HU" b="1" dirty="0" err="1" smtClean="0"/>
              <a:t>scanning</a:t>
            </a:r>
            <a:r>
              <a:rPr lang="hu-HU" b="1" dirty="0" smtClean="0"/>
              <a:t> </a:t>
            </a:r>
            <a:r>
              <a:rPr lang="hu-HU" b="1" dirty="0" err="1" smtClean="0"/>
              <a:t>electron</a:t>
            </a:r>
            <a:r>
              <a:rPr lang="hu-HU" b="1" dirty="0" smtClean="0"/>
              <a:t> </a:t>
            </a:r>
            <a:r>
              <a:rPr lang="hu-HU" b="1" dirty="0" err="1" smtClean="0"/>
              <a:t>microscope</a:t>
            </a:r>
            <a:r>
              <a:rPr lang="hu-HU" dirty="0" smtClean="0"/>
              <a:t>, </a:t>
            </a:r>
            <a:r>
              <a:rPr lang="hu-HU" dirty="0" err="1" smtClean="0"/>
              <a:t>Joost</a:t>
            </a:r>
            <a:r>
              <a:rPr lang="hu-HU" dirty="0" smtClean="0"/>
              <a:t> J. </a:t>
            </a:r>
            <a:r>
              <a:rPr lang="hu-HU" dirty="0" err="1" smtClean="0"/>
              <a:t>Vlassak</a:t>
            </a:r>
            <a:r>
              <a:rPr lang="hu-HU" dirty="0" smtClean="0"/>
              <a:t> et. </a:t>
            </a:r>
            <a:r>
              <a:rPr lang="hu-HU" dirty="0" err="1" smtClean="0"/>
              <a:t>al</a:t>
            </a:r>
            <a:r>
              <a:rPr lang="hu-HU" dirty="0" smtClean="0"/>
              <a:t>. </a:t>
            </a:r>
            <a:r>
              <a:rPr lang="hu-HU" i="1" dirty="0" err="1" smtClean="0"/>
              <a:t>Acta</a:t>
            </a:r>
            <a:r>
              <a:rPr lang="hu-HU" i="1" dirty="0" smtClean="0"/>
              <a:t> </a:t>
            </a:r>
            <a:r>
              <a:rPr lang="hu-HU" i="1" dirty="0" err="1" smtClean="0"/>
              <a:t>Materialia</a:t>
            </a:r>
            <a:r>
              <a:rPr lang="hu-HU" dirty="0" smtClean="0"/>
              <a:t> 2013</a:t>
            </a:r>
            <a:endParaRPr lang="en-GB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54" y="1862137"/>
            <a:ext cx="4724400" cy="38195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751" y="2242959"/>
            <a:ext cx="5867025" cy="417680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328" y="563433"/>
            <a:ext cx="4202496" cy="183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9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0024" y="577196"/>
            <a:ext cx="9875520" cy="1356360"/>
          </a:xfrm>
        </p:spPr>
        <p:txBody>
          <a:bodyPr/>
          <a:lstStyle/>
          <a:p>
            <a:r>
              <a:rPr lang="hu-HU" dirty="0" err="1" smtClean="0"/>
              <a:t>In</a:t>
            </a:r>
            <a:r>
              <a:rPr lang="hu-HU" dirty="0" smtClean="0"/>
              <a:t> situ húzás melegítve</a:t>
            </a:r>
            <a:endParaRPr lang="en-GB" dirty="0"/>
          </a:p>
        </p:txBody>
      </p:sp>
      <p:sp>
        <p:nvSpPr>
          <p:cNvPr id="4" name="Szövegdoboz 3"/>
          <p:cNvSpPr txBox="1"/>
          <p:nvPr/>
        </p:nvSpPr>
        <p:spPr>
          <a:xfrm>
            <a:off x="342175" y="240268"/>
            <a:ext cx="11491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An </a:t>
            </a:r>
            <a:r>
              <a:rPr lang="hu-HU" b="1" dirty="0" err="1" smtClean="0"/>
              <a:t>apparatus</a:t>
            </a:r>
            <a:r>
              <a:rPr lang="hu-HU" b="1" dirty="0" smtClean="0"/>
              <a:t> </a:t>
            </a:r>
            <a:r>
              <a:rPr lang="hu-HU" b="1" dirty="0" err="1" smtClean="0"/>
              <a:t>for</a:t>
            </a:r>
            <a:r>
              <a:rPr lang="hu-HU" b="1" dirty="0" smtClean="0"/>
              <a:t> </a:t>
            </a:r>
            <a:r>
              <a:rPr lang="hu-HU" b="1" dirty="0" err="1" smtClean="0"/>
              <a:t>performing</a:t>
            </a:r>
            <a:r>
              <a:rPr lang="hu-HU" b="1" dirty="0" smtClean="0"/>
              <a:t> </a:t>
            </a:r>
            <a:r>
              <a:rPr lang="hu-HU" b="1" dirty="0" err="1" smtClean="0"/>
              <a:t>microtensile</a:t>
            </a:r>
            <a:r>
              <a:rPr lang="hu-HU" b="1" dirty="0" smtClean="0"/>
              <a:t> </a:t>
            </a:r>
            <a:r>
              <a:rPr lang="hu-HU" b="1" dirty="0" err="1" smtClean="0"/>
              <a:t>tests</a:t>
            </a:r>
            <a:r>
              <a:rPr lang="hu-HU" b="1" dirty="0" smtClean="0"/>
              <a:t> </a:t>
            </a:r>
            <a:r>
              <a:rPr lang="hu-HU" b="1" dirty="0" err="1" smtClean="0"/>
              <a:t>at</a:t>
            </a:r>
            <a:r>
              <a:rPr lang="hu-HU" b="1" dirty="0" smtClean="0"/>
              <a:t> </a:t>
            </a:r>
            <a:r>
              <a:rPr lang="hu-HU" b="1" dirty="0" err="1" smtClean="0"/>
              <a:t>elevated</a:t>
            </a:r>
            <a:r>
              <a:rPr lang="hu-HU" b="1" dirty="0" smtClean="0"/>
              <a:t> </a:t>
            </a:r>
            <a:r>
              <a:rPr lang="hu-HU" b="1" dirty="0" err="1" smtClean="0"/>
              <a:t>temperatures</a:t>
            </a:r>
            <a:r>
              <a:rPr lang="hu-HU" b="1" dirty="0" smtClean="0"/>
              <a:t> </a:t>
            </a:r>
            <a:r>
              <a:rPr lang="hu-HU" b="1" dirty="0" err="1" smtClean="0"/>
              <a:t>inside</a:t>
            </a:r>
            <a:r>
              <a:rPr lang="hu-HU" b="1" dirty="0" smtClean="0"/>
              <a:t> a </a:t>
            </a:r>
            <a:r>
              <a:rPr lang="hu-HU" b="1" dirty="0" err="1" smtClean="0"/>
              <a:t>scanning</a:t>
            </a:r>
            <a:r>
              <a:rPr lang="hu-HU" b="1" dirty="0" smtClean="0"/>
              <a:t> </a:t>
            </a:r>
            <a:r>
              <a:rPr lang="hu-HU" b="1" dirty="0" err="1" smtClean="0"/>
              <a:t>electron</a:t>
            </a:r>
            <a:r>
              <a:rPr lang="hu-HU" b="1" dirty="0" smtClean="0"/>
              <a:t> </a:t>
            </a:r>
            <a:r>
              <a:rPr lang="hu-HU" b="1" dirty="0" err="1" smtClean="0"/>
              <a:t>microscope</a:t>
            </a:r>
            <a:r>
              <a:rPr lang="hu-HU" dirty="0" smtClean="0"/>
              <a:t>, </a:t>
            </a:r>
            <a:r>
              <a:rPr lang="hu-HU" dirty="0" err="1" smtClean="0"/>
              <a:t>Joost</a:t>
            </a:r>
            <a:r>
              <a:rPr lang="hu-HU" dirty="0" smtClean="0"/>
              <a:t> J. </a:t>
            </a:r>
            <a:r>
              <a:rPr lang="hu-HU" dirty="0" err="1" smtClean="0"/>
              <a:t>Vlassak</a:t>
            </a:r>
            <a:r>
              <a:rPr lang="hu-HU" dirty="0" smtClean="0"/>
              <a:t> et. </a:t>
            </a:r>
            <a:r>
              <a:rPr lang="hu-HU" dirty="0" err="1" smtClean="0"/>
              <a:t>al</a:t>
            </a:r>
            <a:r>
              <a:rPr lang="hu-HU" dirty="0" smtClean="0"/>
              <a:t>. </a:t>
            </a:r>
            <a:r>
              <a:rPr lang="hu-HU" i="1" dirty="0" err="1" smtClean="0"/>
              <a:t>Acta</a:t>
            </a:r>
            <a:r>
              <a:rPr lang="hu-HU" i="1" dirty="0" smtClean="0"/>
              <a:t> </a:t>
            </a:r>
            <a:r>
              <a:rPr lang="hu-HU" i="1" dirty="0" err="1" smtClean="0"/>
              <a:t>Materialia</a:t>
            </a:r>
            <a:r>
              <a:rPr lang="hu-HU" dirty="0" smtClean="0"/>
              <a:t> 2013</a:t>
            </a:r>
            <a:endParaRPr lang="en-GB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310" y="1546769"/>
            <a:ext cx="9287083" cy="490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0351" y="886599"/>
            <a:ext cx="9875520" cy="1356360"/>
          </a:xfrm>
        </p:spPr>
        <p:txBody>
          <a:bodyPr/>
          <a:lstStyle/>
          <a:p>
            <a:r>
              <a:rPr lang="hu-HU" dirty="0" err="1" smtClean="0"/>
              <a:t>In</a:t>
            </a:r>
            <a:r>
              <a:rPr lang="hu-HU" dirty="0" smtClean="0"/>
              <a:t> situ húzás melegítve</a:t>
            </a:r>
            <a:endParaRPr lang="en-GB" dirty="0"/>
          </a:p>
        </p:txBody>
      </p:sp>
      <p:sp>
        <p:nvSpPr>
          <p:cNvPr id="4" name="Szövegdoboz 3"/>
          <p:cNvSpPr txBox="1"/>
          <p:nvPr/>
        </p:nvSpPr>
        <p:spPr>
          <a:xfrm>
            <a:off x="342175" y="240268"/>
            <a:ext cx="11491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An </a:t>
            </a:r>
            <a:r>
              <a:rPr lang="hu-HU" b="1" dirty="0" err="1" smtClean="0"/>
              <a:t>apparatus</a:t>
            </a:r>
            <a:r>
              <a:rPr lang="hu-HU" b="1" dirty="0" smtClean="0"/>
              <a:t> </a:t>
            </a:r>
            <a:r>
              <a:rPr lang="hu-HU" b="1" dirty="0" err="1" smtClean="0"/>
              <a:t>for</a:t>
            </a:r>
            <a:r>
              <a:rPr lang="hu-HU" b="1" dirty="0" smtClean="0"/>
              <a:t> </a:t>
            </a:r>
            <a:r>
              <a:rPr lang="hu-HU" b="1" dirty="0" err="1" smtClean="0"/>
              <a:t>performing</a:t>
            </a:r>
            <a:r>
              <a:rPr lang="hu-HU" b="1" dirty="0" smtClean="0"/>
              <a:t> </a:t>
            </a:r>
            <a:r>
              <a:rPr lang="hu-HU" b="1" dirty="0" err="1" smtClean="0"/>
              <a:t>microtensile</a:t>
            </a:r>
            <a:r>
              <a:rPr lang="hu-HU" b="1" dirty="0" smtClean="0"/>
              <a:t> </a:t>
            </a:r>
            <a:r>
              <a:rPr lang="hu-HU" b="1" dirty="0" err="1" smtClean="0"/>
              <a:t>tests</a:t>
            </a:r>
            <a:r>
              <a:rPr lang="hu-HU" b="1" dirty="0" smtClean="0"/>
              <a:t> </a:t>
            </a:r>
            <a:r>
              <a:rPr lang="hu-HU" b="1" dirty="0" err="1" smtClean="0"/>
              <a:t>at</a:t>
            </a:r>
            <a:r>
              <a:rPr lang="hu-HU" b="1" dirty="0" smtClean="0"/>
              <a:t> </a:t>
            </a:r>
            <a:r>
              <a:rPr lang="hu-HU" b="1" dirty="0" err="1" smtClean="0"/>
              <a:t>elevated</a:t>
            </a:r>
            <a:r>
              <a:rPr lang="hu-HU" b="1" dirty="0" smtClean="0"/>
              <a:t> </a:t>
            </a:r>
            <a:r>
              <a:rPr lang="hu-HU" b="1" dirty="0" err="1" smtClean="0"/>
              <a:t>temperatures</a:t>
            </a:r>
            <a:r>
              <a:rPr lang="hu-HU" b="1" dirty="0" smtClean="0"/>
              <a:t> </a:t>
            </a:r>
            <a:r>
              <a:rPr lang="hu-HU" b="1" dirty="0" err="1" smtClean="0"/>
              <a:t>inside</a:t>
            </a:r>
            <a:r>
              <a:rPr lang="hu-HU" b="1" dirty="0" smtClean="0"/>
              <a:t> a </a:t>
            </a:r>
            <a:r>
              <a:rPr lang="hu-HU" b="1" dirty="0" err="1" smtClean="0"/>
              <a:t>scanning</a:t>
            </a:r>
            <a:r>
              <a:rPr lang="hu-HU" b="1" dirty="0" smtClean="0"/>
              <a:t> </a:t>
            </a:r>
            <a:r>
              <a:rPr lang="hu-HU" b="1" dirty="0" err="1" smtClean="0"/>
              <a:t>electron</a:t>
            </a:r>
            <a:r>
              <a:rPr lang="hu-HU" b="1" dirty="0" smtClean="0"/>
              <a:t> </a:t>
            </a:r>
            <a:r>
              <a:rPr lang="hu-HU" b="1" dirty="0" err="1" smtClean="0"/>
              <a:t>microscope</a:t>
            </a:r>
            <a:r>
              <a:rPr lang="hu-HU" dirty="0" smtClean="0"/>
              <a:t>, </a:t>
            </a:r>
            <a:r>
              <a:rPr lang="hu-HU" dirty="0" err="1" smtClean="0"/>
              <a:t>Joost</a:t>
            </a:r>
            <a:r>
              <a:rPr lang="hu-HU" dirty="0" smtClean="0"/>
              <a:t> J. </a:t>
            </a:r>
            <a:r>
              <a:rPr lang="hu-HU" dirty="0" err="1" smtClean="0"/>
              <a:t>Vlassak</a:t>
            </a:r>
            <a:r>
              <a:rPr lang="hu-HU" dirty="0" smtClean="0"/>
              <a:t> et. </a:t>
            </a:r>
            <a:r>
              <a:rPr lang="hu-HU" dirty="0" err="1" smtClean="0"/>
              <a:t>al</a:t>
            </a:r>
            <a:r>
              <a:rPr lang="hu-HU" dirty="0" smtClean="0"/>
              <a:t>. </a:t>
            </a:r>
            <a:r>
              <a:rPr lang="hu-HU" i="1" dirty="0" err="1" smtClean="0"/>
              <a:t>Acta</a:t>
            </a:r>
            <a:r>
              <a:rPr lang="hu-HU" i="1" dirty="0" smtClean="0"/>
              <a:t> </a:t>
            </a:r>
            <a:r>
              <a:rPr lang="hu-HU" i="1" dirty="0" err="1" smtClean="0"/>
              <a:t>Materialia</a:t>
            </a:r>
            <a:r>
              <a:rPr lang="hu-HU" dirty="0" smtClean="0"/>
              <a:t> 2013</a:t>
            </a:r>
            <a:endParaRPr lang="en-GB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76" y="2064326"/>
            <a:ext cx="6362700" cy="3810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813" y="683850"/>
            <a:ext cx="5026533" cy="276095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7391" y="3647550"/>
            <a:ext cx="4423929" cy="275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9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Motivációként néhány videó!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1. </a:t>
            </a:r>
            <a:r>
              <a:rPr lang="hu-HU" dirty="0" err="1" smtClean="0"/>
              <a:t>In-situ</a:t>
            </a:r>
            <a:r>
              <a:rPr lang="hu-HU" dirty="0" smtClean="0"/>
              <a:t> húzás </a:t>
            </a:r>
            <a:r>
              <a:rPr lang="hu-HU" dirty="0" err="1" smtClean="0"/>
              <a:t>makroszkópikus</a:t>
            </a:r>
            <a:r>
              <a:rPr lang="hu-HU" dirty="0" smtClean="0"/>
              <a:t> mintán</a:t>
            </a:r>
          </a:p>
          <a:p>
            <a:r>
              <a:rPr lang="hu-HU" dirty="0"/>
              <a:t>2</a:t>
            </a:r>
            <a:r>
              <a:rPr lang="hu-HU" dirty="0" smtClean="0"/>
              <a:t>. </a:t>
            </a:r>
            <a:r>
              <a:rPr lang="hu-HU" dirty="0" err="1" smtClean="0"/>
              <a:t>In-situ</a:t>
            </a:r>
            <a:r>
              <a:rPr lang="hu-HU" dirty="0" smtClean="0"/>
              <a:t> összenyomás</a:t>
            </a:r>
          </a:p>
          <a:p>
            <a:r>
              <a:rPr lang="hu-HU" dirty="0"/>
              <a:t>3</a:t>
            </a:r>
            <a:r>
              <a:rPr lang="hu-HU" dirty="0" smtClean="0"/>
              <a:t>. </a:t>
            </a:r>
            <a:r>
              <a:rPr lang="hu-HU" dirty="0" err="1" smtClean="0"/>
              <a:t>In-situ</a:t>
            </a:r>
            <a:r>
              <a:rPr lang="hu-HU" dirty="0" smtClean="0"/>
              <a:t> összenyomás </a:t>
            </a:r>
            <a:r>
              <a:rPr lang="hu-HU" dirty="0" err="1" smtClean="0"/>
              <a:t>Zr</a:t>
            </a:r>
            <a:r>
              <a:rPr lang="hu-HU" dirty="0" smtClean="0"/>
              <a:t> alapú BMG mintán</a:t>
            </a:r>
          </a:p>
          <a:p>
            <a:r>
              <a:rPr lang="hu-HU" dirty="0"/>
              <a:t>4</a:t>
            </a:r>
            <a:r>
              <a:rPr lang="hu-HU" dirty="0" smtClean="0"/>
              <a:t>. </a:t>
            </a:r>
            <a:r>
              <a:rPr lang="hu-HU" dirty="0" err="1" smtClean="0"/>
              <a:t>In-situ</a:t>
            </a:r>
            <a:r>
              <a:rPr lang="hu-HU" dirty="0" smtClean="0"/>
              <a:t> CNT összenyomás és a deformációs tér</a:t>
            </a:r>
          </a:p>
          <a:p>
            <a:r>
              <a:rPr lang="hu-HU" dirty="0" smtClean="0"/>
              <a:t>5. </a:t>
            </a:r>
            <a:r>
              <a:rPr lang="hu-HU" dirty="0" err="1" smtClean="0"/>
              <a:t>In-situ</a:t>
            </a:r>
            <a:r>
              <a:rPr lang="hu-HU" dirty="0" smtClean="0"/>
              <a:t> hajlítás </a:t>
            </a:r>
            <a:r>
              <a:rPr lang="hu-HU" dirty="0" err="1" smtClean="0"/>
              <a:t>Ni-Ti</a:t>
            </a:r>
            <a:r>
              <a:rPr lang="hu-HU" dirty="0" smtClean="0"/>
              <a:t> alakemlékező fémen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21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0351" y="886599"/>
            <a:ext cx="9875520" cy="1356360"/>
          </a:xfrm>
        </p:spPr>
        <p:txBody>
          <a:bodyPr/>
          <a:lstStyle/>
          <a:p>
            <a:r>
              <a:rPr lang="hu-HU" dirty="0" err="1" smtClean="0"/>
              <a:t>In</a:t>
            </a:r>
            <a:r>
              <a:rPr lang="hu-HU" dirty="0" smtClean="0"/>
              <a:t> situ húzás melegítve</a:t>
            </a:r>
            <a:endParaRPr lang="en-GB" dirty="0"/>
          </a:p>
        </p:txBody>
      </p:sp>
      <p:sp>
        <p:nvSpPr>
          <p:cNvPr id="4" name="Szövegdoboz 3"/>
          <p:cNvSpPr txBox="1"/>
          <p:nvPr/>
        </p:nvSpPr>
        <p:spPr>
          <a:xfrm>
            <a:off x="342175" y="240268"/>
            <a:ext cx="11491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An </a:t>
            </a:r>
            <a:r>
              <a:rPr lang="hu-HU" b="1" dirty="0" err="1" smtClean="0"/>
              <a:t>apparatus</a:t>
            </a:r>
            <a:r>
              <a:rPr lang="hu-HU" b="1" dirty="0" smtClean="0"/>
              <a:t> </a:t>
            </a:r>
            <a:r>
              <a:rPr lang="hu-HU" b="1" dirty="0" err="1" smtClean="0"/>
              <a:t>for</a:t>
            </a:r>
            <a:r>
              <a:rPr lang="hu-HU" b="1" dirty="0" smtClean="0"/>
              <a:t> </a:t>
            </a:r>
            <a:r>
              <a:rPr lang="hu-HU" b="1" dirty="0" err="1" smtClean="0"/>
              <a:t>performing</a:t>
            </a:r>
            <a:r>
              <a:rPr lang="hu-HU" b="1" dirty="0" smtClean="0"/>
              <a:t> </a:t>
            </a:r>
            <a:r>
              <a:rPr lang="hu-HU" b="1" dirty="0" err="1" smtClean="0"/>
              <a:t>microtensile</a:t>
            </a:r>
            <a:r>
              <a:rPr lang="hu-HU" b="1" dirty="0" smtClean="0"/>
              <a:t> </a:t>
            </a:r>
            <a:r>
              <a:rPr lang="hu-HU" b="1" dirty="0" err="1" smtClean="0"/>
              <a:t>tests</a:t>
            </a:r>
            <a:r>
              <a:rPr lang="hu-HU" b="1" dirty="0" smtClean="0"/>
              <a:t> </a:t>
            </a:r>
            <a:r>
              <a:rPr lang="hu-HU" b="1" dirty="0" err="1" smtClean="0"/>
              <a:t>at</a:t>
            </a:r>
            <a:r>
              <a:rPr lang="hu-HU" b="1" dirty="0" smtClean="0"/>
              <a:t> </a:t>
            </a:r>
            <a:r>
              <a:rPr lang="hu-HU" b="1" dirty="0" err="1" smtClean="0"/>
              <a:t>elevated</a:t>
            </a:r>
            <a:r>
              <a:rPr lang="hu-HU" b="1" dirty="0" smtClean="0"/>
              <a:t> </a:t>
            </a:r>
            <a:r>
              <a:rPr lang="hu-HU" b="1" dirty="0" err="1" smtClean="0"/>
              <a:t>temperatures</a:t>
            </a:r>
            <a:r>
              <a:rPr lang="hu-HU" b="1" dirty="0" smtClean="0"/>
              <a:t> </a:t>
            </a:r>
            <a:r>
              <a:rPr lang="hu-HU" b="1" dirty="0" err="1" smtClean="0"/>
              <a:t>inside</a:t>
            </a:r>
            <a:r>
              <a:rPr lang="hu-HU" b="1" dirty="0" smtClean="0"/>
              <a:t> a </a:t>
            </a:r>
            <a:r>
              <a:rPr lang="hu-HU" b="1" dirty="0" err="1" smtClean="0"/>
              <a:t>scanning</a:t>
            </a:r>
            <a:r>
              <a:rPr lang="hu-HU" b="1" dirty="0" smtClean="0"/>
              <a:t> </a:t>
            </a:r>
            <a:r>
              <a:rPr lang="hu-HU" b="1" dirty="0" err="1" smtClean="0"/>
              <a:t>electron</a:t>
            </a:r>
            <a:r>
              <a:rPr lang="hu-HU" b="1" dirty="0" smtClean="0"/>
              <a:t> </a:t>
            </a:r>
            <a:r>
              <a:rPr lang="hu-HU" b="1" dirty="0" err="1" smtClean="0"/>
              <a:t>microscope</a:t>
            </a:r>
            <a:r>
              <a:rPr lang="hu-HU" dirty="0" smtClean="0"/>
              <a:t>, </a:t>
            </a:r>
            <a:r>
              <a:rPr lang="hu-HU" dirty="0" err="1" smtClean="0"/>
              <a:t>Joost</a:t>
            </a:r>
            <a:r>
              <a:rPr lang="hu-HU" dirty="0" smtClean="0"/>
              <a:t> J. </a:t>
            </a:r>
            <a:r>
              <a:rPr lang="hu-HU" dirty="0" err="1" smtClean="0"/>
              <a:t>Vlassak</a:t>
            </a:r>
            <a:r>
              <a:rPr lang="hu-HU" dirty="0" smtClean="0"/>
              <a:t> et. </a:t>
            </a:r>
            <a:r>
              <a:rPr lang="hu-HU" dirty="0" err="1" smtClean="0"/>
              <a:t>al</a:t>
            </a:r>
            <a:r>
              <a:rPr lang="hu-HU" dirty="0" smtClean="0"/>
              <a:t>. </a:t>
            </a:r>
            <a:r>
              <a:rPr lang="hu-HU" i="1" dirty="0" err="1" smtClean="0"/>
              <a:t>Acta</a:t>
            </a:r>
            <a:r>
              <a:rPr lang="hu-HU" i="1" dirty="0" smtClean="0"/>
              <a:t> </a:t>
            </a:r>
            <a:r>
              <a:rPr lang="hu-HU" i="1" dirty="0" err="1" smtClean="0"/>
              <a:t>Materialia</a:t>
            </a:r>
            <a:r>
              <a:rPr lang="hu-HU" dirty="0" smtClean="0"/>
              <a:t> 2013</a:t>
            </a:r>
            <a:endParaRPr lang="en-GB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714" y="673677"/>
            <a:ext cx="4400550" cy="59055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536" y="1921800"/>
            <a:ext cx="2785918" cy="214163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208" y="1870421"/>
            <a:ext cx="3074506" cy="4584577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872836" y="4452307"/>
            <a:ext cx="317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Jól látható a hőmérséklet hatása és a </a:t>
            </a:r>
            <a:r>
              <a:rPr lang="hu-HU" dirty="0" err="1" smtClean="0"/>
              <a:t>size-effect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761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1140351" y="886599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err="1" smtClean="0"/>
              <a:t>In</a:t>
            </a:r>
            <a:r>
              <a:rPr lang="hu-HU" dirty="0" smtClean="0"/>
              <a:t> situ húzás melegítve</a:t>
            </a:r>
            <a:endParaRPr lang="en-GB" dirty="0"/>
          </a:p>
        </p:txBody>
      </p:sp>
      <p:sp>
        <p:nvSpPr>
          <p:cNvPr id="5" name="Szövegdoboz 4"/>
          <p:cNvSpPr txBox="1"/>
          <p:nvPr/>
        </p:nvSpPr>
        <p:spPr>
          <a:xfrm>
            <a:off x="342175" y="240268"/>
            <a:ext cx="11491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An </a:t>
            </a:r>
            <a:r>
              <a:rPr lang="hu-HU" b="1" dirty="0" err="1" smtClean="0"/>
              <a:t>apparatus</a:t>
            </a:r>
            <a:r>
              <a:rPr lang="hu-HU" b="1" dirty="0" smtClean="0"/>
              <a:t> </a:t>
            </a:r>
            <a:r>
              <a:rPr lang="hu-HU" b="1" dirty="0" err="1" smtClean="0"/>
              <a:t>for</a:t>
            </a:r>
            <a:r>
              <a:rPr lang="hu-HU" b="1" dirty="0" smtClean="0"/>
              <a:t> </a:t>
            </a:r>
            <a:r>
              <a:rPr lang="hu-HU" b="1" dirty="0" err="1" smtClean="0"/>
              <a:t>performing</a:t>
            </a:r>
            <a:r>
              <a:rPr lang="hu-HU" b="1" dirty="0" smtClean="0"/>
              <a:t> </a:t>
            </a:r>
            <a:r>
              <a:rPr lang="hu-HU" b="1" dirty="0" err="1" smtClean="0"/>
              <a:t>microtensile</a:t>
            </a:r>
            <a:r>
              <a:rPr lang="hu-HU" b="1" dirty="0" smtClean="0"/>
              <a:t> </a:t>
            </a:r>
            <a:r>
              <a:rPr lang="hu-HU" b="1" dirty="0" err="1" smtClean="0"/>
              <a:t>tests</a:t>
            </a:r>
            <a:r>
              <a:rPr lang="hu-HU" b="1" dirty="0" smtClean="0"/>
              <a:t> </a:t>
            </a:r>
            <a:r>
              <a:rPr lang="hu-HU" b="1" dirty="0" err="1" smtClean="0"/>
              <a:t>at</a:t>
            </a:r>
            <a:r>
              <a:rPr lang="hu-HU" b="1" dirty="0" smtClean="0"/>
              <a:t> </a:t>
            </a:r>
            <a:r>
              <a:rPr lang="hu-HU" b="1" dirty="0" err="1" smtClean="0"/>
              <a:t>elevated</a:t>
            </a:r>
            <a:r>
              <a:rPr lang="hu-HU" b="1" dirty="0" smtClean="0"/>
              <a:t> </a:t>
            </a:r>
            <a:r>
              <a:rPr lang="hu-HU" b="1" dirty="0" err="1" smtClean="0"/>
              <a:t>temperatures</a:t>
            </a:r>
            <a:r>
              <a:rPr lang="hu-HU" b="1" dirty="0" smtClean="0"/>
              <a:t> </a:t>
            </a:r>
            <a:r>
              <a:rPr lang="hu-HU" b="1" dirty="0" err="1" smtClean="0"/>
              <a:t>inside</a:t>
            </a:r>
            <a:r>
              <a:rPr lang="hu-HU" b="1" dirty="0" smtClean="0"/>
              <a:t> a </a:t>
            </a:r>
            <a:r>
              <a:rPr lang="hu-HU" b="1" dirty="0" err="1" smtClean="0"/>
              <a:t>scanning</a:t>
            </a:r>
            <a:r>
              <a:rPr lang="hu-HU" b="1" dirty="0" smtClean="0"/>
              <a:t> </a:t>
            </a:r>
            <a:r>
              <a:rPr lang="hu-HU" b="1" dirty="0" err="1" smtClean="0"/>
              <a:t>electron</a:t>
            </a:r>
            <a:r>
              <a:rPr lang="hu-HU" b="1" dirty="0" smtClean="0"/>
              <a:t> </a:t>
            </a:r>
            <a:r>
              <a:rPr lang="hu-HU" b="1" dirty="0" err="1" smtClean="0"/>
              <a:t>microscope</a:t>
            </a:r>
            <a:r>
              <a:rPr lang="hu-HU" dirty="0" smtClean="0"/>
              <a:t>, </a:t>
            </a:r>
            <a:r>
              <a:rPr lang="hu-HU" dirty="0" err="1" smtClean="0"/>
              <a:t>Joost</a:t>
            </a:r>
            <a:r>
              <a:rPr lang="hu-HU" dirty="0" smtClean="0"/>
              <a:t> J. </a:t>
            </a:r>
            <a:r>
              <a:rPr lang="hu-HU" dirty="0" err="1" smtClean="0"/>
              <a:t>Vlassak</a:t>
            </a:r>
            <a:r>
              <a:rPr lang="hu-HU" dirty="0" smtClean="0"/>
              <a:t> et. </a:t>
            </a:r>
            <a:r>
              <a:rPr lang="hu-HU" dirty="0" err="1" smtClean="0"/>
              <a:t>al</a:t>
            </a:r>
            <a:r>
              <a:rPr lang="hu-HU" dirty="0" smtClean="0"/>
              <a:t>. </a:t>
            </a:r>
            <a:r>
              <a:rPr lang="hu-HU" i="1" dirty="0" err="1" smtClean="0"/>
              <a:t>Acta</a:t>
            </a:r>
            <a:r>
              <a:rPr lang="hu-HU" i="1" dirty="0" smtClean="0"/>
              <a:t> </a:t>
            </a:r>
            <a:r>
              <a:rPr lang="hu-HU" i="1" dirty="0" err="1" smtClean="0"/>
              <a:t>Materialia</a:t>
            </a:r>
            <a:r>
              <a:rPr lang="hu-HU" dirty="0" smtClean="0"/>
              <a:t> 2013</a:t>
            </a:r>
            <a:endParaRPr lang="en-GB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37" y="2037051"/>
            <a:ext cx="3814119" cy="852239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611091" y="2272171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Dislocation</a:t>
            </a:r>
            <a:r>
              <a:rPr lang="hu-HU" dirty="0" smtClean="0"/>
              <a:t> </a:t>
            </a:r>
            <a:r>
              <a:rPr lang="hu-HU" dirty="0" err="1" smtClean="0"/>
              <a:t>glide</a:t>
            </a:r>
            <a:endParaRPr lang="en-GB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351" y="2795067"/>
            <a:ext cx="3926305" cy="859292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5611091" y="3040047"/>
            <a:ext cx="227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Grain-boundary</a:t>
            </a:r>
            <a:r>
              <a:rPr lang="hu-HU" dirty="0" smtClean="0"/>
              <a:t> </a:t>
            </a:r>
            <a:r>
              <a:rPr lang="hu-HU" dirty="0" err="1" smtClean="0"/>
              <a:t>creep</a:t>
            </a:r>
            <a:endParaRPr lang="en-GB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537" y="3768003"/>
            <a:ext cx="3813725" cy="1032597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5611091" y="4099635"/>
            <a:ext cx="1808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Power-law</a:t>
            </a:r>
            <a:r>
              <a:rPr lang="hu-HU" dirty="0" smtClean="0"/>
              <a:t> </a:t>
            </a:r>
            <a:r>
              <a:rPr lang="hu-HU" dirty="0" err="1" smtClean="0"/>
              <a:t>creep</a:t>
            </a:r>
            <a:endParaRPr lang="en-GB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537" y="4552643"/>
            <a:ext cx="9953625" cy="1876425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8614063" y="2823048"/>
            <a:ext cx="2951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TA ilyen méretekben kisebb aktivációs energiájú minta a GB és a 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43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72935"/>
            <a:ext cx="6359742" cy="4769807"/>
          </a:xfrm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Saját </a:t>
            </a:r>
            <a:r>
              <a:rPr lang="hu-HU" dirty="0" err="1" smtClean="0"/>
              <a:t>in</a:t>
            </a:r>
            <a:r>
              <a:rPr lang="hu-HU" dirty="0" smtClean="0"/>
              <a:t> situ húzó-nyomó gép</a:t>
            </a:r>
            <a:endParaRPr lang="en-GB" dirty="0"/>
          </a:p>
        </p:txBody>
      </p:sp>
      <p:sp>
        <p:nvSpPr>
          <p:cNvPr id="6" name="Szövegdoboz 5"/>
          <p:cNvSpPr txBox="1"/>
          <p:nvPr/>
        </p:nvSpPr>
        <p:spPr>
          <a:xfrm>
            <a:off x="7998342" y="1518681"/>
            <a:ext cx="367620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 smtClean="0"/>
              <a:t>Saját tervezésű elektronika és mechanika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Saját szoftver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Léptetőmotoros „durva mozgató” kb. 1 </a:t>
            </a:r>
            <a:r>
              <a:rPr lang="hu-HU" dirty="0" err="1" smtClean="0"/>
              <a:t>um-es</a:t>
            </a:r>
            <a:r>
              <a:rPr lang="hu-HU" dirty="0" smtClean="0"/>
              <a:t> pontosság, 10 mm hosszon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Piezoelektromos XY </a:t>
            </a:r>
            <a:r>
              <a:rPr lang="hu-HU" dirty="0" err="1" smtClean="0"/>
              <a:t>stage</a:t>
            </a:r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 smtClean="0"/>
              <a:t>1 nm-es visszaállás 10 nm-es pontosság 5 mm-es úton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Piezoelektromos húzó-nyomó </a:t>
            </a:r>
            <a:r>
              <a:rPr lang="hu-HU" dirty="0" err="1" smtClean="0"/>
              <a:t>stage</a:t>
            </a:r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0.5 nm-es visszaállás 2 nm-es pontosság 20 </a:t>
            </a:r>
            <a:r>
              <a:rPr lang="hu-HU" dirty="0" err="1" smtClean="0"/>
              <a:t>um-es</a:t>
            </a:r>
            <a:r>
              <a:rPr lang="hu-HU" dirty="0" smtClean="0"/>
              <a:t> hosszon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Kapacitív </a:t>
            </a:r>
            <a:r>
              <a:rPr lang="hu-HU" dirty="0" err="1" smtClean="0"/>
              <a:t>elmozdulásmérő</a:t>
            </a:r>
            <a:r>
              <a:rPr lang="hu-HU" dirty="0" smtClean="0"/>
              <a:t> az erő méréséhez: 2 </a:t>
            </a:r>
            <a:r>
              <a:rPr lang="hu-HU" dirty="0" err="1" smtClean="0"/>
              <a:t>mN</a:t>
            </a:r>
            <a:r>
              <a:rPr lang="hu-HU" dirty="0" smtClean="0"/>
              <a:t>/</a:t>
            </a:r>
            <a:r>
              <a:rPr lang="hu-HU" dirty="0" err="1" smtClean="0"/>
              <a:t>um-os</a:t>
            </a:r>
            <a:r>
              <a:rPr lang="hu-HU" dirty="0" smtClean="0"/>
              <a:t> direkciós erejű rugó, 1 nm-es pontosságú kapacitív </a:t>
            </a:r>
            <a:r>
              <a:rPr lang="hu-HU" dirty="0" err="1" smtClean="0"/>
              <a:t>elmozdulásmérő</a:t>
            </a:r>
            <a:r>
              <a:rPr lang="hu-HU" dirty="0" smtClean="0"/>
              <a:t> 20 </a:t>
            </a:r>
            <a:r>
              <a:rPr lang="hu-HU" dirty="0" err="1" smtClean="0"/>
              <a:t>um-es</a:t>
            </a:r>
            <a:r>
              <a:rPr lang="hu-HU" dirty="0" smtClean="0"/>
              <a:t> hosszon.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857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Saját </a:t>
            </a:r>
            <a:r>
              <a:rPr lang="hu-HU" dirty="0" err="1"/>
              <a:t>in</a:t>
            </a:r>
            <a:r>
              <a:rPr lang="hu-HU" dirty="0"/>
              <a:t> situ húzó-nyomó gép</a:t>
            </a:r>
            <a:endParaRPr lang="en-GB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3000" y="2057400"/>
            <a:ext cx="5384800" cy="4038600"/>
          </a:xfrm>
          <a:ln w="57150">
            <a:solidFill>
              <a:srgbClr val="92D050"/>
            </a:solidFill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62084" y="1637414"/>
            <a:ext cx="5642344" cy="4231758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sp>
        <p:nvSpPr>
          <p:cNvPr id="6" name="Ellipszis 5"/>
          <p:cNvSpPr/>
          <p:nvPr/>
        </p:nvSpPr>
        <p:spPr>
          <a:xfrm>
            <a:off x="2966484" y="3508744"/>
            <a:ext cx="988828" cy="776177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Egyenes összekötő 7"/>
          <p:cNvCxnSpPr>
            <a:stCxn id="6" idx="1"/>
          </p:cNvCxnSpPr>
          <p:nvPr/>
        </p:nvCxnSpPr>
        <p:spPr>
          <a:xfrm flipV="1">
            <a:off x="3111295" y="1623592"/>
            <a:ext cx="2750789" cy="199882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>
            <a:stCxn id="6" idx="3"/>
          </p:cNvCxnSpPr>
          <p:nvPr/>
        </p:nvCxnSpPr>
        <p:spPr>
          <a:xfrm>
            <a:off x="3111295" y="4171253"/>
            <a:ext cx="2750789" cy="169791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42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Köszönöm a figyelmet!</a:t>
            </a:r>
            <a:endParaRPr lang="en-GB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Hegyi Ádám István 2014. május 27.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903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1. </a:t>
            </a:r>
            <a:r>
              <a:rPr lang="hu-HU" dirty="0" err="1"/>
              <a:t>In-situ</a:t>
            </a:r>
            <a:r>
              <a:rPr lang="hu-HU" dirty="0"/>
              <a:t> húzás </a:t>
            </a:r>
            <a:r>
              <a:rPr lang="hu-HU" dirty="0" err="1"/>
              <a:t>makroszkópikus</a:t>
            </a:r>
            <a:r>
              <a:rPr lang="hu-HU" dirty="0"/>
              <a:t> mintán</a:t>
            </a:r>
          </a:p>
        </p:txBody>
      </p:sp>
      <p:pic>
        <p:nvPicPr>
          <p:cNvPr id="4" name="SEM in-situ Tensile test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9238" y="2057400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199092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2</a:t>
            </a:r>
            <a:r>
              <a:rPr lang="hu-HU" dirty="0"/>
              <a:t>. </a:t>
            </a:r>
            <a:r>
              <a:rPr lang="hu-HU" dirty="0" err="1"/>
              <a:t>In-situ</a:t>
            </a:r>
            <a:r>
              <a:rPr lang="hu-HU" dirty="0"/>
              <a:t> összenyomás</a:t>
            </a:r>
            <a:br>
              <a:rPr lang="hu-HU" dirty="0"/>
            </a:br>
            <a:endParaRPr lang="en-GB" dirty="0"/>
          </a:p>
        </p:txBody>
      </p:sp>
      <p:pic>
        <p:nvPicPr>
          <p:cNvPr id="4" name="JuYoung Kim's In-situ Pillar Compression Tes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4438" y="2057400"/>
            <a:ext cx="7191375" cy="4038600"/>
          </a:xfrm>
        </p:spPr>
      </p:pic>
    </p:spTree>
    <p:extLst>
      <p:ext uri="{BB962C8B-B14F-4D97-AF65-F5344CB8AC3E}">
        <p14:creationId xmlns:p14="http://schemas.microsoft.com/office/powerpoint/2010/main" val="313111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3</a:t>
            </a:r>
            <a:r>
              <a:rPr lang="hu-HU" dirty="0"/>
              <a:t>. </a:t>
            </a:r>
            <a:r>
              <a:rPr lang="hu-HU" dirty="0" err="1"/>
              <a:t>In-situ</a:t>
            </a:r>
            <a:r>
              <a:rPr lang="hu-HU" dirty="0"/>
              <a:t> összenyomás </a:t>
            </a:r>
            <a:r>
              <a:rPr lang="hu-HU" dirty="0" err="1"/>
              <a:t>Zr</a:t>
            </a:r>
            <a:r>
              <a:rPr lang="hu-HU" dirty="0"/>
              <a:t> alapú BMG mintán</a:t>
            </a:r>
            <a:br>
              <a:rPr lang="hu-HU" dirty="0"/>
            </a:br>
            <a:endParaRPr lang="en-GB" dirty="0"/>
          </a:p>
        </p:txBody>
      </p:sp>
      <p:pic>
        <p:nvPicPr>
          <p:cNvPr id="4" name="In situ micro-compression of a Zr-based BMG pillar at 100°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68863" y="2057400"/>
            <a:ext cx="2422525" cy="4038600"/>
          </a:xfrm>
        </p:spPr>
      </p:pic>
    </p:spTree>
    <p:extLst>
      <p:ext uri="{BB962C8B-B14F-4D97-AF65-F5344CB8AC3E}">
        <p14:creationId xmlns:p14="http://schemas.microsoft.com/office/powerpoint/2010/main" val="72646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/>
            </a:r>
            <a:br>
              <a:rPr lang="hu-HU" dirty="0" smtClean="0"/>
            </a:br>
            <a:r>
              <a:rPr lang="hu-HU" sz="4000" dirty="0" smtClean="0"/>
              <a:t>4</a:t>
            </a:r>
            <a:r>
              <a:rPr lang="hu-HU" sz="4000" dirty="0"/>
              <a:t>. </a:t>
            </a:r>
            <a:r>
              <a:rPr lang="hu-HU" sz="4000" dirty="0" err="1"/>
              <a:t>In-situ</a:t>
            </a:r>
            <a:r>
              <a:rPr lang="hu-HU" sz="4000" dirty="0"/>
              <a:t> CNT összenyomás és a </a:t>
            </a:r>
            <a:r>
              <a:rPr lang="hu-HU" sz="4000" dirty="0" err="1" smtClean="0"/>
              <a:t>deformációstér</a:t>
            </a:r>
            <a:r>
              <a:rPr lang="hu-HU" dirty="0"/>
              <a:t/>
            </a:r>
            <a:br>
              <a:rPr lang="hu-HU" dirty="0"/>
            </a:br>
            <a:endParaRPr lang="en-GB" dirty="0"/>
          </a:p>
        </p:txBody>
      </p:sp>
      <p:pic>
        <p:nvPicPr>
          <p:cNvPr id="6" name="Visualization of strain field during compression of a carbon nanotube micropilla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9338" y="2057400"/>
            <a:ext cx="7518400" cy="4038600"/>
          </a:xfrm>
        </p:spPr>
      </p:pic>
    </p:spTree>
    <p:extLst>
      <p:ext uri="{BB962C8B-B14F-4D97-AF65-F5344CB8AC3E}">
        <p14:creationId xmlns:p14="http://schemas.microsoft.com/office/powerpoint/2010/main" val="158826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5</a:t>
            </a:r>
            <a:r>
              <a:rPr lang="hu-HU" dirty="0"/>
              <a:t>. </a:t>
            </a:r>
            <a:r>
              <a:rPr lang="hu-HU" dirty="0" err="1"/>
              <a:t>In-situ</a:t>
            </a:r>
            <a:r>
              <a:rPr lang="hu-HU" dirty="0"/>
              <a:t> hajlítás </a:t>
            </a:r>
            <a:r>
              <a:rPr lang="hu-HU" dirty="0" err="1"/>
              <a:t>Ni-Ti</a:t>
            </a:r>
            <a:r>
              <a:rPr lang="hu-HU" dirty="0"/>
              <a:t> alakemlékező fémen 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4" name="In situ bending of a nickel titanium shape memory alloy micropilla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2550" y="2047009"/>
            <a:ext cx="4375150" cy="4038600"/>
          </a:xfrm>
        </p:spPr>
      </p:pic>
    </p:spTree>
    <p:extLst>
      <p:ext uri="{BB962C8B-B14F-4D97-AF65-F5344CB8AC3E}">
        <p14:creationId xmlns:p14="http://schemas.microsoft.com/office/powerpoint/2010/main" val="361506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Cu</a:t>
            </a:r>
            <a:r>
              <a:rPr lang="hu-HU" dirty="0" smtClean="0"/>
              <a:t> SX összenyomás és hajlítás</a:t>
            </a:r>
            <a:endParaRPr lang="en-GB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7897" y="1992868"/>
            <a:ext cx="4619625" cy="216217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413163" y="240268"/>
            <a:ext cx="1057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Determination</a:t>
            </a:r>
            <a:r>
              <a:rPr lang="hu-HU" b="1" dirty="0" smtClean="0"/>
              <a:t> of </a:t>
            </a:r>
            <a:r>
              <a:rPr lang="hu-HU" b="1" dirty="0" err="1" smtClean="0"/>
              <a:t>Mechanical</a:t>
            </a:r>
            <a:r>
              <a:rPr lang="hu-HU" b="1" dirty="0" smtClean="0"/>
              <a:t> </a:t>
            </a:r>
            <a:r>
              <a:rPr lang="hu-HU" b="1" dirty="0" err="1" smtClean="0"/>
              <a:t>Properties</a:t>
            </a:r>
            <a:r>
              <a:rPr lang="hu-HU" b="1" dirty="0" smtClean="0"/>
              <a:t> </a:t>
            </a:r>
            <a:r>
              <a:rPr lang="hu-HU" b="1" dirty="0" err="1" smtClean="0"/>
              <a:t>of</a:t>
            </a:r>
            <a:r>
              <a:rPr lang="hu-HU" b="1" dirty="0" smtClean="0"/>
              <a:t> </a:t>
            </a:r>
            <a:r>
              <a:rPr lang="hu-HU" b="1" dirty="0" err="1" smtClean="0"/>
              <a:t>Copper</a:t>
            </a:r>
            <a:r>
              <a:rPr lang="hu-HU" b="1" dirty="0" smtClean="0"/>
              <a:t> </a:t>
            </a:r>
            <a:r>
              <a:rPr lang="hu-HU" b="1" dirty="0" err="1" smtClean="0"/>
              <a:t>at</a:t>
            </a:r>
            <a:r>
              <a:rPr lang="hu-HU" b="1" dirty="0" smtClean="0"/>
              <a:t> </a:t>
            </a:r>
            <a:r>
              <a:rPr lang="hu-HU" b="1" dirty="0" err="1" smtClean="0"/>
              <a:t>the</a:t>
            </a:r>
            <a:r>
              <a:rPr lang="hu-HU" b="1" dirty="0" smtClean="0"/>
              <a:t> </a:t>
            </a:r>
            <a:r>
              <a:rPr lang="hu-HU" b="1" dirty="0" err="1" smtClean="0"/>
              <a:t>Micron</a:t>
            </a:r>
            <a:r>
              <a:rPr lang="hu-HU" b="1" dirty="0" smtClean="0"/>
              <a:t> </a:t>
            </a:r>
            <a:r>
              <a:rPr lang="hu-HU" b="1" dirty="0" err="1" smtClean="0"/>
              <a:t>Scale</a:t>
            </a:r>
            <a:r>
              <a:rPr lang="hu-HU" b="1" dirty="0" smtClean="0"/>
              <a:t> </a:t>
            </a:r>
            <a:r>
              <a:rPr lang="hu-HU" i="1" dirty="0" smtClean="0"/>
              <a:t>D. </a:t>
            </a:r>
            <a:r>
              <a:rPr lang="hu-HU" i="1" dirty="0" err="1" smtClean="0"/>
              <a:t>Kiener</a:t>
            </a:r>
            <a:r>
              <a:rPr lang="hu-HU" i="1" dirty="0" smtClean="0"/>
              <a:t> et. </a:t>
            </a:r>
            <a:r>
              <a:rPr lang="hu-HU" i="1" dirty="0" err="1"/>
              <a:t>a</a:t>
            </a:r>
            <a:r>
              <a:rPr lang="hu-HU" i="1" dirty="0" err="1" smtClean="0"/>
              <a:t>l</a:t>
            </a:r>
            <a:r>
              <a:rPr lang="hu-HU" i="1" dirty="0" smtClean="0"/>
              <a:t>. </a:t>
            </a:r>
            <a:r>
              <a:rPr lang="hu-HU" dirty="0" err="1" smtClean="0"/>
              <a:t>Adv</a:t>
            </a:r>
            <a:r>
              <a:rPr lang="hu-HU" dirty="0" smtClean="0"/>
              <a:t>. </a:t>
            </a:r>
            <a:r>
              <a:rPr lang="hu-HU" dirty="0" err="1" smtClean="0"/>
              <a:t>Eng</a:t>
            </a:r>
            <a:r>
              <a:rPr lang="hu-HU" dirty="0" smtClean="0"/>
              <a:t>. </a:t>
            </a:r>
            <a:r>
              <a:rPr lang="hu-HU" dirty="0" err="1" smtClean="0"/>
              <a:t>Mat</a:t>
            </a:r>
            <a:r>
              <a:rPr lang="hu-HU" dirty="0" smtClean="0"/>
              <a:t>. 2006 </a:t>
            </a:r>
            <a:endParaRPr lang="en-GB" dirty="0"/>
          </a:p>
        </p:txBody>
      </p:sp>
      <p:sp>
        <p:nvSpPr>
          <p:cNvPr id="6" name="Szövegdoboz 5"/>
          <p:cNvSpPr txBox="1"/>
          <p:nvPr/>
        </p:nvSpPr>
        <p:spPr>
          <a:xfrm>
            <a:off x="1143000" y="2335292"/>
            <a:ext cx="42548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Mintaelőkészítés</a:t>
            </a:r>
            <a:r>
              <a:rPr lang="hu-HU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Gyémánt fűrészelés</a:t>
            </a:r>
          </a:p>
          <a:p>
            <a:pPr marL="285750" indent="-285750">
              <a:buFontTx/>
              <a:buChar char="-"/>
            </a:pPr>
            <a:r>
              <a:rPr lang="hu-HU" dirty="0" err="1" smtClean="0"/>
              <a:t>Elektropilírozás</a:t>
            </a:r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Mechanikus (</a:t>
            </a:r>
            <a:r>
              <a:rPr lang="hu-HU" dirty="0" err="1" smtClean="0"/>
              <a:t>Al</a:t>
            </a:r>
            <a:r>
              <a:rPr lang="hu-HU" dirty="0" smtClean="0"/>
              <a:t> </a:t>
            </a:r>
            <a:r>
              <a:rPr lang="hu-HU" dirty="0" err="1" smtClean="0"/>
              <a:t>susp</a:t>
            </a:r>
            <a:r>
              <a:rPr lang="hu-HU" dirty="0" smtClean="0"/>
              <a:t>.) polírozás (1 </a:t>
            </a:r>
            <a:r>
              <a:rPr lang="hu-HU" dirty="0" err="1" smtClean="0"/>
              <a:t>um</a:t>
            </a:r>
            <a:r>
              <a:rPr lang="hu-HU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A minta éle 5 </a:t>
            </a:r>
            <a:r>
              <a:rPr lang="hu-HU" dirty="0" err="1" smtClean="0"/>
              <a:t>um-</a:t>
            </a:r>
            <a:r>
              <a:rPr lang="hu-HU" dirty="0" smtClean="0"/>
              <a:t> ide készül a </a:t>
            </a:r>
            <a:r>
              <a:rPr lang="hu-HU" dirty="0" err="1" smtClean="0"/>
              <a:t>pillár</a:t>
            </a:r>
            <a:endParaRPr lang="en-GB" dirty="0"/>
          </a:p>
        </p:txBody>
      </p:sp>
      <p:sp>
        <p:nvSpPr>
          <p:cNvPr id="7" name="Szövegdoboz 6"/>
          <p:cNvSpPr txBox="1"/>
          <p:nvPr/>
        </p:nvSpPr>
        <p:spPr>
          <a:xfrm>
            <a:off x="1143000" y="4381995"/>
            <a:ext cx="46402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Oszlop Faragás: 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800 nm </a:t>
            </a:r>
            <a:r>
              <a:rPr lang="hu-HU" dirty="0" err="1" smtClean="0"/>
              <a:t>TiN</a:t>
            </a:r>
            <a:r>
              <a:rPr lang="hu-HU" dirty="0" smtClean="0"/>
              <a:t> fedőréteg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50%-ig 1 </a:t>
            </a:r>
            <a:r>
              <a:rPr lang="hu-HU" dirty="0" err="1" smtClean="0"/>
              <a:t>nA</a:t>
            </a:r>
            <a:r>
              <a:rPr lang="hu-HU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A végső méretig 100 </a:t>
            </a:r>
            <a:r>
              <a:rPr lang="hu-HU" dirty="0" err="1" smtClean="0"/>
              <a:t>pA</a:t>
            </a:r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A kúposodást ki lehet küszöbölni döntéssel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8, 5, 3, 2, 1 </a:t>
            </a:r>
            <a:r>
              <a:rPr lang="hu-HU" dirty="0" err="1" smtClean="0"/>
              <a:t>um-es</a:t>
            </a:r>
            <a:r>
              <a:rPr lang="hu-HU" dirty="0" smtClean="0"/>
              <a:t> </a:t>
            </a:r>
            <a:r>
              <a:rPr lang="hu-HU" dirty="0" err="1" smtClean="0"/>
              <a:t>pillárok</a:t>
            </a:r>
            <a:r>
              <a:rPr lang="hu-HU" dirty="0" smtClean="0"/>
              <a:t> 1.5-2 </a:t>
            </a:r>
            <a:r>
              <a:rPr lang="hu-HU" dirty="0" err="1" smtClean="0"/>
              <a:t>AR-val</a:t>
            </a:r>
            <a:endParaRPr lang="en-GB" dirty="0"/>
          </a:p>
        </p:txBody>
      </p:sp>
      <p:sp>
        <p:nvSpPr>
          <p:cNvPr id="8" name="Szövegdoboz 7"/>
          <p:cNvSpPr txBox="1"/>
          <p:nvPr/>
        </p:nvSpPr>
        <p:spPr>
          <a:xfrm>
            <a:off x="6400800" y="4286992"/>
            <a:ext cx="36167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Lamella faragás: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100*50*15 </a:t>
            </a:r>
            <a:r>
              <a:rPr lang="hu-HU" dirty="0" err="1" smtClean="0"/>
              <a:t>um</a:t>
            </a:r>
            <a:r>
              <a:rPr lang="hu-HU" dirty="0" smtClean="0"/>
              <a:t> </a:t>
            </a:r>
            <a:r>
              <a:rPr lang="hu-HU" dirty="0" err="1" smtClean="0"/>
              <a:t>-os</a:t>
            </a:r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10-20 </a:t>
            </a:r>
            <a:r>
              <a:rPr lang="hu-HU" dirty="0" err="1" smtClean="0"/>
              <a:t>nA</a:t>
            </a:r>
            <a:r>
              <a:rPr lang="hu-HU" dirty="0" smtClean="0"/>
              <a:t> ionáram kezdetben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A végén 200 </a:t>
            </a:r>
            <a:r>
              <a:rPr lang="hu-HU" dirty="0" err="1" smtClean="0"/>
              <a:t>pA</a:t>
            </a:r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7.5, 5, 3.5, 2.5, 1 </a:t>
            </a:r>
            <a:r>
              <a:rPr lang="hu-HU" dirty="0" err="1" smtClean="0"/>
              <a:t>um</a:t>
            </a:r>
            <a:r>
              <a:rPr lang="hu-HU" dirty="0" smtClean="0"/>
              <a:t> vastagok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207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Cu</a:t>
            </a:r>
            <a:r>
              <a:rPr lang="hu-HU" dirty="0"/>
              <a:t> SX összenyomás és hajlítás</a:t>
            </a:r>
            <a:endParaRPr lang="en-GB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669076"/>
            <a:ext cx="6276975" cy="242887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413163" y="240268"/>
            <a:ext cx="1057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Determination</a:t>
            </a:r>
            <a:r>
              <a:rPr lang="hu-HU" b="1" dirty="0" smtClean="0"/>
              <a:t> of </a:t>
            </a:r>
            <a:r>
              <a:rPr lang="hu-HU" b="1" dirty="0" err="1" smtClean="0"/>
              <a:t>Mechanical</a:t>
            </a:r>
            <a:r>
              <a:rPr lang="hu-HU" b="1" dirty="0" smtClean="0"/>
              <a:t> </a:t>
            </a:r>
            <a:r>
              <a:rPr lang="hu-HU" b="1" dirty="0" err="1" smtClean="0"/>
              <a:t>Properties</a:t>
            </a:r>
            <a:r>
              <a:rPr lang="hu-HU" b="1" dirty="0" smtClean="0"/>
              <a:t> </a:t>
            </a:r>
            <a:r>
              <a:rPr lang="hu-HU" b="1" dirty="0" err="1" smtClean="0"/>
              <a:t>of</a:t>
            </a:r>
            <a:r>
              <a:rPr lang="hu-HU" b="1" dirty="0" smtClean="0"/>
              <a:t> </a:t>
            </a:r>
            <a:r>
              <a:rPr lang="hu-HU" b="1" dirty="0" err="1" smtClean="0"/>
              <a:t>Copper</a:t>
            </a:r>
            <a:r>
              <a:rPr lang="hu-HU" b="1" dirty="0" smtClean="0"/>
              <a:t> </a:t>
            </a:r>
            <a:r>
              <a:rPr lang="hu-HU" b="1" dirty="0" err="1" smtClean="0"/>
              <a:t>at</a:t>
            </a:r>
            <a:r>
              <a:rPr lang="hu-HU" b="1" dirty="0" smtClean="0"/>
              <a:t> </a:t>
            </a:r>
            <a:r>
              <a:rPr lang="hu-HU" b="1" dirty="0" err="1" smtClean="0"/>
              <a:t>the</a:t>
            </a:r>
            <a:r>
              <a:rPr lang="hu-HU" b="1" dirty="0" smtClean="0"/>
              <a:t> </a:t>
            </a:r>
            <a:r>
              <a:rPr lang="hu-HU" b="1" dirty="0" err="1" smtClean="0"/>
              <a:t>Micron</a:t>
            </a:r>
            <a:r>
              <a:rPr lang="hu-HU" b="1" dirty="0" smtClean="0"/>
              <a:t> </a:t>
            </a:r>
            <a:r>
              <a:rPr lang="hu-HU" b="1" dirty="0" err="1" smtClean="0"/>
              <a:t>Scale</a:t>
            </a:r>
            <a:r>
              <a:rPr lang="hu-HU" b="1" dirty="0" smtClean="0"/>
              <a:t> </a:t>
            </a:r>
            <a:r>
              <a:rPr lang="hu-HU" i="1" dirty="0" smtClean="0"/>
              <a:t>D. </a:t>
            </a:r>
            <a:r>
              <a:rPr lang="hu-HU" i="1" dirty="0" err="1" smtClean="0"/>
              <a:t>Kiener</a:t>
            </a:r>
            <a:r>
              <a:rPr lang="hu-HU" i="1" dirty="0" smtClean="0"/>
              <a:t> et. </a:t>
            </a:r>
            <a:r>
              <a:rPr lang="hu-HU" i="1" dirty="0" err="1"/>
              <a:t>a</a:t>
            </a:r>
            <a:r>
              <a:rPr lang="hu-HU" i="1" dirty="0" err="1" smtClean="0"/>
              <a:t>l</a:t>
            </a:r>
            <a:r>
              <a:rPr lang="hu-HU" i="1" dirty="0" smtClean="0"/>
              <a:t>. </a:t>
            </a:r>
            <a:r>
              <a:rPr lang="hu-HU" dirty="0" err="1" smtClean="0"/>
              <a:t>Adv</a:t>
            </a:r>
            <a:r>
              <a:rPr lang="hu-HU" dirty="0" smtClean="0"/>
              <a:t>. </a:t>
            </a:r>
            <a:r>
              <a:rPr lang="hu-HU" dirty="0" err="1" smtClean="0"/>
              <a:t>Eng</a:t>
            </a:r>
            <a:r>
              <a:rPr lang="hu-HU" dirty="0" smtClean="0"/>
              <a:t>. </a:t>
            </a:r>
            <a:r>
              <a:rPr lang="hu-HU" dirty="0" err="1" smtClean="0"/>
              <a:t>Mat</a:t>
            </a:r>
            <a:r>
              <a:rPr lang="hu-HU" dirty="0" smtClean="0"/>
              <a:t>. 2006 </a:t>
            </a:r>
            <a:endParaRPr lang="en-GB" dirty="0"/>
          </a:p>
        </p:txBody>
      </p:sp>
      <p:sp>
        <p:nvSpPr>
          <p:cNvPr id="6" name="Szövegdoboz 5"/>
          <p:cNvSpPr txBox="1"/>
          <p:nvPr/>
        </p:nvSpPr>
        <p:spPr>
          <a:xfrm>
            <a:off x="2303812" y="4817791"/>
            <a:ext cx="264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Hajlítás </a:t>
            </a:r>
            <a:r>
              <a:rPr lang="hu-HU" dirty="0" err="1" smtClean="0"/>
              <a:t>Cube-corner</a:t>
            </a:r>
            <a:r>
              <a:rPr lang="hu-HU" dirty="0" smtClean="0"/>
              <a:t> fejjel</a:t>
            </a:r>
            <a:endParaRPr lang="en-GB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128" y="3487614"/>
            <a:ext cx="6429375" cy="241935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7593218" y="2365573"/>
            <a:ext cx="3252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Összenyomás </a:t>
            </a:r>
            <a:r>
              <a:rPr lang="hu-HU" dirty="0" err="1" smtClean="0"/>
              <a:t>OMNIPROBE-bal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207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ázis">
  <a:themeElements>
    <a:clrScheme name="Zöld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Báz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áz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Alap</Template>
  <TotalTime>950</TotalTime>
  <Words>787</Words>
  <Application>Microsoft Office PowerPoint</Application>
  <PresentationFormat>Szélesvásznú</PresentationFormat>
  <Paragraphs>95</Paragraphs>
  <Slides>24</Slides>
  <Notes>0</Notes>
  <HiddenSlides>0</HiddenSlides>
  <MMClips>5</MMClips>
  <ScaleCrop>false</ScaleCrop>
  <HeadingPairs>
    <vt:vector size="6" baseType="variant">
      <vt:variant>
        <vt:lpstr>Használt betűtípusok</vt:lpstr>
      </vt:variant>
      <vt:variant>
        <vt:i4>1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26" baseType="lpstr">
      <vt:lpstr>Corbel</vt:lpstr>
      <vt:lpstr>Bázis</vt:lpstr>
      <vt:lpstr>In-situ mikromechanikai deformációk</vt:lpstr>
      <vt:lpstr>Motivációként néhány videó!</vt:lpstr>
      <vt:lpstr>1. In-situ húzás makroszkópikus mintán</vt:lpstr>
      <vt:lpstr> 2. In-situ összenyomás </vt:lpstr>
      <vt:lpstr> 3. In-situ összenyomás Zr alapú BMG mintán </vt:lpstr>
      <vt:lpstr> 4. In-situ CNT összenyomás és a deformációstér </vt:lpstr>
      <vt:lpstr> 5. In-situ hajlítás Ni-Ti alakemlékező fémen  </vt:lpstr>
      <vt:lpstr>Cu SX összenyomás és hajlítás</vt:lpstr>
      <vt:lpstr>Cu SX összenyomás és hajlítás</vt:lpstr>
      <vt:lpstr>Cu SX összenyomás és hajlítás</vt:lpstr>
      <vt:lpstr>In-situ húzás</vt:lpstr>
      <vt:lpstr>In-situ húzás</vt:lpstr>
      <vt:lpstr>In-situ húzás</vt:lpstr>
      <vt:lpstr>PowerPoint bemutató</vt:lpstr>
      <vt:lpstr>PowerPoint bemutató</vt:lpstr>
      <vt:lpstr>In situ húzás melegítve</vt:lpstr>
      <vt:lpstr>In situ húzás melegítve</vt:lpstr>
      <vt:lpstr>In situ húzás melegítve</vt:lpstr>
      <vt:lpstr>In situ húzás melegítve</vt:lpstr>
      <vt:lpstr>In situ húzás melegítve</vt:lpstr>
      <vt:lpstr>PowerPoint bemutató</vt:lpstr>
      <vt:lpstr>Saját in situ húzó-nyomó gép</vt:lpstr>
      <vt:lpstr>Saját in situ húzó-nyomó gép</vt:lpstr>
      <vt:lpstr>Köszönöm a figyelmet!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In-situ mikromechanikai deformációk</dc:title>
  <dc:creator>Hegyi Ádám</dc:creator>
  <cp:lastModifiedBy>Hegyi Ádám</cp:lastModifiedBy>
  <cp:revision>28</cp:revision>
  <dcterms:created xsi:type="dcterms:W3CDTF">2014-05-22T08:05:20Z</dcterms:created>
  <dcterms:modified xsi:type="dcterms:W3CDTF">2014-05-27T13:27:54Z</dcterms:modified>
</cp:coreProperties>
</file>