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01"/>
  </p:notesMasterIdLst>
  <p:sldIdLst>
    <p:sldId id="257" r:id="rId2"/>
    <p:sldId id="259" r:id="rId3"/>
    <p:sldId id="299" r:id="rId4"/>
    <p:sldId id="288" r:id="rId5"/>
    <p:sldId id="290" r:id="rId6"/>
    <p:sldId id="291" r:id="rId7"/>
    <p:sldId id="279" r:id="rId8"/>
    <p:sldId id="292" r:id="rId9"/>
    <p:sldId id="293" r:id="rId10"/>
    <p:sldId id="294" r:id="rId11"/>
    <p:sldId id="295" r:id="rId12"/>
    <p:sldId id="296" r:id="rId13"/>
    <p:sldId id="277" r:id="rId14"/>
    <p:sldId id="278" r:id="rId15"/>
    <p:sldId id="287" r:id="rId16"/>
    <p:sldId id="281" r:id="rId17"/>
    <p:sldId id="271" r:id="rId18"/>
    <p:sldId id="270" r:id="rId19"/>
    <p:sldId id="301" r:id="rId20"/>
    <p:sldId id="302" r:id="rId21"/>
    <p:sldId id="297" r:id="rId22"/>
    <p:sldId id="298" r:id="rId23"/>
    <p:sldId id="300" r:id="rId24"/>
    <p:sldId id="307" r:id="rId25"/>
    <p:sldId id="308" r:id="rId26"/>
    <p:sldId id="306" r:id="rId27"/>
    <p:sldId id="309" r:id="rId28"/>
    <p:sldId id="310" r:id="rId29"/>
    <p:sldId id="311" r:id="rId30"/>
    <p:sldId id="312" r:id="rId31"/>
    <p:sldId id="282" r:id="rId32"/>
    <p:sldId id="267" r:id="rId33"/>
    <p:sldId id="304" r:id="rId34"/>
    <p:sldId id="303" r:id="rId35"/>
    <p:sldId id="305" r:id="rId36"/>
    <p:sldId id="268" r:id="rId37"/>
    <p:sldId id="280" r:id="rId38"/>
    <p:sldId id="261" r:id="rId39"/>
    <p:sldId id="322" r:id="rId40"/>
    <p:sldId id="326" r:id="rId41"/>
    <p:sldId id="313" r:id="rId42"/>
    <p:sldId id="330" r:id="rId43"/>
    <p:sldId id="327" r:id="rId44"/>
    <p:sldId id="331" r:id="rId45"/>
    <p:sldId id="323" r:id="rId46"/>
    <p:sldId id="324" r:id="rId47"/>
    <p:sldId id="325" r:id="rId48"/>
    <p:sldId id="332" r:id="rId49"/>
    <p:sldId id="342" r:id="rId50"/>
    <p:sldId id="343" r:id="rId51"/>
    <p:sldId id="344" r:id="rId52"/>
    <p:sldId id="345" r:id="rId53"/>
    <p:sldId id="341" r:id="rId54"/>
    <p:sldId id="335" r:id="rId55"/>
    <p:sldId id="336" r:id="rId56"/>
    <p:sldId id="346" r:id="rId57"/>
    <p:sldId id="337" r:id="rId58"/>
    <p:sldId id="338" r:id="rId59"/>
    <p:sldId id="348" r:id="rId60"/>
    <p:sldId id="339" r:id="rId61"/>
    <p:sldId id="317" r:id="rId62"/>
    <p:sldId id="350" r:id="rId63"/>
    <p:sldId id="355" r:id="rId64"/>
    <p:sldId id="384" r:id="rId65"/>
    <p:sldId id="385" r:id="rId66"/>
    <p:sldId id="351" r:id="rId67"/>
    <p:sldId id="356" r:id="rId68"/>
    <p:sldId id="357" r:id="rId69"/>
    <p:sldId id="358" r:id="rId70"/>
    <p:sldId id="359" r:id="rId71"/>
    <p:sldId id="360" r:id="rId72"/>
    <p:sldId id="352" r:id="rId73"/>
    <p:sldId id="363" r:id="rId74"/>
    <p:sldId id="364" r:id="rId75"/>
    <p:sldId id="365" r:id="rId76"/>
    <p:sldId id="369" r:id="rId77"/>
    <p:sldId id="370" r:id="rId78"/>
    <p:sldId id="372" r:id="rId79"/>
    <p:sldId id="367" r:id="rId80"/>
    <p:sldId id="371" r:id="rId81"/>
    <p:sldId id="376" r:id="rId82"/>
    <p:sldId id="368" r:id="rId83"/>
    <p:sldId id="377" r:id="rId84"/>
    <p:sldId id="375" r:id="rId85"/>
    <p:sldId id="373" r:id="rId86"/>
    <p:sldId id="378" r:id="rId87"/>
    <p:sldId id="361" r:id="rId88"/>
    <p:sldId id="380" r:id="rId89"/>
    <p:sldId id="354" r:id="rId90"/>
    <p:sldId id="321" r:id="rId91"/>
    <p:sldId id="272" r:id="rId92"/>
    <p:sldId id="383" r:id="rId93"/>
    <p:sldId id="379" r:id="rId94"/>
    <p:sldId id="374" r:id="rId95"/>
    <p:sldId id="353" r:id="rId96"/>
    <p:sldId id="273" r:id="rId97"/>
    <p:sldId id="381" r:id="rId98"/>
    <p:sldId id="382" r:id="rId99"/>
    <p:sldId id="276" r:id="rId10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3CC"/>
    <a:srgbClr val="008000"/>
    <a:srgbClr val="C0280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4660"/>
  </p:normalViewPr>
  <p:slideViewPr>
    <p:cSldViewPr>
      <p:cViewPr varScale="1">
        <p:scale>
          <a:sx n="102" d="100"/>
          <a:sy n="102" d="100"/>
        </p:scale>
        <p:origin x="-902" y="-8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1296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presProps" Target="presProp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07E7ABE-CC39-4C51-ACFF-855ECA59C02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FF44685-59EA-4F02-8B45-31F070E6D00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55491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CB3027A-3008-40F1-888D-92EFFEE713AC}" type="slidenum">
              <a:rPr lang="en-US" altLang="en-US"/>
              <a:pPr/>
              <a:t>6</a:t>
            </a:fld>
            <a:endParaRPr lang="en-US" altLang="en-US"/>
          </a:p>
        </p:txBody>
      </p:sp>
      <p:sp>
        <p:nvSpPr>
          <p:cNvPr id="3768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68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I like the word “parallelepiped”.</a:t>
            </a:r>
          </a:p>
          <a:p>
            <a:r>
              <a:rPr lang="en-US" altLang="en-US"/>
              <a:t>we’ll see more about basis vectors later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6FDF3AE-BA8E-4511-B682-20EAB4BCB7CC}" type="slidenum">
              <a:rPr lang="en-US" altLang="en-US"/>
              <a:pPr/>
              <a:t>9</a:t>
            </a:fld>
            <a:endParaRPr lang="en-US" altLang="en-US"/>
          </a:p>
        </p:txBody>
      </p:sp>
      <p:sp>
        <p:nvSpPr>
          <p:cNvPr id="3788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8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Convenient and necessary to have symmetry elements at corners/edges/faces</a:t>
            </a:r>
          </a:p>
          <a:p>
            <a:r>
              <a:rPr lang="en-US" altLang="en-US"/>
              <a:t>Not the box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E7ABCDF-DABB-4D75-9EFD-CEFB9B015D7B}" type="slidenum">
              <a:rPr lang="en-US" altLang="en-US"/>
              <a:pPr/>
              <a:t>10</a:t>
            </a:fld>
            <a:endParaRPr lang="en-US" altLang="en-US"/>
          </a:p>
        </p:txBody>
      </p:sp>
      <p:sp>
        <p:nvSpPr>
          <p:cNvPr id="3799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99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Different cells – trigonal/orthorhombic, emphasize same points at corners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58CDF92A-447B-4B56-8A22-8673B6348996}" type="slidenum">
              <a:rPr lang="en-US" altLang="en-US"/>
              <a:pPr/>
              <a:t>11</a:t>
            </a:fld>
            <a:endParaRPr lang="en-US" altLang="en-US"/>
          </a:p>
        </p:txBody>
      </p:sp>
      <p:sp>
        <p:nvSpPr>
          <p:cNvPr id="3809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09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Higher metric symmetry?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3D6BEB4-73ED-4C33-ADAF-02F4B827578E}" type="slidenum">
              <a:rPr lang="en-US" altLang="en-US"/>
              <a:pPr/>
              <a:t>12</a:t>
            </a:fld>
            <a:endParaRPr lang="en-US" altLang="en-US"/>
          </a:p>
        </p:txBody>
      </p:sp>
      <p:sp>
        <p:nvSpPr>
          <p:cNvPr id="3819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19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Symmetry makes life easier, and the problems smaller</a:t>
            </a:r>
          </a:p>
          <a:p>
            <a:r>
              <a:rPr lang="en-US" altLang="en-US"/>
              <a:t>Both senses of orthogonal – 90 deg and lower correlations</a:t>
            </a:r>
          </a:p>
          <a:p>
            <a:r>
              <a:rPr lang="en-US" altLang="en-US"/>
              <a:t>The rules sometimes conflict – pick best for your purposes, and get ready to argue with referees!</a:t>
            </a: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210498E-0664-45F1-8370-F2B4737BF037}" type="slidenum">
              <a:rPr lang="en-US" altLang="en-US"/>
              <a:pPr/>
              <a:t>21</a:t>
            </a:fld>
            <a:endParaRPr lang="en-US" altLang="en-US"/>
          </a:p>
        </p:txBody>
      </p:sp>
      <p:sp>
        <p:nvSpPr>
          <p:cNvPr id="3952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52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/>
              <a:t>You simply have to have one (or more) of your own!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759030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67985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74558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73727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32297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579971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6639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22351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99944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624847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73927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6C61F5C-3B19-43FD-8126-988A2B123270}" type="datetimeFigureOut">
              <a:rPr lang="en-US" smtClean="0"/>
              <a:t>9/22/2014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141011E-2AB6-4F55-8CA0-CD493A9A46D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26629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mailto:tungar@cityu.edu.hk" TargetMode="Externa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microsoft.com/office/2007/relationships/hdphoto" Target="../media/hdphoto4.wdp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microsoft.com/office/2007/relationships/hdphoto" Target="../media/hdphoto9.wdp"/><Relationship Id="rId4" Type="http://schemas.openxmlformats.org/officeDocument/2006/relationships/image" Target="../media/image17.png"/></Relationships>
</file>

<file path=ppt/slides/_rels/slide29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microsoft.com/office/2007/relationships/hdphoto" Target="../media/hdphoto11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5" Type="http://schemas.microsoft.com/office/2007/relationships/hdphoto" Target="../media/hdphoto12.wdp"/><Relationship Id="rId4" Type="http://schemas.openxmlformats.org/officeDocument/2006/relationships/image" Target="../media/image20.png"/></Relationships>
</file>

<file path=ppt/slides/_rels/slide31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Relationship Id="rId5" Type="http://schemas.microsoft.com/office/2007/relationships/hdphoto" Target="../media/hdphoto14.wdp"/><Relationship Id="rId4" Type="http://schemas.openxmlformats.org/officeDocument/2006/relationships/image" Target="../media/image22.png"/></Relationships>
</file>

<file path=ppt/slides/_rels/slide32.xml.rels><?xml version="1.0" encoding="UTF-8" standalone="yes"?>
<Relationships xmlns="http://schemas.openxmlformats.org/package/2006/relationships"><Relationship Id="rId3" Type="http://schemas.microsoft.com/office/2007/relationships/hdphoto" Target="../media/hdphoto15.wdp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image" Target="../media/image16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0.png"/><Relationship Id="rId5" Type="http://schemas.openxmlformats.org/officeDocument/2006/relationships/image" Target="../media/image190.png"/><Relationship Id="rId4" Type="http://schemas.openxmlformats.org/officeDocument/2006/relationships/image" Target="../media/image180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6.png"/><Relationship Id="rId4" Type="http://schemas.microsoft.com/office/2007/relationships/hdphoto" Target="../media/hdphoto16.wdp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microsoft.com/office/2007/relationships/hdphoto" Target="../media/hdphoto17.wdp"/><Relationship Id="rId7" Type="http://schemas.microsoft.com/office/2007/relationships/hdphoto" Target="../media/hdphoto19.wdp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png"/><Relationship Id="rId5" Type="http://schemas.microsoft.com/office/2007/relationships/hdphoto" Target="../media/hdphoto18.wdp"/><Relationship Id="rId4" Type="http://schemas.openxmlformats.org/officeDocument/2006/relationships/image" Target="../media/image29.png"/></Relationships>
</file>

<file path=ppt/slides/_rels/slide37.xml.rels><?xml version="1.0" encoding="UTF-8" standalone="yes"?>
<Relationships xmlns="http://schemas.openxmlformats.org/package/2006/relationships"><Relationship Id="rId3" Type="http://schemas.microsoft.com/office/2007/relationships/hdphoto" Target="../media/hdphoto20.wdp"/><Relationship Id="rId7" Type="http://schemas.microsoft.com/office/2007/relationships/hdphoto" Target="../media/hdphoto22.wdp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3.png"/><Relationship Id="rId5" Type="http://schemas.microsoft.com/office/2007/relationships/hdphoto" Target="../media/hdphoto21.wdp"/><Relationship Id="rId4" Type="http://schemas.openxmlformats.org/officeDocument/2006/relationships/image" Target="../media/image3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6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9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5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microsoft.com/office/2007/relationships/hdphoto" Target="../media/hdphoto23.wdp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7" Type="http://schemas.openxmlformats.org/officeDocument/2006/relationships/image" Target="../media/image54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3" Type="http://schemas.microsoft.com/office/2007/relationships/hdphoto" Target="../media/hdphoto23.wdp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.xml"/><Relationship Id="rId4" Type="http://schemas.microsoft.com/office/2007/relationships/hdphoto" Target="../media/hdphoto23.wdp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microsoft.com/office/2007/relationships/hdphoto" Target="../media/hdphoto24.wdp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3" Type="http://schemas.openxmlformats.org/officeDocument/2006/relationships/image" Target="../media/image63.png"/><Relationship Id="rId7" Type="http://schemas.openxmlformats.org/officeDocument/2006/relationships/image" Target="../media/image67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6.png"/><Relationship Id="rId5" Type="http://schemas.openxmlformats.org/officeDocument/2006/relationships/image" Target="../media/image65.png"/><Relationship Id="rId10" Type="http://schemas.openxmlformats.org/officeDocument/2006/relationships/image" Target="../media/image70.png"/><Relationship Id="rId4" Type="http://schemas.openxmlformats.org/officeDocument/2006/relationships/image" Target="../media/image64.png"/><Relationship Id="rId9" Type="http://schemas.openxmlformats.org/officeDocument/2006/relationships/image" Target="../media/image69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6.png"/><Relationship Id="rId5" Type="http://schemas.openxmlformats.org/officeDocument/2006/relationships/image" Target="../media/image75.png"/><Relationship Id="rId4" Type="http://schemas.openxmlformats.org/officeDocument/2006/relationships/image" Target="../media/image62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0.png"/><Relationship Id="rId5" Type="http://schemas.openxmlformats.org/officeDocument/2006/relationships/image" Target="../media/image79.png"/><Relationship Id="rId4" Type="http://schemas.openxmlformats.org/officeDocument/2006/relationships/image" Target="../media/image78.png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microsoft.com/office/2007/relationships/hdphoto" Target="../media/hdphoto25.wdp"/><Relationship Id="rId7" Type="http://schemas.openxmlformats.org/officeDocument/2006/relationships/image" Target="../media/image80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8.png"/><Relationship Id="rId5" Type="http://schemas.openxmlformats.org/officeDocument/2006/relationships/image" Target="../media/image82.png"/><Relationship Id="rId4" Type="http://schemas.openxmlformats.org/officeDocument/2006/relationships/image" Target="../media/image62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microsoft.com/office/2007/relationships/hdphoto" Target="../media/hdphoto26.wdp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0.png"/><Relationship Id="rId2" Type="http://schemas.openxmlformats.org/officeDocument/2006/relationships/image" Target="../media/image820.pn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gif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gif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microsoft.com/office/2007/relationships/hdphoto" Target="../media/hdphoto27.wdp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microsoft.com/office/2007/relationships/hdphoto" Target="../media/hdphoto28.wdp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microsoft.com/office/2007/relationships/hdphoto" Target="../media/hdphoto28.wdp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jpe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7.xml"/><Relationship Id="rId4" Type="http://schemas.microsoft.com/office/2007/relationships/hdphoto" Target="../media/hdphoto29.wdp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microsoft.com/office/2007/relationships/hdphoto" Target="../media/hdphoto30.wdp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gif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microsoft.com/office/2007/relationships/hdphoto" Target="../media/hdphoto31.wdp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gif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jpe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gif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microsoft.com/office/2007/relationships/hdphoto" Target="../media/hdphoto32.wdp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jpeg"/><Relationship Id="rId2" Type="http://schemas.openxmlformats.org/officeDocument/2006/relationships/image" Target="../media/image103.jpe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jpeg"/><Relationship Id="rId2" Type="http://schemas.openxmlformats.org/officeDocument/2006/relationships/image" Target="../media/image105.jpe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jpeg"/><Relationship Id="rId2" Type="http://schemas.openxmlformats.org/officeDocument/2006/relationships/image" Target="../media/image107.jpe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971600" y="511507"/>
            <a:ext cx="7468711" cy="51706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AP6180/AP8180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Modern Scattering Methods 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 Materials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Science</a:t>
            </a:r>
          </a:p>
          <a:p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Lecture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given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by 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Prof. Tamas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UNGAR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Office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G6601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E-mail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>
                <a:latin typeface="Times New Roman" pitchFamily="18" charset="0"/>
                <a:cs typeface="Times New Roman" pitchFamily="18" charset="0"/>
                <a:hlinkClick r:id="rId2"/>
              </a:rPr>
              <a:t>tungar@cityu.edu.hk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Course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leader: Dr Suresh M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Chathoth 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/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Application of the </a:t>
            </a:r>
            <a:r>
              <a:rPr lang="en-US" sz="32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Kinematical </a:t>
            </a:r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to</a:t>
            </a:r>
          </a:p>
          <a:p>
            <a:pPr lvl="0"/>
            <a:r>
              <a:rPr lang="en-US" sz="32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Solve Problems in Materials Science</a:t>
            </a:r>
            <a:endParaRPr lang="en-US" sz="32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7" name="Egyenes összekötő 149"/>
          <p:cNvCxnSpPr/>
          <p:nvPr/>
        </p:nvCxnSpPr>
        <p:spPr>
          <a:xfrm>
            <a:off x="179512" y="155679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380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28234B-ABF9-45C4-BA64-6412FE01FF19}" type="slidenum">
              <a:rPr lang="en-US" altLang="en-US"/>
              <a:pPr/>
              <a:t>10</a:t>
            </a:fld>
            <a:endParaRPr lang="en-US" altLang="en-US"/>
          </a:p>
        </p:txBody>
      </p:sp>
      <p:pic>
        <p:nvPicPr>
          <p:cNvPr id="12292" name="Picture 4" descr="index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5"/>
          <a:stretch>
            <a:fillRect/>
          </a:stretch>
        </p:blipFill>
        <p:spPr bwMode="auto">
          <a:xfrm>
            <a:off x="2419008" y="1124744"/>
            <a:ext cx="4967629" cy="4906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79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4807111" y="6382893"/>
            <a:ext cx="3574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James A. </a:t>
            </a:r>
            <a:r>
              <a:rPr lang="en-US" sz="16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Kaduc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Crystallography lecture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2971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EB1740-4FF0-410F-8743-DBD3BA8A514C}" type="slidenum">
              <a:rPr lang="en-US" altLang="en-US"/>
              <a:pPr/>
              <a:t>11</a:t>
            </a:fld>
            <a:endParaRPr lang="en-US" altLang="en-US"/>
          </a:p>
        </p:txBody>
      </p:sp>
      <p:pic>
        <p:nvPicPr>
          <p:cNvPr id="13316" name="Picture 4" descr="index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13"/>
          <a:stretch>
            <a:fillRect/>
          </a:stretch>
        </p:blipFill>
        <p:spPr bwMode="auto">
          <a:xfrm>
            <a:off x="2381232" y="1124744"/>
            <a:ext cx="4957781" cy="50971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79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4807111" y="6382893"/>
            <a:ext cx="3574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James A. </a:t>
            </a:r>
            <a:r>
              <a:rPr lang="en-US" sz="16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Kaduc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Crystallography lecture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5359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83487-06A0-48E2-832C-721171B1661B}" type="slidenum">
              <a:rPr lang="en-US" altLang="en-US"/>
              <a:pPr/>
              <a:t>12</a:t>
            </a:fld>
            <a:endParaRPr lang="en-US" altLang="en-US"/>
          </a:p>
        </p:txBody>
      </p:sp>
      <p:sp>
        <p:nvSpPr>
          <p:cNvPr id="14340" name="Rectangle 4"/>
          <p:cNvSpPr>
            <a:spLocks noChangeArrowheads="1"/>
          </p:cNvSpPr>
          <p:nvPr/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4400">
                <a:solidFill>
                  <a:schemeClr val="tx2"/>
                </a:solidFill>
                <a:latin typeface="Arial" charset="0"/>
              </a:defRPr>
            </a:lvl1pPr>
            <a:lvl2pPr>
              <a:defRPr sz="4400">
                <a:solidFill>
                  <a:schemeClr val="tx2"/>
                </a:solidFill>
                <a:latin typeface="Arial" charset="0"/>
              </a:defRPr>
            </a:lvl2pPr>
            <a:lvl3pPr>
              <a:defRPr sz="4400">
                <a:solidFill>
                  <a:schemeClr val="tx2"/>
                </a:solidFill>
                <a:latin typeface="Arial" charset="0"/>
              </a:defRPr>
            </a:lvl3pPr>
            <a:lvl4pPr>
              <a:defRPr sz="4400">
                <a:solidFill>
                  <a:schemeClr val="tx2"/>
                </a:solidFill>
                <a:latin typeface="Arial" charset="0"/>
              </a:defRPr>
            </a:lvl4pPr>
            <a:lvl5pPr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 algn="ctr"/>
            <a:r>
              <a:rPr lang="en-US" altLang="en-US" dirty="0" smtClean="0">
                <a:solidFill>
                  <a:srgbClr val="0033CC"/>
                </a:solidFill>
                <a:latin typeface="Times New Roman" pitchFamily="18" charset="0"/>
              </a:rPr>
              <a:t>how to </a:t>
            </a:r>
            <a:r>
              <a:rPr lang="en-US" altLang="en-US" dirty="0">
                <a:solidFill>
                  <a:srgbClr val="0033CC"/>
                </a:solidFill>
                <a:latin typeface="Times New Roman" pitchFamily="18" charset="0"/>
              </a:rPr>
              <a:t>pick the unit cell?</a:t>
            </a:r>
          </a:p>
        </p:txBody>
      </p:sp>
      <p:sp>
        <p:nvSpPr>
          <p:cNvPr id="14341" name="Rectangle 5"/>
          <p:cNvSpPr>
            <a:spLocks noChangeArrowheads="1"/>
          </p:cNvSpPr>
          <p:nvPr/>
        </p:nvSpPr>
        <p:spPr bwMode="auto">
          <a:xfrm>
            <a:off x="685800" y="1981200"/>
            <a:ext cx="7772400" cy="28879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altLang="en-US" dirty="0" smtClean="0">
                <a:solidFill>
                  <a:srgbClr val="0033CC"/>
                </a:solidFill>
                <a:latin typeface="Times New Roman" pitchFamily="18" charset="0"/>
              </a:rPr>
              <a:t>axis must be</a:t>
            </a:r>
            <a:r>
              <a:rPr lang="en-US" altLang="en-US" dirty="0" smtClean="0">
                <a:latin typeface="Times New Roman" pitchFamily="18" charset="0"/>
              </a:rPr>
              <a:t> </a:t>
            </a:r>
            <a:r>
              <a:rPr lang="en-US" altLang="en-US" dirty="0" smtClean="0">
                <a:solidFill>
                  <a:srgbClr val="0033CC"/>
                </a:solidFill>
                <a:latin typeface="Times New Roman" pitchFamily="18" charset="0"/>
              </a:rPr>
              <a:t>right-handed</a:t>
            </a:r>
            <a:endParaRPr lang="en-US" altLang="en-US" dirty="0">
              <a:latin typeface="Times New Roman" pitchFamily="18" charset="0"/>
            </a:endParaRPr>
          </a:p>
          <a:p>
            <a:r>
              <a:rPr lang="en-US" altLang="en-US" dirty="0">
                <a:solidFill>
                  <a:srgbClr val="0033CC"/>
                </a:solidFill>
                <a:latin typeface="Times New Roman" pitchFamily="18" charset="0"/>
              </a:rPr>
              <a:t>angles</a:t>
            </a:r>
            <a:r>
              <a:rPr lang="en-US" altLang="en-US" dirty="0" smtClean="0">
                <a:latin typeface="Times New Roman" pitchFamily="18" charset="0"/>
              </a:rPr>
              <a:t> should be close </a:t>
            </a:r>
            <a:r>
              <a:rPr lang="en-US" altLang="en-US" dirty="0">
                <a:latin typeface="Times New Roman" pitchFamily="18" charset="0"/>
              </a:rPr>
              <a:t>to </a:t>
            </a:r>
            <a:r>
              <a:rPr lang="en-US" altLang="en-US" dirty="0">
                <a:solidFill>
                  <a:srgbClr val="0033CC"/>
                </a:solidFill>
                <a:latin typeface="Times New Roman" pitchFamily="18" charset="0"/>
              </a:rPr>
              <a:t>90</a:t>
            </a:r>
            <a:r>
              <a:rPr lang="en-US" altLang="en-US" dirty="0" smtClean="0">
                <a:solidFill>
                  <a:srgbClr val="0033CC"/>
                </a:solidFill>
                <a:latin typeface="Times New Roman" pitchFamily="18" charset="0"/>
              </a:rPr>
              <a:t>°</a:t>
            </a:r>
          </a:p>
          <a:p>
            <a:r>
              <a:rPr lang="en-US" altLang="en-US" dirty="0" smtClean="0">
                <a:solidFill>
                  <a:srgbClr val="0033CC"/>
                </a:solidFill>
                <a:latin typeface="Times New Roman" pitchFamily="18" charset="0"/>
              </a:rPr>
              <a:t>periodicity  </a:t>
            </a:r>
            <a:r>
              <a:rPr lang="en-US" altLang="en-US" sz="3600" b="1" dirty="0" smtClean="0">
                <a:solidFill>
                  <a:srgbClr val="0033CC"/>
                </a:solidFill>
                <a:latin typeface="Times New Roman" pitchFamily="18" charset="0"/>
              </a:rPr>
              <a:t>plus</a:t>
            </a:r>
            <a:r>
              <a:rPr lang="en-US" altLang="en-US" dirty="0" smtClean="0">
                <a:solidFill>
                  <a:srgbClr val="0033CC"/>
                </a:solidFill>
                <a:latin typeface="Times New Roman" pitchFamily="18" charset="0"/>
              </a:rPr>
              <a:t>  symmetry</a:t>
            </a:r>
          </a:p>
          <a:p>
            <a:pPr marL="0" indent="0">
              <a:buNone/>
            </a:pPr>
            <a:endParaRPr lang="en-US" altLang="en-US" sz="1600" dirty="0">
              <a:solidFill>
                <a:srgbClr val="0033CC"/>
              </a:solidFill>
              <a:latin typeface="Times New Roman" pitchFamily="18" charset="0"/>
            </a:endParaRPr>
          </a:p>
          <a:p>
            <a:pPr marL="0" indent="0">
              <a:buNone/>
            </a:pPr>
            <a:r>
              <a:rPr lang="en-US" altLang="en-US" sz="3200" dirty="0" smtClean="0">
                <a:solidFill>
                  <a:srgbClr val="0033CC"/>
                </a:solidFill>
                <a:latin typeface="Times New Roman" pitchFamily="18" charset="0"/>
              </a:rPr>
              <a:t>	has to be fulfilled at </a:t>
            </a:r>
            <a:r>
              <a:rPr lang="en-US" altLang="en-US" sz="3200" dirty="0">
                <a:solidFill>
                  <a:srgbClr val="0033CC"/>
                </a:solidFill>
                <a:latin typeface="Times New Roman" pitchFamily="18" charset="0"/>
              </a:rPr>
              <a:t>the same time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7" name="Freeform 76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8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/>
          <p:cNvSpPr txBox="1"/>
          <p:nvPr/>
        </p:nvSpPr>
        <p:spPr>
          <a:xfrm>
            <a:off x="4807111" y="6382893"/>
            <a:ext cx="3574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James A. </a:t>
            </a:r>
            <a:r>
              <a:rPr lang="en-US" sz="16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Kaduc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Crystallography lecture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6759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93427"/>
          <a:stretch/>
        </p:blipFill>
        <p:spPr bwMode="auto">
          <a:xfrm rot="10800000">
            <a:off x="227123" y="1183999"/>
            <a:ext cx="8583113" cy="7633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755576" y="116632"/>
            <a:ext cx="45736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lattices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8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4768" b="6214"/>
          <a:stretch/>
        </p:blipFill>
        <p:spPr bwMode="auto">
          <a:xfrm rot="10800000">
            <a:off x="179512" y="2323892"/>
            <a:ext cx="8867472" cy="34813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4003212" y="6164854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0480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3230" b="35985"/>
          <a:stretch/>
        </p:blipFill>
        <p:spPr bwMode="auto">
          <a:xfrm rot="10800000">
            <a:off x="2368683" y="980728"/>
            <a:ext cx="5659701" cy="38887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755576" y="116632"/>
            <a:ext cx="45736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lattices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8" name="Picture 2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7080" b="87930"/>
          <a:stretch/>
        </p:blipFill>
        <p:spPr bwMode="auto">
          <a:xfrm rot="10800000">
            <a:off x="215290" y="5085183"/>
            <a:ext cx="8533174" cy="5760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TextBox 78"/>
          <p:cNvSpPr txBox="1"/>
          <p:nvPr/>
        </p:nvSpPr>
        <p:spPr>
          <a:xfrm>
            <a:off x="4003212" y="6164854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301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2259" b="16046"/>
          <a:stretch/>
        </p:blipFill>
        <p:spPr bwMode="auto">
          <a:xfrm>
            <a:off x="1813356" y="764704"/>
            <a:ext cx="7103077" cy="5472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755576" y="116632"/>
            <a:ext cx="537198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 the unit-cell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4211960" y="6326328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47478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23528" y="2636912"/>
            <a:ext cx="8270469" cy="35394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one-fold “1”    two-fold “2”   three-fold “3”     four-fold “4” 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axis</a:t>
            </a: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six-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fould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“6”   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mirror-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plane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“m”   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mirror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plus       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mirror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plus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axis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                        two-fold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axis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four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-fold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axis</a:t>
            </a: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4738" b="16375"/>
          <a:stretch/>
        </p:blipFill>
        <p:spPr bwMode="auto">
          <a:xfrm>
            <a:off x="528610" y="3379275"/>
            <a:ext cx="8435878" cy="1921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755576" y="116632"/>
            <a:ext cx="66896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   symmetry operators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>
            <a:off x="4211960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0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-1" b="59545"/>
          <a:stretch/>
        </p:blipFill>
        <p:spPr bwMode="auto">
          <a:xfrm>
            <a:off x="508911" y="764704"/>
            <a:ext cx="7807505" cy="19994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2" name="Egyenes összekötő 149"/>
          <p:cNvCxnSpPr/>
          <p:nvPr/>
        </p:nvCxnSpPr>
        <p:spPr>
          <a:xfrm>
            <a:off x="179512" y="321297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6945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pic>
        <p:nvPicPr>
          <p:cNvPr id="5122" name="Picture 2" descr="http://upload.wikimedia.org/wikipedia/commons/thumb/9/98/Tetrahedral_group_2.svg/522px-Tetrahedral_group_2.svg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0824" y="1268761"/>
            <a:ext cx="3917640" cy="53285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5" name="TextBox 74"/>
          <p:cNvSpPr txBox="1"/>
          <p:nvPr/>
        </p:nvSpPr>
        <p:spPr>
          <a:xfrm>
            <a:off x="225073" y="1196752"/>
            <a:ext cx="4235455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tetrahedron can be placed in 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distinct positions by 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rotation alone</a:t>
            </a:r>
          </a:p>
          <a:p>
            <a:pPr algn="ctr"/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 rotations form the rotation 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group</a:t>
            </a: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group of symmetry operations </a:t>
            </a: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of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tetrahedron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7" name="Egyenes összekötő 23"/>
          <p:cNvCxnSpPr/>
          <p:nvPr/>
        </p:nvCxnSpPr>
        <p:spPr>
          <a:xfrm>
            <a:off x="150438" y="620688"/>
            <a:ext cx="8784976" cy="0"/>
          </a:xfrm>
          <a:prstGeom prst="line">
            <a:avLst/>
          </a:prstGeom>
          <a:ln w="12700">
            <a:solidFill>
              <a:srgbClr val="0FCD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Szövegdoboz 20"/>
          <p:cNvSpPr txBox="1"/>
          <p:nvPr/>
        </p:nvSpPr>
        <p:spPr>
          <a:xfrm>
            <a:off x="1092964" y="44624"/>
            <a:ext cx="72234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3203DF"/>
                </a:solidFill>
                <a:latin typeface="Times New Roman" pitchFamily="18" charset="0"/>
                <a:cs typeface="Times New Roman" pitchFamily="18" charset="0"/>
              </a:rPr>
              <a:t>symmetry group:  group of symmetry operations</a:t>
            </a:r>
            <a:endParaRPr lang="hu-HU" sz="2800" dirty="0">
              <a:solidFill>
                <a:srgbClr val="3203DF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6980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611560" y="188640"/>
            <a:ext cx="8247771" cy="56630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	Point Group</a:t>
            </a:r>
          </a:p>
          <a:p>
            <a:pPr>
              <a:lnSpc>
                <a:spcPct val="150000"/>
              </a:lnSpc>
            </a:pPr>
            <a:endParaRPr lang="en-US" sz="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crystallographic point group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is 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set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of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symmetry operations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like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rotations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or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reflections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that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leave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central point fixed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while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moving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other directions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and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faces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of the crystal 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positions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of features of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same kind</a:t>
            </a:r>
          </a:p>
          <a:p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point groups must comply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with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translational symmetry</a:t>
            </a:r>
          </a:p>
          <a:p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there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exist 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 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point-groups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7" name="Egyenes összekötő 23"/>
          <p:cNvCxnSpPr/>
          <p:nvPr/>
        </p:nvCxnSpPr>
        <p:spPr>
          <a:xfrm>
            <a:off x="150438" y="908720"/>
            <a:ext cx="8784976" cy="0"/>
          </a:xfrm>
          <a:prstGeom prst="line">
            <a:avLst/>
          </a:prstGeom>
          <a:ln w="12700">
            <a:solidFill>
              <a:srgbClr val="0FCD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6980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1403648" y="188640"/>
            <a:ext cx="6700873" cy="48013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en-US" sz="28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Schoenflies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notation</a:t>
            </a:r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endParaRPr lang="en-US" sz="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c:cyclic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): n-fold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rotation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axis</a:t>
            </a:r>
          </a:p>
          <a:p>
            <a:pPr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24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s:piegel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=mirror) 2n-fold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rotation-reflection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axis</a:t>
            </a:r>
          </a:p>
          <a:p>
            <a:pPr>
              <a:lnSpc>
                <a:spcPct val="150000"/>
              </a:lnSpc>
            </a:pP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d:dihedral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=two-sided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n-fold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rotation axis 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plus n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twofold axes perpendicular to that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axis</a:t>
            </a:r>
          </a:p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 (tetrahedron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symmetry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 a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tetrahedron</a:t>
            </a:r>
          </a:p>
          <a:p>
            <a:pPr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(octahedron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symmetry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 an octahedron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or cube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23"/>
          <p:cNvCxnSpPr/>
          <p:nvPr/>
        </p:nvCxnSpPr>
        <p:spPr>
          <a:xfrm>
            <a:off x="150438" y="908720"/>
            <a:ext cx="8784976" cy="0"/>
          </a:xfrm>
          <a:prstGeom prst="line">
            <a:avLst/>
          </a:prstGeom>
          <a:ln w="12700">
            <a:solidFill>
              <a:srgbClr val="0FCD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07960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116632"/>
            <a:ext cx="8068940" cy="54784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more detail:</a:t>
            </a:r>
          </a:p>
          <a:p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Bragg’s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law of scattering, 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Kinematical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versus dynamical scattering, 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Physical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meaning of extinction length, 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crystal, </a:t>
            </a: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Incorporating the unit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cell and translational symmetry, 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Structure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factor, 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Ewald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construction in reciprocal space, </a:t>
            </a: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Fundamental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equipment for 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 experiments, </a:t>
            </a:r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iffractometers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and 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detectors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33895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1763688" y="404664"/>
            <a:ext cx="5827236" cy="48013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Space Group</a:t>
            </a:r>
          </a:p>
          <a:p>
            <a:pPr>
              <a:lnSpc>
                <a:spcPct val="150000"/>
              </a:lnSpc>
            </a:pPr>
            <a:endParaRPr lang="en-US" sz="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crystallographic space groups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are </a:t>
            </a:r>
          </a:p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crystallographic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or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Fedorov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groups, </a:t>
            </a:r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consecutive symmetry operations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describing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symmetry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 a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crystal</a:t>
            </a:r>
          </a:p>
          <a:p>
            <a:pPr>
              <a:lnSpc>
                <a:spcPct val="150000"/>
              </a:lnSpc>
            </a:pP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there are 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230  space-groups</a:t>
            </a:r>
          </a:p>
        </p:txBody>
      </p:sp>
      <p:cxnSp>
        <p:nvCxnSpPr>
          <p:cNvPr id="76" name="Egyenes összekötő 23"/>
          <p:cNvCxnSpPr/>
          <p:nvPr/>
        </p:nvCxnSpPr>
        <p:spPr>
          <a:xfrm>
            <a:off x="150438" y="1124744"/>
            <a:ext cx="8784976" cy="0"/>
          </a:xfrm>
          <a:prstGeom prst="line">
            <a:avLst/>
          </a:prstGeom>
          <a:ln w="12700">
            <a:solidFill>
              <a:srgbClr val="0FCD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09099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EAD6062-2D57-4C15-9B90-10CA0694C4DF}" type="slidenum">
              <a:rPr lang="en-US" altLang="en-US"/>
              <a:pPr/>
              <a:t>21</a:t>
            </a:fld>
            <a:endParaRPr lang="en-US" altLang="en-US"/>
          </a:p>
        </p:txBody>
      </p:sp>
      <p:sp>
        <p:nvSpPr>
          <p:cNvPr id="74756" name="Rectangle 4"/>
          <p:cNvSpPr>
            <a:spLocks noGrp="1" noChangeArrowheads="1"/>
          </p:cNvSpPr>
          <p:nvPr>
            <p:ph type="title"/>
          </p:nvPr>
        </p:nvSpPr>
        <p:spPr>
          <a:xfrm>
            <a:off x="525307" y="1484784"/>
            <a:ext cx="8229600" cy="2939008"/>
          </a:xfrm>
        </p:spPr>
        <p:txBody>
          <a:bodyPr>
            <a:normAutofit fontScale="90000"/>
          </a:bodyPr>
          <a:lstStyle/>
          <a:p>
            <a:r>
              <a:rPr lang="en-US" altLang="en-US" sz="4000" b="1" dirty="0">
                <a:solidFill>
                  <a:srgbClr val="0033CC"/>
                </a:solidFill>
                <a:latin typeface="Times New Roman" pitchFamily="18" charset="0"/>
              </a:rPr>
              <a:t>Symmetry</a:t>
            </a:r>
            <a:r>
              <a:rPr lang="en-US" altLang="en-US" sz="4000" dirty="0">
                <a:latin typeface="Times New Roman" pitchFamily="18" charset="0"/>
              </a:rPr>
              <a:t> information is tabulated in </a:t>
            </a:r>
            <a:r>
              <a:rPr lang="en-US" altLang="en-US" sz="4000" i="1" dirty="0">
                <a:latin typeface="Times New Roman" pitchFamily="18" charset="0"/>
              </a:rPr>
              <a:t>International Tables for Crystallography, Volume A</a:t>
            </a:r>
            <a:r>
              <a:rPr lang="en-US" altLang="en-US" sz="4000" dirty="0">
                <a:latin typeface="Times New Roman" pitchFamily="18" charset="0"/>
              </a:rPr>
              <a:t> </a:t>
            </a:r>
            <a:r>
              <a:rPr lang="en-US" altLang="en-US" sz="4000" dirty="0" smtClean="0">
                <a:latin typeface="Times New Roman" pitchFamily="18" charset="0"/>
              </a:rPr>
              <a:t>edited </a:t>
            </a:r>
            <a:r>
              <a:rPr lang="en-US" altLang="en-US" sz="4000" dirty="0">
                <a:latin typeface="Times New Roman" pitchFamily="18" charset="0"/>
              </a:rPr>
              <a:t>by Theo Hahn                      Fifth Edition 2002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79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4807111" y="6382893"/>
            <a:ext cx="3574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James A. </a:t>
            </a:r>
            <a:r>
              <a:rPr lang="en-US" sz="16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Kaduc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Crystallography lecture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4556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412218-3C20-40E2-8FAF-090662D8F3ED}" type="slidenum">
              <a:rPr lang="en-US" altLang="en-US"/>
              <a:pPr/>
              <a:t>22</a:t>
            </a:fld>
            <a:endParaRPr lang="en-US" altLang="en-US"/>
          </a:p>
        </p:txBody>
      </p:sp>
      <p:sp>
        <p:nvSpPr>
          <p:cNvPr id="367620" name="Rectangle 4"/>
          <p:cNvSpPr>
            <a:spLocks noGrp="1" noChangeArrowheads="1"/>
          </p:cNvSpPr>
          <p:nvPr>
            <p:ph type="title"/>
          </p:nvPr>
        </p:nvSpPr>
        <p:spPr>
          <a:xfrm>
            <a:off x="2555776" y="620688"/>
            <a:ext cx="5256584" cy="936104"/>
          </a:xfrm>
        </p:spPr>
        <p:txBody>
          <a:bodyPr>
            <a:normAutofit/>
          </a:bodyPr>
          <a:lstStyle/>
          <a:p>
            <a:r>
              <a:rPr lang="en-US" altLang="en-US" sz="3200" dirty="0" err="1">
                <a:latin typeface="Times New Roman" pitchFamily="18" charset="0"/>
              </a:rPr>
              <a:t>Guaifenesin</a:t>
            </a:r>
            <a:r>
              <a:rPr lang="en-US" altLang="en-US" sz="3200" dirty="0">
                <a:latin typeface="Times New Roman" pitchFamily="18" charset="0"/>
              </a:rPr>
              <a:t>, </a:t>
            </a:r>
            <a:r>
              <a:rPr lang="en-US" altLang="en-US" sz="3200" i="1" dirty="0">
                <a:latin typeface="Times New Roman" pitchFamily="18" charset="0"/>
              </a:rPr>
              <a:t>P2</a:t>
            </a:r>
            <a:r>
              <a:rPr lang="en-US" altLang="en-US" sz="3200" i="1" baseline="-25000" dirty="0">
                <a:latin typeface="Times New Roman" pitchFamily="18" charset="0"/>
              </a:rPr>
              <a:t>1</a:t>
            </a:r>
            <a:r>
              <a:rPr lang="en-US" altLang="en-US" sz="3200" i="1" dirty="0">
                <a:latin typeface="Times New Roman" pitchFamily="18" charset="0"/>
              </a:rPr>
              <a:t>2</a:t>
            </a:r>
            <a:r>
              <a:rPr lang="en-US" altLang="en-US" sz="3200" i="1" baseline="-25000" dirty="0">
                <a:latin typeface="Times New Roman" pitchFamily="18" charset="0"/>
              </a:rPr>
              <a:t>1</a:t>
            </a:r>
            <a:r>
              <a:rPr lang="en-US" altLang="en-US" sz="3200" i="1" dirty="0">
                <a:latin typeface="Times New Roman" pitchFamily="18" charset="0"/>
              </a:rPr>
              <a:t>2</a:t>
            </a:r>
            <a:r>
              <a:rPr lang="en-US" altLang="en-US" sz="3200" i="1" baseline="-25000" dirty="0">
                <a:latin typeface="Times New Roman" pitchFamily="18" charset="0"/>
              </a:rPr>
              <a:t>1</a:t>
            </a:r>
            <a:r>
              <a:rPr lang="en-US" altLang="en-US" sz="3200" dirty="0">
                <a:latin typeface="Times New Roman" pitchFamily="18" charset="0"/>
              </a:rPr>
              <a:t> (#19)</a:t>
            </a:r>
          </a:p>
        </p:txBody>
      </p:sp>
      <p:pic>
        <p:nvPicPr>
          <p:cNvPr id="367621" name="Picture 5" descr="guaifensr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36" t="13091" r="9863" b="10472"/>
          <a:stretch>
            <a:fillRect/>
          </a:stretch>
        </p:blipFill>
        <p:spPr>
          <a:xfrm>
            <a:off x="2555776" y="1628800"/>
            <a:ext cx="5768087" cy="424413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pic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7" name="Freeform 76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755576" y="116632"/>
            <a:ext cx="71352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   “spacegroup”  notation</a:t>
            </a:r>
          </a:p>
        </p:txBody>
      </p:sp>
      <p:cxnSp>
        <p:nvCxnSpPr>
          <p:cNvPr id="8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/>
          <p:cNvSpPr txBox="1"/>
          <p:nvPr/>
        </p:nvSpPr>
        <p:spPr>
          <a:xfrm>
            <a:off x="4807111" y="6382893"/>
            <a:ext cx="3574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James A. </a:t>
            </a:r>
            <a:r>
              <a:rPr lang="en-US" sz="16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Kaduc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Crystallography lecture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71350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http://cnfolio.com/media/M520_notes_31orthorhombic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1988840"/>
            <a:ext cx="6426444" cy="19442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683568" y="908720"/>
            <a:ext cx="7645042" cy="35394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US" sz="2800" i="1" dirty="0">
                <a:solidFill>
                  <a:srgbClr val="0033CC"/>
                </a:solidFill>
                <a:latin typeface="Times New Roman" pitchFamily="18" charset="0"/>
              </a:rPr>
              <a:t>P2</a:t>
            </a:r>
            <a:r>
              <a:rPr lang="en-US" altLang="en-US" sz="2800" i="1" baseline="-25000" dirty="0">
                <a:solidFill>
                  <a:srgbClr val="0033CC"/>
                </a:solidFill>
                <a:latin typeface="Times New Roman" pitchFamily="18" charset="0"/>
              </a:rPr>
              <a:t>1</a:t>
            </a:r>
            <a:r>
              <a:rPr lang="en-US" altLang="en-US" sz="2800" i="1" dirty="0">
                <a:solidFill>
                  <a:srgbClr val="0033CC"/>
                </a:solidFill>
                <a:latin typeface="Times New Roman" pitchFamily="18" charset="0"/>
              </a:rPr>
              <a:t>2</a:t>
            </a:r>
            <a:r>
              <a:rPr lang="en-US" altLang="en-US" sz="2800" i="1" baseline="-25000" dirty="0">
                <a:solidFill>
                  <a:srgbClr val="0033CC"/>
                </a:solidFill>
                <a:latin typeface="Times New Roman" pitchFamily="18" charset="0"/>
              </a:rPr>
              <a:t>1</a:t>
            </a:r>
            <a:r>
              <a:rPr lang="en-US" altLang="en-US" sz="2800" i="1" dirty="0">
                <a:solidFill>
                  <a:srgbClr val="0033CC"/>
                </a:solidFill>
                <a:latin typeface="Times New Roman" pitchFamily="18" charset="0"/>
              </a:rPr>
              <a:t>2</a:t>
            </a:r>
            <a:r>
              <a:rPr lang="en-US" altLang="en-US" sz="2800" i="1" baseline="-25000" dirty="0">
                <a:solidFill>
                  <a:srgbClr val="0033CC"/>
                </a:solidFill>
                <a:latin typeface="Times New Roman" pitchFamily="18" charset="0"/>
              </a:rPr>
              <a:t>1</a:t>
            </a:r>
            <a:r>
              <a:rPr lang="en-US" altLang="en-US" sz="2800" dirty="0">
                <a:solidFill>
                  <a:srgbClr val="0033CC"/>
                </a:solidFill>
                <a:latin typeface="Times New Roman" pitchFamily="18" charset="0"/>
              </a:rPr>
              <a:t> (#19)   </a:t>
            </a:r>
            <a:r>
              <a:rPr lang="en-US" altLang="en-US" sz="2800" dirty="0" smtClean="0">
                <a:latin typeface="Times New Roman" pitchFamily="18" charset="0"/>
              </a:rPr>
              <a:t>	P</a:t>
            </a:r>
            <a:r>
              <a:rPr lang="en-US" altLang="en-US" sz="2800" dirty="0">
                <a:latin typeface="Times New Roman" pitchFamily="18" charset="0"/>
              </a:rPr>
              <a:t>: simple</a:t>
            </a:r>
          </a:p>
          <a:p>
            <a:r>
              <a:rPr lang="en-US" altLang="en-US" sz="2800" dirty="0">
                <a:latin typeface="Times New Roman" pitchFamily="18" charset="0"/>
              </a:rPr>
              <a:t>	</a:t>
            </a:r>
            <a:r>
              <a:rPr lang="en-US" altLang="en-US" sz="2800" dirty="0" smtClean="0">
                <a:latin typeface="Times New Roman" pitchFamily="18" charset="0"/>
              </a:rPr>
              <a:t>		2</a:t>
            </a:r>
            <a:r>
              <a:rPr lang="en-US" altLang="en-US" sz="2800" baseline="-25000" dirty="0" smtClean="0">
                <a:latin typeface="Times New Roman" pitchFamily="18" charset="0"/>
              </a:rPr>
              <a:t>1</a:t>
            </a:r>
            <a:r>
              <a:rPr lang="en-US" altLang="en-US" sz="2800" dirty="0">
                <a:latin typeface="Times New Roman" pitchFamily="18" charset="0"/>
              </a:rPr>
              <a:t>: two-fold </a:t>
            </a:r>
            <a:r>
              <a:rPr lang="en-US" altLang="en-US" sz="2800" dirty="0" smtClean="0">
                <a:latin typeface="Times New Roman" pitchFamily="18" charset="0"/>
              </a:rPr>
              <a:t>screw-axis</a:t>
            </a:r>
          </a:p>
          <a:p>
            <a:endParaRPr lang="en-US" altLang="en-US" sz="2800" dirty="0">
              <a:latin typeface="Times New Roman" pitchFamily="18" charset="0"/>
            </a:endParaRPr>
          </a:p>
          <a:p>
            <a:endParaRPr lang="en-US" altLang="en-US" sz="2800" dirty="0" smtClean="0">
              <a:latin typeface="Times New Roman" pitchFamily="18" charset="0"/>
            </a:endParaRPr>
          </a:p>
          <a:p>
            <a:endParaRPr lang="en-US" altLang="en-US" sz="2800" dirty="0">
              <a:latin typeface="Times New Roman" pitchFamily="18" charset="0"/>
            </a:endParaRPr>
          </a:p>
          <a:p>
            <a:endParaRPr lang="en-US" altLang="en-US" sz="2800" dirty="0" smtClean="0">
              <a:latin typeface="Times New Roman" pitchFamily="18" charset="0"/>
            </a:endParaRPr>
          </a:p>
          <a:p>
            <a:endParaRPr lang="en-US" altLang="en-US" sz="2800" dirty="0">
              <a:latin typeface="Times New Roman" pitchFamily="18" charset="0"/>
            </a:endParaRPr>
          </a:p>
          <a:p>
            <a:r>
              <a:rPr lang="en-US" altLang="en-US" sz="2800" dirty="0" smtClean="0">
                <a:latin typeface="Times New Roman" pitchFamily="18" charset="0"/>
              </a:rPr>
              <a:t>			  </a:t>
            </a:r>
            <a:r>
              <a:rPr lang="en-US" altLang="en-US" sz="2800" dirty="0" smtClean="0">
                <a:solidFill>
                  <a:srgbClr val="0033CC"/>
                </a:solidFill>
                <a:latin typeface="Times New Roman" pitchFamily="18" charset="0"/>
              </a:rPr>
              <a:t>orthorhombic  </a:t>
            </a:r>
            <a:r>
              <a:rPr lang="en-US" altLang="en-US" sz="2800" dirty="0" err="1" smtClean="0">
                <a:solidFill>
                  <a:srgbClr val="0033CC"/>
                </a:solidFill>
                <a:latin typeface="Times New Roman" pitchFamily="18" charset="0"/>
              </a:rPr>
              <a:t>Bravais</a:t>
            </a:r>
            <a:r>
              <a:rPr lang="en-US" altLang="en-US" sz="2800" dirty="0" smtClean="0">
                <a:solidFill>
                  <a:srgbClr val="0033CC"/>
                </a:solidFill>
                <a:latin typeface="Times New Roman" pitchFamily="18" charset="0"/>
              </a:rPr>
              <a:t> lattices  </a:t>
            </a:r>
            <a:endParaRPr lang="en-US" altLang="en-US" sz="2800" dirty="0">
              <a:solidFill>
                <a:srgbClr val="0033CC"/>
              </a:solidFill>
              <a:latin typeface="Times New Roman" pitchFamily="18" charset="0"/>
            </a:endParaRP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7" name="Freeform 76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755576" y="116632"/>
            <a:ext cx="713528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   “spacegroup”  notation</a:t>
            </a:r>
          </a:p>
        </p:txBody>
      </p:sp>
      <p:cxnSp>
        <p:nvCxnSpPr>
          <p:cNvPr id="8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550040" y="4798893"/>
            <a:ext cx="779899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is a 180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°, twofold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rotation followed by a translation of ½ of the lattice 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vector, </a:t>
            </a:r>
          </a:p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is a 120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°, threefold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rotation followed by a translation of ⅓ of the lattice vector.</a:t>
            </a:r>
          </a:p>
        </p:txBody>
      </p:sp>
      <p:cxnSp>
        <p:nvCxnSpPr>
          <p:cNvPr id="82" name="Egyenes összekötő 149"/>
          <p:cNvCxnSpPr/>
          <p:nvPr/>
        </p:nvCxnSpPr>
        <p:spPr>
          <a:xfrm>
            <a:off x="179512" y="458112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82"/>
          <p:cNvSpPr txBox="1"/>
          <p:nvPr/>
        </p:nvSpPr>
        <p:spPr>
          <a:xfrm>
            <a:off x="2051720" y="5715253"/>
            <a:ext cx="5949064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Guaifenesin</a:t>
            </a:r>
            <a:r>
              <a:rPr lang="en-US" sz="2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	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also </a:t>
            </a:r>
            <a:r>
              <a:rPr lang="en-US" sz="1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glyceryl</a:t>
            </a:r>
            <a:r>
              <a:rPr lang="en-US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guaiacolate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</a:p>
          <a:p>
            <a:r>
              <a:rPr lang="en-US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an </a:t>
            </a:r>
            <a:r>
              <a:rPr lang="en-US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expectorant drug sold over the counter </a:t>
            </a:r>
            <a:endParaRPr lang="en-US" sz="1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usually </a:t>
            </a:r>
            <a:r>
              <a:rPr lang="en-US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taken orally to assist the bringing up (expectoration) of </a:t>
            </a:r>
            <a:endParaRPr lang="en-US" sz="12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	phlegm </a:t>
            </a:r>
            <a:r>
              <a:rPr lang="en-US" sz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from the airways in acute respiratory tract </a:t>
            </a:r>
            <a:r>
              <a:rPr lang="en-US" sz="1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infections</a:t>
            </a:r>
            <a:endParaRPr lang="en-US" sz="1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84" name="Egyenes összekötő 149"/>
          <p:cNvCxnSpPr/>
          <p:nvPr/>
        </p:nvCxnSpPr>
        <p:spPr>
          <a:xfrm>
            <a:off x="179512" y="566124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56317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3CABE3-69F3-4DDD-A1B5-66F992F7BB43}" type="slidenum">
              <a:rPr lang="en-US" altLang="en-US"/>
              <a:pPr/>
              <a:t>24</a:t>
            </a:fld>
            <a:endParaRPr lang="en-US" alt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755576" y="44624"/>
            <a:ext cx="60276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   </a:t>
            </a:r>
            <a:r>
              <a:rPr lang="en-US" sz="28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Bravais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lattices</a:t>
            </a:r>
          </a:p>
        </p:txBody>
      </p:sp>
      <p:cxnSp>
        <p:nvCxnSpPr>
          <p:cNvPr id="79" name="Egyenes összekötő 149"/>
          <p:cNvCxnSpPr/>
          <p:nvPr/>
        </p:nvCxnSpPr>
        <p:spPr>
          <a:xfrm>
            <a:off x="179512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744985" y="692696"/>
            <a:ext cx="7701147" cy="5355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8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space-groups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can be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sorted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into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symmetry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groups</a:t>
            </a:r>
          </a:p>
          <a:p>
            <a:pPr>
              <a:lnSpc>
                <a:spcPct val="150000"/>
              </a:lnSpc>
            </a:pPr>
            <a:r>
              <a:rPr lang="en-US" sz="2800" b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these form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 crystal systems</a:t>
            </a:r>
          </a:p>
          <a:p>
            <a:pPr>
              <a:lnSpc>
                <a:spcPct val="150000"/>
              </a:lnSpc>
            </a:pPr>
            <a:r>
              <a:rPr lang="en-US" sz="2800" b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spatial forms 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of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 symmetry groups</a:t>
            </a:r>
          </a:p>
          <a:p>
            <a:pPr>
              <a:lnSpc>
                <a:spcPct val="150000"/>
              </a:lnSpc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are the </a:t>
            </a:r>
            <a:r>
              <a:rPr lang="en-US" sz="2800" dirty="0" err="1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Bravais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lattices</a:t>
            </a:r>
          </a:p>
          <a:p>
            <a:pPr>
              <a:lnSpc>
                <a:spcPct val="150000"/>
              </a:lnSpc>
            </a:pPr>
            <a:r>
              <a:rPr lang="en-US" sz="28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 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the </a:t>
            </a:r>
            <a:r>
              <a:rPr lang="en-US" sz="2800" dirty="0" err="1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Bravais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lattices 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are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conceivable unit-cells</a:t>
            </a:r>
          </a:p>
          <a:p>
            <a:pPr>
              <a:lnSpc>
                <a:spcPct val="150000"/>
              </a:lnSpc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which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comply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with:</a:t>
            </a:r>
          </a:p>
          <a:p>
            <a:pPr>
              <a:lnSpc>
                <a:spcPct val="150000"/>
              </a:lnSpc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translational symmetry </a:t>
            </a:r>
            <a:r>
              <a:rPr lang="en-US" sz="3200" b="1" i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and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crystal symmetry</a:t>
            </a:r>
          </a:p>
          <a:p>
            <a:pPr>
              <a:lnSpc>
                <a:spcPct val="150000"/>
              </a:lnSpc>
            </a:pP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at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same time</a:t>
            </a:r>
          </a:p>
        </p:txBody>
      </p:sp>
    </p:spTree>
    <p:extLst>
      <p:ext uri="{BB962C8B-B14F-4D97-AF65-F5344CB8AC3E}">
        <p14:creationId xmlns:p14="http://schemas.microsoft.com/office/powerpoint/2010/main" val="639479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A3CABE3-69F3-4DDD-A1B5-66F992F7BB43}" type="slidenum">
              <a:rPr lang="en-US" altLang="en-US"/>
              <a:pPr/>
              <a:t>25</a:t>
            </a:fld>
            <a:endParaRPr lang="en-US" altLang="en-US"/>
          </a:p>
        </p:txBody>
      </p:sp>
      <p:pic>
        <p:nvPicPr>
          <p:cNvPr id="49156" name="Picture 4" descr="Bravai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5146" y="893018"/>
            <a:ext cx="6991350" cy="58483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1606865" y="44624"/>
            <a:ext cx="526939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   </a:t>
            </a:r>
            <a:r>
              <a:rPr lang="en-US" sz="24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Bravais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lattices</a:t>
            </a:r>
          </a:p>
        </p:txBody>
      </p:sp>
      <p:cxnSp>
        <p:nvCxnSpPr>
          <p:cNvPr id="79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35496" y="548680"/>
            <a:ext cx="1877437" cy="59400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space groups (#)</a:t>
            </a:r>
          </a:p>
          <a:p>
            <a:pPr algn="ctr"/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195-230</a:t>
            </a:r>
          </a:p>
          <a:p>
            <a:pPr algn="ctr"/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75-142</a:t>
            </a:r>
          </a:p>
          <a:p>
            <a:pPr algn="ctr"/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16-74</a:t>
            </a:r>
          </a:p>
          <a:p>
            <a:pPr algn="ctr"/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168-194</a:t>
            </a:r>
          </a:p>
          <a:p>
            <a:pPr algn="ctr"/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143167</a:t>
            </a:r>
          </a:p>
          <a:p>
            <a:pPr algn="ctr"/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3-15</a:t>
            </a:r>
          </a:p>
          <a:p>
            <a:pPr algn="ctr"/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1-2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34447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 contrast="6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0000">
            <a:off x="2938842" y="598543"/>
            <a:ext cx="5764638" cy="57917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4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2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3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755576" y="44624"/>
            <a:ext cx="519244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   </a:t>
            </a:r>
            <a:r>
              <a:rPr lang="en-US" sz="24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Bravais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lattices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3328163" y="4005064"/>
            <a:ext cx="86113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(trigonal)</a:t>
            </a:r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4825213" y="6505599"/>
            <a:ext cx="413927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4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346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10000" contrast="6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800000">
            <a:off x="4514512" y="620688"/>
            <a:ext cx="4508536" cy="60932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" name="Group 77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8" name="Freeform 147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9" name="Freeform 148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51" name="TextBox 150"/>
          <p:cNvSpPr txBox="1"/>
          <p:nvPr/>
        </p:nvSpPr>
        <p:spPr>
          <a:xfrm>
            <a:off x="755576" y="44624"/>
            <a:ext cx="519244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   </a:t>
            </a:r>
            <a:r>
              <a:rPr lang="en-US" sz="24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Bravais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lattices</a:t>
            </a:r>
          </a:p>
          <a:p>
            <a:endParaRPr lang="en-US" sz="2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once again</a:t>
            </a:r>
          </a:p>
        </p:txBody>
      </p:sp>
      <p:cxnSp>
        <p:nvCxnSpPr>
          <p:cNvPr id="152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56620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722" b="7734"/>
          <a:stretch/>
        </p:blipFill>
        <p:spPr bwMode="auto">
          <a:xfrm rot="60000">
            <a:off x="3087421" y="910137"/>
            <a:ext cx="5705365" cy="3222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1126" r="47904" b="5204"/>
          <a:stretch/>
        </p:blipFill>
        <p:spPr bwMode="auto">
          <a:xfrm rot="60000">
            <a:off x="1551301" y="4338063"/>
            <a:ext cx="7005766" cy="1282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79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4211960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1907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60000">
            <a:off x="1058492" y="836712"/>
            <a:ext cx="7881007" cy="50405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4211960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57110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521960"/>
            <a:ext cx="6940554" cy="5355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chemeClr val="tx2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more detail:</a:t>
            </a:r>
          </a:p>
          <a:p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6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  <a:p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Bragg’s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law of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Kinematical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versus dynamical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Physical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meaning of extinction length,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Incorporating the unit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 and translational symmetry,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factor,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construction in reciprocal space,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Fundamental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equipment for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diffraction experiments,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iffractometers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and 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detectors</a:t>
            </a:r>
            <a:endParaRPr lang="en-US" sz="2400" dirty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189011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86352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753"/>
          <a:stretch/>
        </p:blipFill>
        <p:spPr bwMode="auto">
          <a:xfrm>
            <a:off x="4139952" y="681398"/>
            <a:ext cx="4663208" cy="5029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755576" y="44624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8" name="Picture 2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94562"/>
          <a:stretch/>
        </p:blipFill>
        <p:spPr bwMode="auto">
          <a:xfrm>
            <a:off x="409340" y="5705490"/>
            <a:ext cx="8455807" cy="5318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TextBox 78"/>
          <p:cNvSpPr txBox="1"/>
          <p:nvPr/>
        </p:nvSpPr>
        <p:spPr>
          <a:xfrm>
            <a:off x="4211960" y="6453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2517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036" y="764704"/>
            <a:ext cx="7070444" cy="44206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411" y="5316420"/>
            <a:ext cx="8694085" cy="632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7" name="TextBox 76"/>
          <p:cNvSpPr txBox="1"/>
          <p:nvPr/>
        </p:nvSpPr>
        <p:spPr>
          <a:xfrm>
            <a:off x="755576" y="116632"/>
            <a:ext cx="75648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 lattice-planes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in two dimensions</a:t>
            </a:r>
          </a:p>
        </p:txBody>
      </p:sp>
      <p:cxnSp>
        <p:nvCxnSpPr>
          <p:cNvPr id="78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>
            <a:off x="4211960" y="6326328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30023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26323"/>
            <a:ext cx="1058191" cy="41504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74142" y="116632"/>
            <a:ext cx="85183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Miller indices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/>
          <p:cNvSpPr txBox="1"/>
          <p:nvPr/>
        </p:nvSpPr>
        <p:spPr>
          <a:xfrm>
            <a:off x="170115" y="1074216"/>
            <a:ext cx="4464496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intercepts of the lattice plane: </a:t>
            </a:r>
          </a:p>
          <a:p>
            <a:pPr algn="ctr"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a, b/2, 3c:  1, ½,  3</a:t>
            </a:r>
          </a:p>
          <a:p>
            <a:pPr algn="ctr">
              <a:lnSpc>
                <a:spcPct val="150000"/>
              </a:lnSpc>
            </a:pP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reciprocals of the intercepts:</a:t>
            </a:r>
          </a:p>
          <a:p>
            <a:pPr algn="ctr"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1, 2, 1/3</a:t>
            </a:r>
          </a:p>
          <a:p>
            <a:pPr algn="ctr">
              <a:lnSpc>
                <a:spcPct val="150000"/>
              </a:lnSpc>
            </a:pP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smallest integers of the same ratio:</a:t>
            </a:r>
          </a:p>
          <a:p>
            <a:pPr algn="ctr"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1:2:1/3 = 3:6:1</a:t>
            </a:r>
          </a:p>
          <a:p>
            <a:pPr algn="ctr">
              <a:lnSpc>
                <a:spcPct val="150000"/>
              </a:lnSpc>
            </a:pP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3,6,1: are the Miller indices of the plane</a:t>
            </a:r>
          </a:p>
          <a:p>
            <a:pPr algn="ctr">
              <a:lnSpc>
                <a:spcPct val="150000"/>
              </a:lnSpc>
            </a:pP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general denotation:  </a:t>
            </a:r>
            <a:r>
              <a:rPr lang="en-US" sz="2800" i="1" dirty="0" err="1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h,k,l</a:t>
            </a:r>
            <a:endParaRPr lang="en-US" sz="2800" i="1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194" name="Picture 2" descr="http://iete-elan.ac.in/SolQP/AE04_08%20typicals_files/image067.jp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4611" y="2469812"/>
            <a:ext cx="4329877" cy="41995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06980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26323"/>
            <a:ext cx="1058191" cy="41504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74142" y="116632"/>
            <a:ext cx="851833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properties of the Miller indices</a:t>
            </a: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cubic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6" name="Group 115"/>
          <p:cNvGrpSpPr/>
          <p:nvPr/>
        </p:nvGrpSpPr>
        <p:grpSpPr>
          <a:xfrm>
            <a:off x="505593" y="1052736"/>
            <a:ext cx="3922391" cy="3943698"/>
            <a:chOff x="278976" y="1052736"/>
            <a:chExt cx="3922391" cy="3943698"/>
          </a:xfrm>
        </p:grpSpPr>
        <p:cxnSp>
          <p:nvCxnSpPr>
            <p:cNvPr id="78" name="Straight Arrow Connector 77"/>
            <p:cNvCxnSpPr/>
            <p:nvPr/>
          </p:nvCxnSpPr>
          <p:spPr>
            <a:xfrm flipV="1">
              <a:off x="1841871" y="1205136"/>
              <a:ext cx="0" cy="2304256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Arrow Connector 83"/>
            <p:cNvCxnSpPr/>
            <p:nvPr/>
          </p:nvCxnSpPr>
          <p:spPr>
            <a:xfrm flipH="1">
              <a:off x="278976" y="3509392"/>
              <a:ext cx="1565105" cy="1215752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Arrow Connector 84"/>
            <p:cNvCxnSpPr/>
            <p:nvPr/>
          </p:nvCxnSpPr>
          <p:spPr>
            <a:xfrm>
              <a:off x="1841871" y="3509392"/>
              <a:ext cx="235949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Isosceles Triangle 81"/>
            <p:cNvSpPr/>
            <p:nvPr/>
          </p:nvSpPr>
          <p:spPr>
            <a:xfrm rot="20405182">
              <a:off x="327669" y="2246279"/>
              <a:ext cx="2582707" cy="1746180"/>
            </a:xfrm>
            <a:prstGeom prst="triangle">
              <a:avLst>
                <a:gd name="adj" fmla="val 71281"/>
              </a:avLst>
            </a:prstGeom>
            <a:solidFill>
              <a:schemeClr val="accent1">
                <a:alpha val="2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1" name="TextBox 90"/>
                <p:cNvSpPr txBox="1"/>
                <p:nvPr/>
              </p:nvSpPr>
              <p:spPr>
                <a:xfrm>
                  <a:off x="2981954" y="2632178"/>
                  <a:ext cx="440633" cy="72481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n-US" sz="2400" i="1" dirty="0" smtClean="0"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fPr>
                          <m:num>
                            <m:r>
                              <a:rPr lang="en-US" sz="2400" b="0" i="1" dirty="0" smtClean="0">
                                <a:latin typeface="Cambria Math"/>
                                <a:cs typeface="Times New Roman" panose="02020603050405020304" pitchFamily="18" charset="0"/>
                              </a:rPr>
                              <m:t>𝑎</m:t>
                            </m:r>
                          </m:num>
                          <m:den>
                            <m:r>
                              <a:rPr lang="en-US" sz="2400" b="0" i="1" dirty="0" smtClean="0">
                                <a:latin typeface="Cambria Math"/>
                                <a:cs typeface="Times New Roman" panose="02020603050405020304" pitchFamily="18" charset="0"/>
                              </a:rPr>
                              <m:t>𝑘</m:t>
                            </m:r>
                          </m:den>
                        </m:f>
                      </m:oMath>
                    </m:oMathPara>
                  </a14:m>
                  <a:endParaRPr lang="en-US" sz="2400" i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91" name="TextBox 9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981954" y="2632178"/>
                  <a:ext cx="440633" cy="724814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2" name="TextBox 91"/>
            <p:cNvSpPr txBox="1"/>
            <p:nvPr/>
          </p:nvSpPr>
          <p:spPr>
            <a:xfrm>
              <a:off x="2771800" y="3933056"/>
              <a:ext cx="38183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</a:t>
              </a:r>
              <a:endPara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1475656" y="1052736"/>
              <a:ext cx="32412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  <a:endPara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3858003" y="2924944"/>
              <a:ext cx="34336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endPara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461801" y="4473214"/>
              <a:ext cx="34336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x</a:t>
              </a:r>
              <a:endPara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8" name="Straight Connector 87"/>
            <p:cNvCxnSpPr/>
            <p:nvPr/>
          </p:nvCxnSpPr>
          <p:spPr>
            <a:xfrm flipV="1">
              <a:off x="1844081" y="3284984"/>
              <a:ext cx="567679" cy="224408"/>
            </a:xfrm>
            <a:prstGeom prst="line">
              <a:avLst/>
            </a:prstGeom>
            <a:ln w="508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/>
            <p:cNvCxnSpPr>
              <a:stCxn id="82" idx="0"/>
            </p:cNvCxnSpPr>
            <p:nvPr/>
          </p:nvCxnSpPr>
          <p:spPr>
            <a:xfrm>
              <a:off x="1838407" y="2111279"/>
              <a:ext cx="573353" cy="117370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>
              <a:stCxn id="82" idx="4"/>
            </p:cNvCxnSpPr>
            <p:nvPr/>
          </p:nvCxnSpPr>
          <p:spPr>
            <a:xfrm flipH="1" flipV="1">
              <a:off x="2411760" y="3284984"/>
              <a:ext cx="718780" cy="21543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>
              <a:endCxn id="82" idx="2"/>
            </p:cNvCxnSpPr>
            <p:nvPr/>
          </p:nvCxnSpPr>
          <p:spPr>
            <a:xfrm flipH="1">
              <a:off x="702260" y="3343484"/>
              <a:ext cx="1635375" cy="103661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/>
            <p:cNvCxnSpPr/>
            <p:nvPr/>
          </p:nvCxnSpPr>
          <p:spPr>
            <a:xfrm flipV="1">
              <a:off x="2337635" y="3284984"/>
              <a:ext cx="74125" cy="224408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>
            <a:xfrm>
              <a:off x="2267745" y="3448164"/>
              <a:ext cx="648071" cy="772924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  <a:headEnd type="triangle" w="med" len="lg"/>
              <a:tailEnd type="non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" name="Group 117"/>
          <p:cNvGrpSpPr/>
          <p:nvPr/>
        </p:nvGrpSpPr>
        <p:grpSpPr>
          <a:xfrm>
            <a:off x="5569882" y="954501"/>
            <a:ext cx="1959383" cy="2170283"/>
            <a:chOff x="5076056" y="954501"/>
            <a:chExt cx="1959383" cy="2170283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5" name="TextBox 114"/>
                <p:cNvSpPr txBox="1"/>
                <p:nvPr/>
              </p:nvSpPr>
              <p:spPr>
                <a:xfrm>
                  <a:off x="5076056" y="1651510"/>
                  <a:ext cx="1959383" cy="69737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cos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  <a:sym typeface="Symbol"/>
                    </a:rPr>
                    <a:t> =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40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  <m:t>𝑑</m:t>
                          </m:r>
                        </m:num>
                        <m:den>
                          <m:f>
                            <m:fPr>
                              <m:type m:val="skw"/>
                              <m:ctrlPr>
                                <a:rPr lang="en-US" sz="2400" i="1" smtClean="0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</m:ctrlPr>
                            </m:fPr>
                            <m:num>
                              <m:r>
                                <a:rPr lang="en-US" sz="2400" b="0" i="1" smtClean="0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  <m:t>𝑎</m:t>
                              </m:r>
                            </m:num>
                            <m:den>
                              <m:r>
                                <a:rPr lang="en-US" sz="2400" b="0" i="1" smtClean="0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  <m:t>𝑘</m:t>
                              </m:r>
                            </m:den>
                          </m:f>
                        </m:den>
                      </m:f>
                    </m:oMath>
                  </a14:m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40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  <m:t>𝑘𝑑</m:t>
                          </m:r>
                        </m:num>
                        <m:den>
                          <m:r>
                            <a:rPr lang="en-US" sz="2400" b="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  <m:t>𝑎</m:t>
                          </m:r>
                        </m:den>
                      </m:f>
                    </m:oMath>
                  </a14:m>
                  <a:endPara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115" name="TextBox 114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76056" y="1651510"/>
                  <a:ext cx="1959383" cy="697370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 l="-498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1" name="TextBox 120"/>
                <p:cNvSpPr txBox="1"/>
                <p:nvPr/>
              </p:nvSpPr>
              <p:spPr>
                <a:xfrm>
                  <a:off x="5131385" y="2500511"/>
                  <a:ext cx="1278620" cy="62427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cos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  <a:sym typeface="Symbol"/>
                    </a:rPr>
                    <a:t> 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40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  <m:t>𝑙𝑑</m:t>
                          </m:r>
                        </m:num>
                        <m:den>
                          <m:r>
                            <a:rPr lang="en-US" sz="2400" b="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  <m:t>𝑎</m:t>
                          </m:r>
                        </m:den>
                      </m:f>
                    </m:oMath>
                  </a14:m>
                  <a:endPara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121" name="TextBox 120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131385" y="2500511"/>
                  <a:ext cx="1278620" cy="624273"/>
                </a:xfrm>
                <a:prstGeom prst="rect">
                  <a:avLst/>
                </a:prstGeom>
                <a:blipFill rotWithShape="1">
                  <a:blip r:embed="rId4"/>
                  <a:stretch>
                    <a:fillRect l="-7619" b="-77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2" name="TextBox 121"/>
                <p:cNvSpPr txBox="1"/>
                <p:nvPr/>
              </p:nvSpPr>
              <p:spPr>
                <a:xfrm>
                  <a:off x="5076056" y="954501"/>
                  <a:ext cx="1406860" cy="62427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cos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  <a:sym typeface="Symbol"/>
                    </a:rPr>
                    <a:t>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40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  <m:t>h𝑑</m:t>
                          </m:r>
                        </m:num>
                        <m:den>
                          <m:r>
                            <a:rPr lang="en-US" sz="2400" b="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  <m:t>𝑎</m:t>
                          </m:r>
                        </m:den>
                      </m:f>
                    </m:oMath>
                  </a14:m>
                  <a:endPara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122" name="TextBox 121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76056" y="954501"/>
                  <a:ext cx="1406860" cy="624273"/>
                </a:xfrm>
                <a:prstGeom prst="rect">
                  <a:avLst/>
                </a:prstGeom>
                <a:blipFill rotWithShape="1">
                  <a:blip r:embed="rId5"/>
                  <a:stretch>
                    <a:fillRect l="-6957" b="-882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9" name="TextBox 118"/>
              <p:cNvSpPr txBox="1"/>
              <p:nvPr/>
            </p:nvSpPr>
            <p:spPr>
              <a:xfrm>
                <a:off x="4427984" y="4194666"/>
                <a:ext cx="3894528" cy="163301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nary>
                      <m:naryPr>
                        <m:chr m:val="∑"/>
                        <m:subHide m:val="on"/>
                        <m:supHide m:val="on"/>
                        <m:ctrlPr>
                          <a:rPr lang="en-US" sz="2400" i="1" smtClean="0">
                            <a:latin typeface="Cambria Math"/>
                          </a:rPr>
                        </m:ctrlPr>
                      </m:naryPr>
                      <m:sub/>
                      <m:sup/>
                      <m:e>
                        <m:sSup>
                          <m:sSupPr>
                            <m:ctrlPr>
                              <a:rPr lang="en-US" sz="2400" i="1" smtClean="0">
                                <a:latin typeface="Cambria Math"/>
                              </a:rPr>
                            </m:ctrlPr>
                          </m:sSupPr>
                          <m:e>
                            <m:r>
                              <a:rPr lang="en-US" sz="2400" b="0" i="1" smtClean="0">
                                <a:latin typeface="Cambria Math"/>
                              </a:rPr>
                              <m:t>𝑐𝑜𝑠</m:t>
                            </m:r>
                          </m:e>
                          <m:sup>
                            <m:r>
                              <a:rPr lang="en-US" sz="2400" b="0" i="1" smtClean="0">
                                <a:latin typeface="Cambria Math"/>
                              </a:rPr>
                              <m:t>2</m:t>
                            </m:r>
                          </m:sup>
                        </m:sSup>
                      </m:e>
                    </m:nary>
                  </m:oMath>
                </a14:m>
                <a:r>
                  <a:rPr lang="en-US" sz="2400" dirty="0" smtClean="0"/>
                  <a:t> 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= 1 = 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400" i="1" smtClean="0">
                            <a:latin typeface="Cambria Math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sSup>
                          <m:sSupPr>
                            <m:ctrlPr>
                              <a:rPr lang="en-US" sz="2400" i="1" smtClean="0"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sSupPr>
                          <m:e>
                            <m:r>
                              <a:rPr lang="en-US" sz="2400" b="0" i="1" smtClean="0">
                                <a:latin typeface="Cambria Math"/>
                                <a:cs typeface="Times New Roman" panose="02020603050405020304" pitchFamily="18" charset="0"/>
                              </a:rPr>
                              <m:t>𝑑</m:t>
                            </m:r>
                          </m:e>
                          <m:sup>
                            <m:r>
                              <a:rPr lang="en-US" sz="2400" b="0" i="1" smtClean="0">
                                <a:latin typeface="Cambria Math"/>
                                <a:cs typeface="Times New Roman" panose="02020603050405020304" pitchFamily="18" charset="0"/>
                              </a:rPr>
                              <m:t>2</m:t>
                            </m:r>
                          </m:sup>
                        </m:sSup>
                      </m:num>
                      <m:den>
                        <m:sSup>
                          <m:sSupPr>
                            <m:ctrlPr>
                              <a:rPr lang="en-US" sz="2400" i="1" smtClean="0"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sSupPr>
                          <m:e>
                            <m:r>
                              <a:rPr lang="en-US" sz="2400" b="0" i="1" smtClean="0">
                                <a:latin typeface="Cambria Math"/>
                                <a:cs typeface="Times New Roman" panose="02020603050405020304" pitchFamily="18" charset="0"/>
                              </a:rPr>
                              <m:t>𝑎</m:t>
                            </m:r>
                          </m:e>
                          <m:sup>
                            <m:r>
                              <a:rPr lang="en-US" sz="2400" b="0" i="1" smtClean="0">
                                <a:latin typeface="Cambria Math"/>
                                <a:cs typeface="Times New Roman" panose="02020603050405020304" pitchFamily="18" charset="0"/>
                              </a:rPr>
                              <m:t>2</m:t>
                            </m:r>
                          </m:sup>
                        </m:sSup>
                      </m:den>
                    </m:f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(</a:t>
                </a:r>
                <a:r>
                  <a:rPr lang="en-US" sz="24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</a:t>
                </a:r>
                <a:r>
                  <a:rPr lang="en-US" sz="24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+ </a:t>
                </a:r>
                <a:r>
                  <a:rPr lang="en-US" sz="24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</a:t>
                </a:r>
                <a:r>
                  <a:rPr lang="en-US" sz="24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+ </a:t>
                </a:r>
                <a:r>
                  <a:rPr lang="en-US" sz="24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</a:t>
                </a:r>
                <a:r>
                  <a:rPr lang="en-US" sz="2400" i="1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</a:p>
              <a:p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        d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</a:rPr>
                          <m:t>𝑎</m:t>
                        </m:r>
                      </m:num>
                      <m:den>
                        <m:rad>
                          <m:radPr>
                            <m:degHide m:val="on"/>
                            <m:ctrlPr>
                              <a:rPr lang="en-US" sz="2800" i="1" smtClean="0"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radPr>
                          <m:deg/>
                          <m:e>
                            <m:sSup>
                              <m:sSupPr>
                                <m:ctrlPr>
                                  <a:rPr lang="en-US" sz="2800" i="1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800" b="0" i="1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US" sz="2800" b="0" i="1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US" sz="2800" b="0" i="1" smtClean="0">
                                <a:latin typeface="Cambria Math"/>
                                <a:cs typeface="Times New Roman" panose="020206030504050203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sz="2800" i="1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800" b="0" i="1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𝑘</m:t>
                                </m:r>
                              </m:e>
                              <m:sup>
                                <m:r>
                                  <a:rPr lang="en-US" sz="2800" i="1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US" sz="2800" i="1">
                                <a:latin typeface="Cambria Math"/>
                                <a:cs typeface="Times New Roman" panose="020206030504050203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sz="2800" i="1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800" b="0" i="1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𝑙</m:t>
                                </m:r>
                              </m:e>
                              <m:sup>
                                <m:r>
                                  <a:rPr lang="en-US" sz="2800" i="1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2</m:t>
                                </m:r>
                              </m:sup>
                            </m:sSup>
                          </m:e>
                        </m:rad>
                      </m:den>
                    </m:f>
                  </m:oMath>
                </a14:m>
                <a:endParaRPr lang="en-US" sz="28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19" name="TextBox 1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27984" y="4194666"/>
                <a:ext cx="3894528" cy="1633011"/>
              </a:xfrm>
              <a:prstGeom prst="rect">
                <a:avLst/>
              </a:prstGeom>
              <a:blipFill rotWithShape="1">
                <a:blip r:embed="rId6"/>
                <a:stretch>
                  <a:fillRect r="-17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814845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299" y="858116"/>
            <a:ext cx="4608512" cy="3429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26323"/>
            <a:ext cx="1058191" cy="41504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74142" y="116632"/>
            <a:ext cx="85183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properties of the Miller indices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20000" contrast="6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152" y="980728"/>
            <a:ext cx="2879022" cy="201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" name="TextBox 80"/>
          <p:cNvSpPr txBox="1"/>
          <p:nvPr/>
        </p:nvSpPr>
        <p:spPr>
          <a:xfrm>
            <a:off x="1835696" y="4077072"/>
            <a:ext cx="4464496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lattice plane: </a:t>
            </a:r>
          </a:p>
          <a:p>
            <a:pPr>
              <a:lnSpc>
                <a:spcPct val="150000"/>
              </a:lnSpc>
            </a:pP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goes through the lattice points</a:t>
            </a:r>
          </a:p>
          <a:p>
            <a:pPr>
              <a:lnSpc>
                <a:spcPct val="150000"/>
              </a:lnSpc>
            </a:pP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normal vector of the lattice plane</a:t>
            </a:r>
            <a:r>
              <a:rPr lang="en-US" sz="20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50000"/>
              </a:lnSpc>
            </a:pP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= </a:t>
            </a:r>
            <a:r>
              <a:rPr lang="en-US" sz="2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20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+ </a:t>
            </a:r>
            <a:r>
              <a:rPr lang="en-US" sz="2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20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+</a:t>
            </a:r>
            <a:r>
              <a:rPr lang="en-US" sz="20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20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696" y="5960146"/>
            <a:ext cx="634365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29132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26323"/>
            <a:ext cx="1058191" cy="41504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74142" y="44624"/>
            <a:ext cx="85183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distance formulas for different lattices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582318"/>
            <a:ext cx="5976664" cy="6159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5334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0000" contrast="6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6056" y="2204864"/>
            <a:ext cx="3705225" cy="180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" name="Group 75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5" name="Freeform 144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145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7" name="Freeform 146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9" name="TextBox 148"/>
          <p:cNvSpPr txBox="1"/>
          <p:nvPr/>
        </p:nvSpPr>
        <p:spPr>
          <a:xfrm>
            <a:off x="755576" y="116632"/>
            <a:ext cx="4051109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reciprocal lattice</a:t>
            </a:r>
          </a:p>
          <a:p>
            <a:endParaRPr lang="en-US" sz="2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reciprocal space:</a:t>
            </a:r>
          </a:p>
          <a:p>
            <a:endParaRPr lang="en-US" sz="2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reciprocal-space vector:  </a:t>
            </a:r>
            <a:r>
              <a:rPr lang="en-US" sz="2400" b="1" i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473" y="1484784"/>
            <a:ext cx="5759751" cy="615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2384" y="4151828"/>
            <a:ext cx="2160240" cy="71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TextBox 74"/>
          <p:cNvSpPr txBox="1"/>
          <p:nvPr/>
        </p:nvSpPr>
        <p:spPr>
          <a:xfrm>
            <a:off x="1931247" y="4653136"/>
            <a:ext cx="275588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=  </a:t>
            </a:r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+ </a:t>
            </a:r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+ </a:t>
            </a:r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2400" baseline="-25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2695510" y="5589240"/>
            <a:ext cx="30412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=  </a:t>
            </a:r>
            <a:r>
              <a:rPr lang="en-US" sz="3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</a:t>
            </a:r>
            <a:r>
              <a:rPr lang="en-US" sz="3200" i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+ </a:t>
            </a:r>
            <a:r>
              <a:rPr lang="en-US" sz="3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3200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+ </a:t>
            </a:r>
            <a:r>
              <a:rPr lang="en-US" sz="32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3200" i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3200" baseline="30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55" name="Egyenes összekötő 149"/>
          <p:cNvCxnSpPr/>
          <p:nvPr/>
        </p:nvCxnSpPr>
        <p:spPr>
          <a:xfrm>
            <a:off x="227124" y="537321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6980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-1" r="43014" b="24930"/>
          <a:stretch/>
        </p:blipFill>
        <p:spPr bwMode="auto">
          <a:xfrm>
            <a:off x="1691680" y="1412776"/>
            <a:ext cx="2435218" cy="3960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8" name="Picture 2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75070" b="18264"/>
          <a:stretch/>
        </p:blipFill>
        <p:spPr bwMode="auto">
          <a:xfrm>
            <a:off x="179512" y="5445224"/>
            <a:ext cx="8750550" cy="7200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" name="TextBox 78"/>
          <p:cNvSpPr txBox="1"/>
          <p:nvPr/>
        </p:nvSpPr>
        <p:spPr>
          <a:xfrm>
            <a:off x="4211960" y="6326328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0" name="Picture 2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7317" t="-1" b="24930"/>
          <a:stretch/>
        </p:blipFill>
        <p:spPr bwMode="auto">
          <a:xfrm>
            <a:off x="5868144" y="1340768"/>
            <a:ext cx="1918162" cy="41648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393869" y="764704"/>
            <a:ext cx="62744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crystal lattice		reciprocal lattice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82" name="Egyenes összekötő 149"/>
          <p:cNvCxnSpPr/>
          <p:nvPr/>
        </p:nvCxnSpPr>
        <p:spPr>
          <a:xfrm flipH="1">
            <a:off x="4715366" y="845096"/>
            <a:ext cx="650" cy="4384104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70178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8" name="Group 77"/>
          <p:cNvGrpSpPr/>
          <p:nvPr/>
        </p:nvGrpSpPr>
        <p:grpSpPr>
          <a:xfrm>
            <a:off x="755576" y="44624"/>
            <a:ext cx="6841938" cy="2062103"/>
            <a:chOff x="755576" y="44624"/>
            <a:chExt cx="6841938" cy="2062103"/>
          </a:xfrm>
        </p:grpSpPr>
        <p:sp>
          <p:nvSpPr>
            <p:cNvPr id="75" name="TextBox 74"/>
            <p:cNvSpPr txBox="1"/>
            <p:nvPr/>
          </p:nvSpPr>
          <p:spPr>
            <a:xfrm>
              <a:off x="755576" y="44624"/>
              <a:ext cx="6841938" cy="20621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Little crystallography</a:t>
              </a:r>
            </a:p>
            <a:p>
              <a:endParaRPr lang="en-US" sz="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US" sz="2400" dirty="0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theorem  #1:</a:t>
              </a:r>
            </a:p>
            <a:p>
              <a:endParaRPr lang="en-US" sz="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800" b="1" i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800" b="1" i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US" sz="2800" b="1" i="1" dirty="0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	g</a:t>
              </a:r>
              <a:r>
                <a:rPr lang="en-US" sz="2400" dirty="0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is</a:t>
              </a:r>
              <a:r>
                <a:rPr lang="en-US" sz="2400" dirty="0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dirty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perpendicular</a:t>
              </a:r>
              <a:r>
                <a:rPr lang="en-US" sz="2400" dirty="0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to the </a:t>
              </a:r>
              <a:r>
                <a:rPr lang="en-US" sz="2800" i="1" dirty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hkl</a:t>
              </a:r>
              <a:r>
                <a:rPr lang="en-US" sz="2800" dirty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dirty="0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crystal-plane</a:t>
              </a:r>
              <a:endPara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691680" y="1052736"/>
              <a:ext cx="275588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g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=  </a:t>
              </a:r>
              <a:r>
                <a:rPr lang="en-US" sz="24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h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  <a:r>
                <a:rPr lang="en-US" sz="24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+ </a:t>
              </a:r>
              <a:r>
                <a:rPr lang="en-US" sz="24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  <a:r>
                <a:rPr lang="en-US" sz="24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+ </a:t>
              </a:r>
              <a:r>
                <a:rPr lang="en-US" sz="24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  <a:r>
                <a:rPr lang="en-US" sz="24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US" sz="24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623955" y="2537271"/>
            <a:ext cx="3738065" cy="3556025"/>
            <a:chOff x="623955" y="2348879"/>
            <a:chExt cx="3738065" cy="3556025"/>
          </a:xfrm>
        </p:grpSpPr>
        <p:cxnSp>
          <p:nvCxnSpPr>
            <p:cNvPr id="80" name="Straight Arrow Connector 79"/>
            <p:cNvCxnSpPr/>
            <p:nvPr/>
          </p:nvCxnSpPr>
          <p:spPr>
            <a:xfrm flipV="1">
              <a:off x="2113404" y="2486298"/>
              <a:ext cx="0" cy="2077743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/>
            <p:cNvCxnSpPr/>
            <p:nvPr/>
          </p:nvCxnSpPr>
          <p:spPr>
            <a:xfrm flipH="1">
              <a:off x="623955" y="4564041"/>
              <a:ext cx="1491556" cy="1096241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/>
            <p:cNvCxnSpPr/>
            <p:nvPr/>
          </p:nvCxnSpPr>
          <p:spPr>
            <a:xfrm>
              <a:off x="2113404" y="4564041"/>
              <a:ext cx="224861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Isosceles Triangle 82"/>
            <p:cNvSpPr/>
            <p:nvPr/>
          </p:nvSpPr>
          <p:spPr>
            <a:xfrm rot="20405182">
              <a:off x="747789" y="3400685"/>
              <a:ext cx="2321738" cy="1600943"/>
            </a:xfrm>
            <a:prstGeom prst="triangle">
              <a:avLst>
                <a:gd name="adj" fmla="val 72301"/>
              </a:avLst>
            </a:prstGeom>
            <a:solidFill>
              <a:schemeClr val="accent1">
                <a:alpha val="2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4" name="TextBox 83"/>
                <p:cNvSpPr txBox="1"/>
                <p:nvPr/>
              </p:nvSpPr>
              <p:spPr>
                <a:xfrm>
                  <a:off x="1631794" y="2924944"/>
                  <a:ext cx="511101" cy="6194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n-US" sz="2000" i="1" dirty="0" smtClean="0"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2000" i="1" dirty="0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000" b="0" i="1" dirty="0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sz="2000" b="0" i="1" dirty="0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3</m:t>
                                </m:r>
                              </m:sub>
                            </m:sSub>
                          </m:num>
                          <m:den>
                            <m:r>
                              <a:rPr lang="en-US" sz="2000" b="0" i="1" dirty="0" smtClean="0">
                                <a:latin typeface="Cambria Math"/>
                                <a:cs typeface="Times New Roman" panose="02020603050405020304" pitchFamily="18" charset="0"/>
                              </a:rPr>
                              <m:t>𝑙</m:t>
                            </m:r>
                          </m:den>
                        </m:f>
                      </m:oMath>
                    </m:oMathPara>
                  </a14:m>
                  <a:endParaRPr lang="en-US" sz="2000" i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84" name="TextBox 8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1631794" y="2924944"/>
                  <a:ext cx="511101" cy="619400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86" name="TextBox 85"/>
            <p:cNvSpPr txBox="1"/>
            <p:nvPr/>
          </p:nvSpPr>
          <p:spPr>
            <a:xfrm>
              <a:off x="1764399" y="2348879"/>
              <a:ext cx="308896" cy="4717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z</a:t>
              </a:r>
              <a:endPara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4034792" y="4037045"/>
              <a:ext cx="327228" cy="4717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y</a:t>
              </a:r>
              <a:endPara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798188" y="5433118"/>
              <a:ext cx="327228" cy="4717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x</a:t>
              </a:r>
              <a:endPara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4" name="TextBox 103"/>
                <p:cNvSpPr txBox="1"/>
                <p:nvPr/>
              </p:nvSpPr>
              <p:spPr>
                <a:xfrm>
                  <a:off x="3069621" y="3861048"/>
                  <a:ext cx="511101" cy="6194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en-US" sz="2000" i="1" dirty="0" smtClean="0"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2000" i="1" dirty="0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000" b="0" i="1" dirty="0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𝑎</m:t>
                                </m:r>
                              </m:e>
                              <m:sub>
                                <m:r>
                                  <a:rPr lang="en-US" sz="2000" b="0" i="1" dirty="0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2</m:t>
                                </m:r>
                              </m:sub>
                            </m:sSub>
                          </m:num>
                          <m:den>
                            <m:r>
                              <a:rPr lang="en-US" sz="2000" b="0" i="1" dirty="0" smtClean="0">
                                <a:latin typeface="Cambria Math"/>
                                <a:cs typeface="Times New Roman" panose="02020603050405020304" pitchFamily="18" charset="0"/>
                              </a:rPr>
                              <m:t>𝑘</m:t>
                            </m:r>
                          </m:den>
                        </m:f>
                      </m:oMath>
                    </m:oMathPara>
                  </a14:m>
                  <a:endParaRPr lang="en-US" sz="2000" i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104" name="TextBox 10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069621" y="3861048"/>
                  <a:ext cx="511101" cy="619400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TextBox 104"/>
              <p:cNvSpPr txBox="1"/>
              <p:nvPr/>
            </p:nvSpPr>
            <p:spPr>
              <a:xfrm>
                <a:off x="4362020" y="2725420"/>
                <a:ext cx="4365619" cy="135165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d>
                      <m:dPr>
                        <m:ctrlPr>
                          <a:rPr lang="en-US" sz="2400" i="1" dirty="0" smtClean="0">
                            <a:latin typeface="Cambria Math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f>
                          <m:fPr>
                            <m:ctrlPr>
                              <a:rPr lang="en-US" sz="2400" i="1" dirty="0"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2400" i="1" dirty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400" b="1" i="1" dirty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𝒂</m:t>
                                </m:r>
                              </m:e>
                              <m:sub>
                                <m:r>
                                  <a:rPr lang="en-US" sz="2400" i="1" dirty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3</m:t>
                                </m:r>
                              </m:sub>
                            </m:sSub>
                          </m:num>
                          <m:den>
                            <m:r>
                              <a:rPr lang="en-US" sz="2400" i="1" dirty="0">
                                <a:latin typeface="Cambria Math"/>
                                <a:cs typeface="Times New Roman" panose="02020603050405020304" pitchFamily="18" charset="0"/>
                              </a:rPr>
                              <m:t>𝑙</m:t>
                            </m:r>
                          </m:den>
                        </m:f>
                        <m:r>
                          <a:rPr lang="en-US" sz="2400" b="0" i="1" dirty="0" smtClean="0">
                            <a:latin typeface="Cambria Math"/>
                            <a:cs typeface="Times New Roman" panose="02020603050405020304" pitchFamily="18" charset="0"/>
                          </a:rPr>
                          <m:t> −</m:t>
                        </m:r>
                        <m:f>
                          <m:fPr>
                            <m:ctrlPr>
                              <a:rPr lang="en-US" sz="2400" i="1" dirty="0"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2400" i="1" dirty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400" b="1" i="1" dirty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𝒂</m:t>
                                </m:r>
                              </m:e>
                              <m:sub>
                                <m:r>
                                  <a:rPr lang="en-US" sz="2400" b="0" i="1" dirty="0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2</m:t>
                                </m:r>
                              </m:sub>
                            </m:sSub>
                          </m:num>
                          <m:den>
                            <m:r>
                              <a:rPr lang="en-US" sz="2400" b="0" i="1" dirty="0" smtClean="0">
                                <a:latin typeface="Cambria Math"/>
                                <a:cs typeface="Times New Roman" panose="02020603050405020304" pitchFamily="18" charset="0"/>
                              </a:rPr>
                              <m:t>𝑘</m:t>
                            </m:r>
                          </m:den>
                        </m:f>
                      </m:e>
                    </m:d>
                  </m:oMath>
                </a14:m>
                <a:r>
                  <a:rPr lang="en-US" sz="24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is  a vector in the plane</a:t>
                </a:r>
              </a:p>
              <a:p>
                <a:endParaRPr lang="en-US" sz="1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b="1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g</a:t>
                </a:r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</a:t>
                </a:r>
                <a14:m>
                  <m:oMath xmlns:m="http://schemas.openxmlformats.org/officeDocument/2006/math">
                    <m:d>
                      <m:dPr>
                        <m:ctrlPr>
                          <a:rPr lang="en-US" sz="2400" i="1" dirty="0">
                            <a:latin typeface="Cambria Math"/>
                            <a:cs typeface="Times New Roman" panose="02020603050405020304" pitchFamily="18" charset="0"/>
                          </a:rPr>
                        </m:ctrlPr>
                      </m:dPr>
                      <m:e>
                        <m:f>
                          <m:fPr>
                            <m:ctrlPr>
                              <a:rPr lang="en-US" sz="2400" i="1" dirty="0"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2400" i="1" dirty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400" b="1" i="1" dirty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𝒂</m:t>
                                </m:r>
                              </m:e>
                              <m:sub>
                                <m:r>
                                  <a:rPr lang="en-US" sz="2400" i="1" dirty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3</m:t>
                                </m:r>
                              </m:sub>
                            </m:sSub>
                          </m:num>
                          <m:den>
                            <m:r>
                              <a:rPr lang="en-US" sz="2400" i="1" dirty="0">
                                <a:latin typeface="Cambria Math"/>
                                <a:cs typeface="Times New Roman" panose="02020603050405020304" pitchFamily="18" charset="0"/>
                              </a:rPr>
                              <m:t>𝑙</m:t>
                            </m:r>
                          </m:den>
                        </m:f>
                        <m:r>
                          <a:rPr lang="en-US" sz="2400" i="1" dirty="0">
                            <a:latin typeface="Cambria Math"/>
                            <a:cs typeface="Times New Roman" panose="02020603050405020304" pitchFamily="18" charset="0"/>
                          </a:rPr>
                          <m:t> −</m:t>
                        </m:r>
                        <m:f>
                          <m:fPr>
                            <m:ctrlPr>
                              <a:rPr lang="en-US" sz="2400" i="1" dirty="0"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fPr>
                          <m:num>
                            <m:sSub>
                              <m:sSubPr>
                                <m:ctrlPr>
                                  <a:rPr lang="en-US" sz="2400" i="1" dirty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en-US" sz="2400" b="1" i="1" dirty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𝒂</m:t>
                                </m:r>
                              </m:e>
                              <m:sub>
                                <m:r>
                                  <a:rPr lang="en-US" sz="2400" i="1" dirty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2</m:t>
                                </m:r>
                              </m:sub>
                            </m:sSub>
                          </m:num>
                          <m:den>
                            <m:r>
                              <a:rPr lang="en-US" sz="2400" i="1" dirty="0">
                                <a:latin typeface="Cambria Math"/>
                                <a:cs typeface="Times New Roman" panose="02020603050405020304" pitchFamily="18" charset="0"/>
                              </a:rPr>
                              <m:t>𝑘</m:t>
                            </m:r>
                          </m:den>
                        </m:f>
                      </m:e>
                    </m:d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= 0</a:t>
                </a:r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05" name="TextBox 10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2020" y="2725420"/>
                <a:ext cx="4365619" cy="1351652"/>
              </a:xfrm>
              <a:prstGeom prst="rect">
                <a:avLst/>
              </a:prstGeom>
              <a:blipFill rotWithShape="1">
                <a:blip r:embed="rId4"/>
                <a:stretch>
                  <a:fillRect r="-698" b="-270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133895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75" name="TextBox 74"/>
              <p:cNvSpPr txBox="1"/>
              <p:nvPr/>
            </p:nvSpPr>
            <p:spPr>
              <a:xfrm>
                <a:off x="755576" y="44624"/>
                <a:ext cx="3013582" cy="220669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rgbClr val="0033CC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Little crystallography</a:t>
                </a:r>
              </a:p>
              <a:p>
                <a:endParaRPr lang="en-US" sz="800" dirty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dirty="0" smtClean="0">
                    <a:solidFill>
                      <a:srgbClr val="0033CC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theorem  #2:</a:t>
                </a:r>
              </a:p>
              <a:p>
                <a:endParaRPr lang="en-US" sz="800" dirty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US" sz="2400" b="1" i="1" dirty="0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800" b="1" i="1" dirty="0" smtClean="0">
                    <a:solidFill>
                      <a:srgbClr val="0033CC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</a:t>
                </a:r>
                <a:r>
                  <a:rPr lang="en-US" sz="2800" b="1" dirty="0" smtClean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</a:t>
                </a:r>
                <a:r>
                  <a:rPr lang="en-US" sz="2800" b="1" i="1" dirty="0" err="1" smtClean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</a:t>
                </a:r>
                <a:r>
                  <a:rPr lang="en-US" sz="2800" b="1" dirty="0" err="1" smtClean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</a:t>
                </a:r>
                <a:r>
                  <a:rPr lang="en-US" sz="2800" i="1" baseline="-25000" dirty="0" err="1" smtClean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hkl</a:t>
                </a:r>
                <a:r>
                  <a:rPr lang="en-US" sz="2800" i="1" dirty="0" smtClean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800" dirty="0" smtClean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200" i="1" smtClean="0">
                            <a:solidFill>
                              <a:schemeClr val="tx1"/>
                            </a:solidFill>
                            <a:latin typeface="Cambria Math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3200" b="0" i="1" smtClean="0">
                            <a:solidFill>
                              <a:schemeClr val="tx1"/>
                            </a:solidFill>
                            <a:latin typeface="Cambria Math"/>
                            <a:cs typeface="Times New Roman" panose="02020603050405020304" pitchFamily="18" charset="0"/>
                          </a:rPr>
                          <m:t>1</m:t>
                        </m:r>
                      </m:num>
                      <m:den>
                        <m:sSub>
                          <m:sSubPr>
                            <m:ctrlPr>
                              <a:rPr lang="en-US" sz="3200" i="1" smtClean="0">
                                <a:solidFill>
                                  <a:schemeClr val="tx1"/>
                                </a:solidFill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sSubPr>
                          <m:e>
                            <m:r>
                              <a:rPr lang="en-US" sz="3200" b="0" i="1" smtClean="0">
                                <a:solidFill>
                                  <a:schemeClr val="tx1"/>
                                </a:solidFill>
                                <a:latin typeface="Cambria Math"/>
                                <a:cs typeface="Times New Roman" panose="02020603050405020304" pitchFamily="18" charset="0"/>
                              </a:rPr>
                              <m:t>𝑑</m:t>
                            </m:r>
                          </m:e>
                          <m:sub>
                            <m:r>
                              <a:rPr lang="en-US" sz="3200" b="0" i="1" smtClean="0">
                                <a:solidFill>
                                  <a:schemeClr val="tx1"/>
                                </a:solidFill>
                                <a:latin typeface="Cambria Math"/>
                                <a:cs typeface="Times New Roman" panose="02020603050405020304" pitchFamily="18" charset="0"/>
                              </a:rPr>
                              <m:t>h𝑘𝑙</m:t>
                            </m:r>
                          </m:sub>
                        </m:sSub>
                      </m:den>
                    </m:f>
                  </m:oMath>
                </a14:m>
                <a:endParaRPr lang="en-US" sz="3200" dirty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75" name="Text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5576" y="44624"/>
                <a:ext cx="3013582" cy="2206694"/>
              </a:xfrm>
              <a:prstGeom prst="rect">
                <a:avLst/>
              </a:prstGeom>
              <a:blipFill rotWithShape="1">
                <a:blip r:embed="rId2"/>
                <a:stretch>
                  <a:fillRect l="-3239" t="-221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TextBox 104"/>
              <p:cNvSpPr txBox="1"/>
              <p:nvPr/>
            </p:nvSpPr>
            <p:spPr>
              <a:xfrm>
                <a:off x="2051720" y="2924944"/>
                <a:ext cx="3985065" cy="296427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for cubic crystals:</a:t>
                </a:r>
              </a:p>
              <a:p>
                <a:endPara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endPara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</a:t>
                </a:r>
                <a:r>
                  <a: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</a:t>
                </a:r>
                <a:r>
                  <a:rPr lang="en-US" sz="2400" b="1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</a:t>
                </a:r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 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=</a:t>
                </a:r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b</a:t>
                </a:r>
                <a14:m>
                  <m:oMath xmlns:m="http://schemas.openxmlformats.org/officeDocument/2006/math">
                    <m:rad>
                      <m:radPr>
                        <m:degHide m:val="on"/>
                        <m:ctrlPr>
                          <a:rPr lang="en-US" sz="240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</m:ctrlPr>
                      </m:radPr>
                      <m:deg/>
                      <m:e>
                        <m:r>
                          <a:rPr lang="en-US" sz="24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h</m:t>
                        </m:r>
                        <m:r>
                          <a:rPr lang="en-US" sz="2400" b="0" i="1" baseline="30000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2</m:t>
                        </m:r>
                        <m:r>
                          <a:rPr lang="en-US" sz="24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+</m:t>
                        </m:r>
                        <m:r>
                          <a:rPr lang="en-US" sz="24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𝑘</m:t>
                        </m:r>
                        <m:r>
                          <a:rPr lang="en-US" sz="2400" i="1" baseline="3000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2</m:t>
                        </m:r>
                        <m:r>
                          <a:rPr lang="en-US" sz="2400" i="1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+</m:t>
                        </m:r>
                        <m:r>
                          <a:rPr lang="en-US" sz="24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𝑙</m:t>
                        </m:r>
                        <m:r>
                          <a:rPr lang="en-US" sz="2400" i="1" baseline="3000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2</m:t>
                        </m:r>
                      </m:e>
                    </m:rad>
                  </m:oMath>
                </a14:m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</a:p>
              <a:p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</a:t>
                </a:r>
                <a:r>
                  <a: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</a:t>
                </a:r>
                <a:r>
                  <a:rPr lang="en-US" sz="2400" b="1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</a:t>
                </a:r>
                <a:r>
                  <a: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 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=</a:t>
                </a:r>
                <a:r>
                  <a: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b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𝑎</m:t>
                        </m:r>
                      </m:num>
                      <m:den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𝑑</m:t>
                        </m:r>
                      </m:den>
                    </m:f>
                  </m:oMath>
                </a14:m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=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𝑏</m:t>
                        </m:r>
                        <m:r>
                          <a:rPr lang="en-US" sz="2800" i="1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𝑎</m:t>
                        </m:r>
                      </m:num>
                      <m:den>
                        <m:r>
                          <a:rPr lang="en-US" sz="2800" i="1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𝑑</m:t>
                        </m:r>
                      </m:den>
                    </m:f>
                  </m:oMath>
                </a14:m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=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1</m:t>
                        </m:r>
                      </m:num>
                      <m:den>
                        <m:r>
                          <a:rPr lang="en-US" sz="2800" i="1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𝑑</m:t>
                        </m:r>
                      </m:den>
                    </m:f>
                  </m:oMath>
                </a14:m>
                <a:endPara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05" name="TextBox 10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51720" y="2924944"/>
                <a:ext cx="3985065" cy="2964273"/>
              </a:xfrm>
              <a:prstGeom prst="rect">
                <a:avLst/>
              </a:prstGeom>
              <a:blipFill rotWithShape="1">
                <a:blip r:embed="rId3"/>
                <a:stretch>
                  <a:fillRect l="-2450" t="-1646" b="-2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0" name="TextBox 89"/>
              <p:cNvSpPr txBox="1"/>
              <p:nvPr/>
            </p:nvSpPr>
            <p:spPr>
              <a:xfrm>
                <a:off x="3207087" y="3525108"/>
                <a:ext cx="2157001" cy="68762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d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</a:rPr>
                          <m:t>𝑎</m:t>
                        </m:r>
                      </m:num>
                      <m:den>
                        <m:rad>
                          <m:radPr>
                            <m:degHide m:val="on"/>
                            <m:ctrlPr>
                              <a:rPr lang="en-US" sz="2800" i="1" smtClean="0">
                                <a:latin typeface="Cambria Math"/>
                                <a:cs typeface="Times New Roman" panose="02020603050405020304" pitchFamily="18" charset="0"/>
                              </a:rPr>
                            </m:ctrlPr>
                          </m:radPr>
                          <m:deg/>
                          <m:e>
                            <m:sSup>
                              <m:sSupPr>
                                <m:ctrlPr>
                                  <a:rPr lang="en-US" sz="2800" i="1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800" b="0" i="1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h</m:t>
                                </m:r>
                              </m:e>
                              <m:sup>
                                <m:r>
                                  <a:rPr lang="en-US" sz="2800" b="0" i="1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US" sz="2800" b="0" i="1" smtClean="0">
                                <a:latin typeface="Cambria Math"/>
                                <a:cs typeface="Times New Roman" panose="020206030504050203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sz="2800" i="1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800" b="0" i="1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𝑘</m:t>
                                </m:r>
                              </m:e>
                              <m:sup>
                                <m:r>
                                  <a:rPr lang="en-US" sz="2800" i="1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2</m:t>
                                </m:r>
                              </m:sup>
                            </m:sSup>
                            <m:r>
                              <a:rPr lang="en-US" sz="2800" i="1">
                                <a:latin typeface="Cambria Math"/>
                                <a:cs typeface="Times New Roman" panose="02020603050405020304" pitchFamily="18" charset="0"/>
                              </a:rPr>
                              <m:t>+</m:t>
                            </m:r>
                            <m:sSup>
                              <m:sSupPr>
                                <m:ctrlPr>
                                  <a:rPr lang="en-US" sz="2800" i="1">
                                    <a:latin typeface="Cambria Math"/>
                                    <a:cs typeface="Times New Roman" panose="02020603050405020304" pitchFamily="18" charset="0"/>
                                  </a:rPr>
                                </m:ctrlPr>
                              </m:sSupPr>
                              <m:e>
                                <m:r>
                                  <a:rPr lang="en-US" sz="2800" b="0" i="1" smtClean="0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𝑙</m:t>
                                </m:r>
                              </m:e>
                              <m:sup>
                                <m:r>
                                  <a:rPr lang="en-US" sz="2800" i="1">
                                    <a:latin typeface="Cambria Math"/>
                                    <a:cs typeface="Times New Roman" panose="02020603050405020304" pitchFamily="18" charset="0"/>
                                  </a:rPr>
                                  <m:t>2</m:t>
                                </m:r>
                              </m:sup>
                            </m:sSup>
                          </m:e>
                        </m:rad>
                      </m:den>
                    </m:f>
                  </m:oMath>
                </a14:m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endParaRPr lang="en-US" sz="28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90" name="TextBox 8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07087" y="3525108"/>
                <a:ext cx="2157001" cy="687624"/>
              </a:xfrm>
              <a:prstGeom prst="rect">
                <a:avLst/>
              </a:prstGeom>
              <a:blipFill rotWithShape="1">
                <a:blip r:embed="rId4"/>
                <a:stretch>
                  <a:fillRect l="-4237" b="-8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626541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DE997E-6BF7-4060-B3FE-F10D164D888B}" type="slidenum">
              <a:rPr lang="en-US" altLang="en-US"/>
              <a:pPr/>
              <a:t>4</a:t>
            </a:fld>
            <a:endParaRPr lang="en-US" altLang="en-US"/>
          </a:p>
        </p:txBody>
      </p:sp>
      <p:sp>
        <p:nvSpPr>
          <p:cNvPr id="5124" name="Rectangle 4"/>
          <p:cNvSpPr>
            <a:spLocks noChangeArrowheads="1"/>
          </p:cNvSpPr>
          <p:nvPr/>
        </p:nvSpPr>
        <p:spPr bwMode="auto">
          <a:xfrm>
            <a:off x="228600" y="1219200"/>
            <a:ext cx="8610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4400">
                <a:solidFill>
                  <a:schemeClr val="tx2"/>
                </a:solidFill>
                <a:latin typeface="Arial" charset="0"/>
              </a:defRPr>
            </a:lvl1pPr>
            <a:lvl2pPr>
              <a:defRPr sz="4400">
                <a:solidFill>
                  <a:schemeClr val="tx2"/>
                </a:solidFill>
                <a:latin typeface="Arial" charset="0"/>
              </a:defRPr>
            </a:lvl2pPr>
            <a:lvl3pPr>
              <a:defRPr sz="4400">
                <a:solidFill>
                  <a:schemeClr val="tx2"/>
                </a:solidFill>
                <a:latin typeface="Arial" charset="0"/>
              </a:defRPr>
            </a:lvl3pPr>
            <a:lvl4pPr>
              <a:defRPr sz="4400">
                <a:solidFill>
                  <a:schemeClr val="tx2"/>
                </a:solidFill>
                <a:latin typeface="Arial" charset="0"/>
              </a:defRPr>
            </a:lvl4pPr>
            <a:lvl5pPr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altLang="en-US" sz="3600" dirty="0">
                <a:latin typeface="Times New Roman" pitchFamily="18" charset="0"/>
              </a:rPr>
              <a:t>Atoms (molecules) pack together in a regular pattern to form a crystal.  </a:t>
            </a:r>
            <a:endParaRPr lang="en-US" altLang="en-US" sz="3600" dirty="0" smtClean="0">
              <a:latin typeface="Times New Roman" pitchFamily="18" charset="0"/>
            </a:endParaRPr>
          </a:p>
          <a:p>
            <a:r>
              <a:rPr lang="en-US" altLang="en-US" sz="3600" dirty="0" smtClean="0">
                <a:latin typeface="Times New Roman" pitchFamily="18" charset="0"/>
              </a:rPr>
              <a:t>There </a:t>
            </a:r>
            <a:r>
              <a:rPr lang="en-US" altLang="en-US" sz="3600" dirty="0">
                <a:latin typeface="Times New Roman" pitchFamily="18" charset="0"/>
              </a:rPr>
              <a:t>are two aspects to this pattern:</a:t>
            </a:r>
          </a:p>
        </p:txBody>
      </p:sp>
      <p:sp>
        <p:nvSpPr>
          <p:cNvPr id="5125" name="Rectangle 5"/>
          <p:cNvSpPr>
            <a:spLocks noChangeArrowheads="1"/>
          </p:cNvSpPr>
          <p:nvPr/>
        </p:nvSpPr>
        <p:spPr bwMode="auto">
          <a:xfrm>
            <a:off x="609600" y="2924944"/>
            <a:ext cx="7772400" cy="259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2">
              <a:buFontTx/>
              <a:buNone/>
            </a:pPr>
            <a:r>
              <a:rPr lang="en-US" altLang="en-US" sz="4400" b="1" dirty="0">
                <a:solidFill>
                  <a:srgbClr val="0033CC"/>
                </a:solidFill>
                <a:latin typeface="Times New Roman" pitchFamily="18" charset="0"/>
              </a:rPr>
              <a:t>Periodicity</a:t>
            </a:r>
          </a:p>
          <a:p>
            <a:pPr lvl="2">
              <a:buFontTx/>
              <a:buNone/>
            </a:pPr>
            <a:r>
              <a:rPr lang="en-US" altLang="en-US" sz="4400" b="1" dirty="0">
                <a:solidFill>
                  <a:srgbClr val="0033CC"/>
                </a:solidFill>
                <a:latin typeface="Times New Roman" pitchFamily="18" charset="0"/>
              </a:rPr>
              <a:t>Symmetry</a:t>
            </a:r>
          </a:p>
          <a:p>
            <a:endParaRPr lang="en-US" altLang="en-US" sz="4400" dirty="0">
              <a:latin typeface="Times New Roman" pitchFamily="18" charset="0"/>
            </a:endParaRPr>
          </a:p>
          <a:p>
            <a:pPr>
              <a:buFontTx/>
              <a:buNone/>
            </a:pPr>
            <a:r>
              <a:rPr lang="en-US" altLang="en-US" sz="3600" dirty="0">
                <a:latin typeface="Times New Roman" pitchFamily="18" charset="0"/>
              </a:rPr>
              <a:t>First, consider the </a:t>
            </a:r>
            <a:r>
              <a:rPr lang="en-US" altLang="en-US" sz="3600" dirty="0">
                <a:solidFill>
                  <a:srgbClr val="0033CC"/>
                </a:solidFill>
                <a:latin typeface="Times New Roman" pitchFamily="18" charset="0"/>
              </a:rPr>
              <a:t>periodicity</a:t>
            </a:r>
            <a:r>
              <a:rPr lang="en-US" altLang="en-US" sz="3600" dirty="0">
                <a:latin typeface="Times New Roman" pitchFamily="18" charset="0"/>
              </a:rPr>
              <a:t>…</a:t>
            </a:r>
          </a:p>
        </p:txBody>
      </p: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7" name="Freeform 76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8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/>
          <p:cNvSpPr txBox="1"/>
          <p:nvPr/>
        </p:nvSpPr>
        <p:spPr>
          <a:xfrm>
            <a:off x="4807111" y="6382893"/>
            <a:ext cx="3574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James A. </a:t>
            </a:r>
            <a:r>
              <a:rPr lang="en-US" sz="16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Kaduc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Crystallography lecture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89336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449952"/>
            <a:ext cx="6940554" cy="5355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chemeClr val="tx2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more detail:</a:t>
            </a:r>
          </a:p>
          <a:p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  <a:p>
            <a:r>
              <a:rPr lang="en-US" sz="36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Bragg’s </a:t>
            </a:r>
            <a:r>
              <a:rPr lang="en-US" sz="36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law of scattering, </a:t>
            </a:r>
          </a:p>
          <a:p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Kinematical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versus dynamical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Physical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meaning of extinction length,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Incorporating the unit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 and translational symmetry,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factor,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construction in reciprocal space,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Fundamental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equipment for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diffraction experiments,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iffractometers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and 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detectors</a:t>
            </a:r>
            <a:endParaRPr lang="en-US" sz="2400" dirty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225015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62411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44624"/>
            <a:ext cx="27542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equations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Laue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" name="Group 101"/>
          <p:cNvGrpSpPr/>
          <p:nvPr/>
        </p:nvGrpSpPr>
        <p:grpSpPr>
          <a:xfrm>
            <a:off x="179512" y="820492"/>
            <a:ext cx="4940355" cy="4192684"/>
            <a:chOff x="2123728" y="764704"/>
            <a:chExt cx="4940355" cy="4192684"/>
          </a:xfrm>
        </p:grpSpPr>
        <p:grpSp>
          <p:nvGrpSpPr>
            <p:cNvPr id="85" name="Group 84"/>
            <p:cNvGrpSpPr/>
            <p:nvPr/>
          </p:nvGrpSpPr>
          <p:grpSpPr>
            <a:xfrm>
              <a:off x="2123728" y="764704"/>
              <a:ext cx="4940355" cy="3820532"/>
              <a:chOff x="2123728" y="764704"/>
              <a:chExt cx="4940355" cy="3820532"/>
            </a:xfrm>
          </p:grpSpPr>
          <p:grpSp>
            <p:nvGrpSpPr>
              <p:cNvPr id="81" name="Group 80"/>
              <p:cNvGrpSpPr/>
              <p:nvPr/>
            </p:nvGrpSpPr>
            <p:grpSpPr>
              <a:xfrm>
                <a:off x="2123728" y="764704"/>
                <a:ext cx="4940355" cy="3820532"/>
                <a:chOff x="2123728" y="764704"/>
                <a:chExt cx="4940355" cy="3820532"/>
              </a:xfrm>
            </p:grpSpPr>
            <p:grpSp>
              <p:nvGrpSpPr>
                <p:cNvPr id="79" name="Group 78"/>
                <p:cNvGrpSpPr/>
                <p:nvPr/>
              </p:nvGrpSpPr>
              <p:grpSpPr>
                <a:xfrm>
                  <a:off x="2123728" y="764704"/>
                  <a:ext cx="4940355" cy="3816424"/>
                  <a:chOff x="2123728" y="764704"/>
                  <a:chExt cx="4940355" cy="3816424"/>
                </a:xfrm>
              </p:grpSpPr>
              <p:pic>
                <p:nvPicPr>
                  <p:cNvPr id="3074" name="Picture 2" descr="http://ictwiki.iitk.ernet.in/wiki/images/thumb/Jk2_1.png/400px-Jk2_1.png"/>
                  <p:cNvPicPr>
                    <a:picLocks noChangeAspect="1" noChangeArrowheads="1"/>
                  </p:cNvPicPr>
                  <p:nvPr/>
                </p:nvPicPr>
                <p:blipFill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123728" y="764704"/>
                    <a:ext cx="4940355" cy="3816424"/>
                  </a:xfrm>
                  <a:prstGeom prst="rect">
                    <a:avLst/>
                  </a:prstGeom>
                  <a:noFill/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sp>
                <p:nvSpPr>
                  <p:cNvPr id="78" name="Rectangle 77"/>
                  <p:cNvSpPr/>
                  <p:nvPr/>
                </p:nvSpPr>
                <p:spPr>
                  <a:xfrm rot="2666541">
                    <a:off x="3628639" y="3528390"/>
                    <a:ext cx="299804" cy="28803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0" name="Rectangle 79"/>
                  <p:cNvSpPr/>
                  <p:nvPr/>
                </p:nvSpPr>
                <p:spPr>
                  <a:xfrm rot="2666541">
                    <a:off x="5350040" y="3528574"/>
                    <a:ext cx="299804" cy="28803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82" name="Rectangle 81"/>
                <p:cNvSpPr/>
                <p:nvPr/>
              </p:nvSpPr>
              <p:spPr>
                <a:xfrm>
                  <a:off x="4476036" y="4297204"/>
                  <a:ext cx="299804" cy="288032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4" name="Rectangle 83"/>
                <p:cNvSpPr/>
                <p:nvPr/>
              </p:nvSpPr>
              <p:spPr>
                <a:xfrm rot="2666541">
                  <a:off x="4458993" y="2336108"/>
                  <a:ext cx="299804" cy="288032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7" name="TextBox 76"/>
              <p:cNvSpPr txBox="1"/>
              <p:nvPr/>
            </p:nvSpPr>
            <p:spPr>
              <a:xfrm>
                <a:off x="4599473" y="3204265"/>
                <a:ext cx="526106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b="1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</a:t>
                </a:r>
                <a:r>
                  <a:rPr lang="en-US" sz="3200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en-US" sz="3200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cxnSp>
          <p:nvCxnSpPr>
            <p:cNvPr id="89" name="Straight Arrow Connector 88"/>
            <p:cNvCxnSpPr/>
            <p:nvPr/>
          </p:nvCxnSpPr>
          <p:spPr>
            <a:xfrm>
              <a:off x="3886092" y="3512789"/>
              <a:ext cx="722803" cy="707756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Arrow Connector 90"/>
            <p:cNvCxnSpPr/>
            <p:nvPr/>
          </p:nvCxnSpPr>
          <p:spPr>
            <a:xfrm flipV="1">
              <a:off x="4599473" y="3498737"/>
              <a:ext cx="765036" cy="73586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Arrow Connector 93"/>
            <p:cNvCxnSpPr/>
            <p:nvPr/>
          </p:nvCxnSpPr>
          <p:spPr>
            <a:xfrm flipV="1">
              <a:off x="4618434" y="2750218"/>
              <a:ext cx="0" cy="1484379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/>
          </p:nvSpPr>
          <p:spPr>
            <a:xfrm>
              <a:off x="3203848" y="4372613"/>
              <a:ext cx="95891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</a:t>
              </a:r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</a:t>
              </a:r>
              <a:r>
                <a:rPr lang="en-US" sz="32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lang="en-US" sz="3200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</a:t>
              </a:r>
              <a:r>
                <a:rPr lang="en-US" sz="32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sz="3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5021399" y="4365104"/>
              <a:ext cx="686406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</a:t>
              </a:r>
              <a:r>
                <a:rPr lang="en-US" sz="3200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</a:t>
              </a:r>
              <a:r>
                <a:rPr lang="en-US" sz="32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en-US" sz="32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99" name="Straight Arrow Connector 98"/>
            <p:cNvCxnSpPr/>
            <p:nvPr/>
          </p:nvCxnSpPr>
          <p:spPr>
            <a:xfrm flipV="1">
              <a:off x="3683306" y="3789040"/>
              <a:ext cx="479459" cy="714461"/>
            </a:xfrm>
            <a:prstGeom prst="straightConnector1">
              <a:avLst/>
            </a:prstGeom>
            <a:ln w="25400">
              <a:solidFill>
                <a:schemeClr val="tx1"/>
              </a:solidFill>
              <a:prstDash val="dash"/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Arrow Connector 100"/>
            <p:cNvCxnSpPr/>
            <p:nvPr/>
          </p:nvCxnSpPr>
          <p:spPr>
            <a:xfrm flipH="1" flipV="1">
              <a:off x="4981991" y="3866667"/>
              <a:ext cx="298205" cy="636835"/>
            </a:xfrm>
            <a:prstGeom prst="straightConnector1">
              <a:avLst/>
            </a:prstGeom>
            <a:ln w="25400">
              <a:solidFill>
                <a:schemeClr val="tx1"/>
              </a:solidFill>
              <a:prstDash val="dash"/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" name="TextBox 102"/>
          <p:cNvSpPr txBox="1"/>
          <p:nvPr/>
        </p:nvSpPr>
        <p:spPr>
          <a:xfrm>
            <a:off x="5940152" y="1052736"/>
            <a:ext cx="2199641" cy="44627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difference of path for</a:t>
            </a:r>
          </a:p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intensity maxima:</a:t>
            </a:r>
          </a:p>
          <a:p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20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0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20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20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= n</a:t>
            </a:r>
            <a:r>
              <a:rPr lang="en-US" sz="20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</a:t>
            </a:r>
          </a:p>
          <a:p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  <a:sym typeface="Symbol"/>
            </a:endParaRPr>
          </a:p>
          <a:p>
            <a:pPr>
              <a:lnSpc>
                <a:spcPct val="150000"/>
              </a:lnSpc>
            </a:pPr>
            <a:r>
              <a:rPr lang="en-US" sz="24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 =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4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</a:t>
            </a:r>
          </a:p>
          <a:p>
            <a:pPr>
              <a:lnSpc>
                <a:spcPct val="150000"/>
              </a:lnSpc>
            </a:pPr>
            <a:r>
              <a:rPr lang="en-US" sz="24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=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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  <a:sym typeface="Symbol"/>
            </a:endParaRPr>
          </a:p>
          <a:p>
            <a:pPr>
              <a:lnSpc>
                <a:spcPct val="150000"/>
              </a:lnSpc>
            </a:pPr>
            <a:r>
              <a:rPr lang="en-US" sz="24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=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</a:t>
            </a:r>
          </a:p>
          <a:p>
            <a:pPr>
              <a:lnSpc>
                <a:spcPct val="150000"/>
              </a:lnSpc>
            </a:pPr>
            <a:endParaRPr lang="en-US" sz="800" dirty="0" smtClean="0">
              <a:latin typeface="Times New Roman" panose="02020603050405020304" pitchFamily="18" charset="0"/>
              <a:cs typeface="Times New Roman" panose="02020603050405020304" pitchFamily="18" charset="0"/>
              <a:sym typeface="Symbol"/>
            </a:endParaRPr>
          </a:p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   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the equations</a:t>
            </a:r>
          </a:p>
          <a:p>
            <a:pPr>
              <a:lnSpc>
                <a:spcPct val="150000"/>
              </a:lnSpc>
            </a:pPr>
            <a:r>
              <a:rPr lang="en-US" sz="24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    of Laue</a:t>
            </a:r>
            <a:endParaRPr lang="en-US" sz="2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Symbol"/>
            </a:endParaRPr>
          </a:p>
        </p:txBody>
      </p:sp>
      <p:cxnSp>
        <p:nvCxnSpPr>
          <p:cNvPr id="105" name="Egyenes összekötő 149"/>
          <p:cNvCxnSpPr/>
          <p:nvPr/>
        </p:nvCxnSpPr>
        <p:spPr>
          <a:xfrm flipV="1">
            <a:off x="5652120" y="701080"/>
            <a:ext cx="0" cy="5320208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38664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44624"/>
            <a:ext cx="275428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equations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Laue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/>
          <p:cNvSpPr txBox="1"/>
          <p:nvPr/>
        </p:nvSpPr>
        <p:spPr>
          <a:xfrm>
            <a:off x="2593442" y="836712"/>
            <a:ext cx="1983235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 = n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  <a:sym typeface="Symbol"/>
            </a:endParaRPr>
          </a:p>
          <a:p>
            <a:pPr>
              <a:lnSpc>
                <a:spcPct val="150000"/>
              </a:lnSpc>
            </a:pPr>
            <a:r>
              <a:rPr lang="en-US" sz="24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=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  <a:sym typeface="Symbol"/>
            </a:endParaRPr>
          </a:p>
          <a:p>
            <a:pPr>
              <a:lnSpc>
                <a:spcPct val="150000"/>
              </a:lnSpc>
            </a:pPr>
            <a:r>
              <a:rPr lang="en-US" sz="24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=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  <a:sym typeface="Symbol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3" name="TextBox 82"/>
              <p:cNvSpPr txBox="1"/>
              <p:nvPr/>
            </p:nvSpPr>
            <p:spPr>
              <a:xfrm>
                <a:off x="723008" y="1008489"/>
                <a:ext cx="1184940" cy="7053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f>
                      <m:fPr>
                        <m:ctrlPr>
                          <a:rPr lang="en-US" sz="2800" i="1" smtClean="0">
                            <a:latin typeface="Cambria Math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/>
                          </a:rPr>
                          <m:t>1</m:t>
                        </m:r>
                      </m:num>
                      <m:den>
                        <m:r>
                          <a:rPr lang="en-US" sz="2800" i="1" smtClean="0">
                            <a:latin typeface="Cambria Math"/>
                            <a:sym typeface="Symbol"/>
                          </a:rPr>
                          <m:t></m:t>
                        </m:r>
                      </m:den>
                    </m:f>
                  </m:oMath>
                </a14:m>
                <a:r>
                  <a:rPr lang="en-US" sz="2800" dirty="0" smtClean="0"/>
                  <a:t> </a:t>
                </a:r>
                <a:r>
                  <a:rPr lang="en-US" sz="28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s 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= </a:t>
                </a:r>
                <a:r>
                  <a:rPr lang="en-US" sz="28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</a:t>
                </a:r>
                <a:endParaRPr lang="en-US" sz="2800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83" name="TextBox 8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3008" y="1008489"/>
                <a:ext cx="1184940" cy="705386"/>
              </a:xfrm>
              <a:prstGeom prst="rect">
                <a:avLst/>
              </a:prstGeom>
              <a:blipFill rotWithShape="1">
                <a:blip r:embed="rId2"/>
                <a:stretch>
                  <a:fillRect r="-8763" b="-94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6" name="TextBox 85"/>
          <p:cNvSpPr txBox="1"/>
          <p:nvPr/>
        </p:nvSpPr>
        <p:spPr>
          <a:xfrm>
            <a:off x="1339367" y="2924944"/>
            <a:ext cx="6328977" cy="34163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theorem #3:</a:t>
            </a:r>
          </a:p>
          <a:p>
            <a:pPr>
              <a:lnSpc>
                <a:spcPct val="150000"/>
              </a:lnSpc>
            </a:pPr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3200" baseline="-25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are integers</a:t>
            </a:r>
          </a:p>
          <a:p>
            <a:pPr>
              <a:lnSpc>
                <a:spcPct val="150000"/>
              </a:lnSpc>
            </a:pP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this can only be satisfied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if and only if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 </a:t>
            </a:r>
          </a:p>
          <a:p>
            <a:pPr>
              <a:lnSpc>
                <a:spcPct val="150000"/>
              </a:lnSpc>
            </a:pP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32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is a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reciprocal-space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vector:</a:t>
            </a:r>
          </a:p>
          <a:p>
            <a:pPr>
              <a:lnSpc>
                <a:spcPct val="150000"/>
              </a:lnSpc>
            </a:pP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k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8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= 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= n</a:t>
            </a:r>
            <a:r>
              <a:rPr lang="en-US" sz="28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28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8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28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+ n</a:t>
            </a:r>
            <a:r>
              <a:rPr lang="en-US" sz="28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</a:t>
            </a:r>
            <a:r>
              <a:rPr lang="en-US" sz="28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00" name="Egyenes összekötő 149"/>
          <p:cNvCxnSpPr/>
          <p:nvPr/>
        </p:nvCxnSpPr>
        <p:spPr>
          <a:xfrm>
            <a:off x="179512" y="270892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50437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44624"/>
            <a:ext cx="37812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Bragg’s law of scattering</a:t>
            </a:r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/>
          <p:cNvCxnSpPr/>
          <p:nvPr/>
        </p:nvCxnSpPr>
        <p:spPr>
          <a:xfrm flipH="1">
            <a:off x="3131840" y="908720"/>
            <a:ext cx="1296144" cy="2592288"/>
          </a:xfrm>
          <a:prstGeom prst="straightConnector1">
            <a:avLst/>
          </a:prstGeom>
          <a:ln w="25400">
            <a:solidFill>
              <a:schemeClr val="tx1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Arrow Connector 78"/>
          <p:cNvCxnSpPr/>
          <p:nvPr/>
        </p:nvCxnSpPr>
        <p:spPr>
          <a:xfrm>
            <a:off x="4428260" y="913525"/>
            <a:ext cx="1295868" cy="2587483"/>
          </a:xfrm>
          <a:prstGeom prst="straightConnector1">
            <a:avLst/>
          </a:prstGeom>
          <a:ln w="25400">
            <a:solidFill>
              <a:schemeClr val="tx1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Arrow Connector 80"/>
          <p:cNvCxnSpPr/>
          <p:nvPr/>
        </p:nvCxnSpPr>
        <p:spPr>
          <a:xfrm>
            <a:off x="3150246" y="3501008"/>
            <a:ext cx="2573882" cy="0"/>
          </a:xfrm>
          <a:prstGeom prst="straightConnector1">
            <a:avLst/>
          </a:prstGeom>
          <a:ln w="38100">
            <a:solidFill>
              <a:schemeClr val="tx1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4161310" y="1268760"/>
            <a:ext cx="5517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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1" name="Group 100"/>
          <p:cNvGrpSpPr/>
          <p:nvPr/>
        </p:nvGrpSpPr>
        <p:grpSpPr>
          <a:xfrm>
            <a:off x="2699792" y="2780928"/>
            <a:ext cx="414489" cy="1368152"/>
            <a:chOff x="2123728" y="3212976"/>
            <a:chExt cx="376808" cy="1368152"/>
          </a:xfrm>
        </p:grpSpPr>
        <p:grpSp>
          <p:nvGrpSpPr>
            <p:cNvPr id="94" name="Group 93"/>
            <p:cNvGrpSpPr/>
            <p:nvPr/>
          </p:nvGrpSpPr>
          <p:grpSpPr>
            <a:xfrm>
              <a:off x="2123728" y="3212976"/>
              <a:ext cx="72008" cy="1368152"/>
              <a:chOff x="2123728" y="3212976"/>
              <a:chExt cx="72008" cy="1368152"/>
            </a:xfrm>
          </p:grpSpPr>
          <p:cxnSp>
            <p:nvCxnSpPr>
              <p:cNvPr id="92" name="Straight Connector 91"/>
              <p:cNvCxnSpPr/>
              <p:nvPr/>
            </p:nvCxnSpPr>
            <p:spPr>
              <a:xfrm>
                <a:off x="2123728" y="3212976"/>
                <a:ext cx="0" cy="136815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Straight Connector 92"/>
              <p:cNvCxnSpPr/>
              <p:nvPr/>
            </p:nvCxnSpPr>
            <p:spPr>
              <a:xfrm>
                <a:off x="2195736" y="3212976"/>
                <a:ext cx="0" cy="136815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5" name="Group 94"/>
            <p:cNvGrpSpPr/>
            <p:nvPr/>
          </p:nvGrpSpPr>
          <p:grpSpPr>
            <a:xfrm>
              <a:off x="2276128" y="3212976"/>
              <a:ext cx="72008" cy="1368152"/>
              <a:chOff x="2123728" y="3212976"/>
              <a:chExt cx="72008" cy="1368152"/>
            </a:xfrm>
          </p:grpSpPr>
          <p:cxnSp>
            <p:nvCxnSpPr>
              <p:cNvPr id="96" name="Straight Connector 95"/>
              <p:cNvCxnSpPr/>
              <p:nvPr/>
            </p:nvCxnSpPr>
            <p:spPr>
              <a:xfrm>
                <a:off x="2123728" y="3212976"/>
                <a:ext cx="0" cy="136815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Straight Connector 96"/>
              <p:cNvCxnSpPr/>
              <p:nvPr/>
            </p:nvCxnSpPr>
            <p:spPr>
              <a:xfrm>
                <a:off x="2195736" y="3212976"/>
                <a:ext cx="0" cy="136815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8" name="Group 97"/>
            <p:cNvGrpSpPr/>
            <p:nvPr/>
          </p:nvGrpSpPr>
          <p:grpSpPr>
            <a:xfrm>
              <a:off x="2428528" y="3212976"/>
              <a:ext cx="72008" cy="1368152"/>
              <a:chOff x="2123728" y="3212976"/>
              <a:chExt cx="72008" cy="1368152"/>
            </a:xfrm>
          </p:grpSpPr>
          <p:cxnSp>
            <p:nvCxnSpPr>
              <p:cNvPr id="99" name="Straight Connector 98"/>
              <p:cNvCxnSpPr/>
              <p:nvPr/>
            </p:nvCxnSpPr>
            <p:spPr>
              <a:xfrm>
                <a:off x="2123728" y="3212976"/>
                <a:ext cx="0" cy="136815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Straight Connector 99"/>
              <p:cNvCxnSpPr/>
              <p:nvPr/>
            </p:nvCxnSpPr>
            <p:spPr>
              <a:xfrm>
                <a:off x="2195736" y="3212976"/>
                <a:ext cx="0" cy="136815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2" name="Straight Arrow Connector 101"/>
          <p:cNvCxnSpPr/>
          <p:nvPr/>
        </p:nvCxnSpPr>
        <p:spPr>
          <a:xfrm flipH="1">
            <a:off x="1818137" y="3490311"/>
            <a:ext cx="1296144" cy="2592288"/>
          </a:xfrm>
          <a:prstGeom prst="straightConnector1">
            <a:avLst/>
          </a:prstGeom>
          <a:ln w="25400">
            <a:solidFill>
              <a:schemeClr val="tx1">
                <a:alpha val="31000"/>
              </a:schemeClr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TextBox 102"/>
          <p:cNvSpPr txBox="1"/>
          <p:nvPr/>
        </p:nvSpPr>
        <p:spPr>
          <a:xfrm>
            <a:off x="3347864" y="1743199"/>
            <a:ext cx="4587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4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400" baseline="-25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5007900" y="1743199"/>
            <a:ext cx="3561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endParaRPr lang="en-US" sz="2400" baseline="-25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4356876" y="3456526"/>
            <a:ext cx="3642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</a:t>
            </a:r>
            <a:endParaRPr lang="en-US" sz="2800" i="1" baseline="-25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1907704" y="2420888"/>
            <a:ext cx="12666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lattice planes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8" name="TextBox 107"/>
              <p:cNvSpPr txBox="1"/>
              <p:nvPr/>
            </p:nvSpPr>
            <p:spPr>
              <a:xfrm>
                <a:off x="4161310" y="4509120"/>
                <a:ext cx="3631379" cy="17131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</a:t>
                </a:r>
                <a:r>
                  <a:rPr lang="en-US" sz="2400" b="1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</a:t>
                </a:r>
                <a:r>
                  <a: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=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1</m:t>
                        </m:r>
                      </m:num>
                      <m:den>
                        <m:r>
                          <a:rPr lang="en-US" sz="2800" i="1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𝑑</m:t>
                        </m:r>
                      </m:den>
                    </m:f>
                  </m:oMath>
                </a14:m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= </a:t>
                </a:r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</a:t>
                </a:r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</a:t>
                </a:r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</a:t>
                </a:r>
                <a:r>
                  <a:rPr lang="en-US" sz="2400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</a:rPr>
                          <m:t>2</m:t>
                        </m:r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</a:rPr>
                          <m:t>𝑠𝑖𝑛</m:t>
                        </m:r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</m:t>
                        </m:r>
                      </m:num>
                      <m:den>
                        <m: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</m:t>
                        </m:r>
                      </m:den>
                    </m:f>
                  </m:oMath>
                </a14:m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</a:p>
              <a:p>
                <a:endParaRPr lang="en-US" sz="28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     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 = 2</a:t>
                </a:r>
                <a:r>
                  <a:rPr lang="en-US" sz="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</a:t>
                </a:r>
                <a:r>
                  <a:rPr lang="en-US" sz="32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d</a:t>
                </a:r>
                <a:r>
                  <a:rPr lang="en-US" sz="8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</a:t>
                </a:r>
                <a:r>
                  <a:rPr lang="en-US" sz="32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sin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</a:t>
                </a:r>
                <a:endPara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08" name="TextBox 10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61310" y="4509120"/>
                <a:ext cx="3631379" cy="1713161"/>
              </a:xfrm>
              <a:prstGeom prst="rect">
                <a:avLst/>
              </a:prstGeom>
              <a:blipFill rotWithShape="1">
                <a:blip r:embed="rId2"/>
                <a:stretch>
                  <a:fillRect l="-2689" b="-106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21730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116632"/>
            <a:ext cx="7653057" cy="57861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chemeClr val="tx2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more detail:</a:t>
            </a:r>
          </a:p>
          <a:p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Bragg’s law of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6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Kinematical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versus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dynamical scattering, </a:t>
            </a: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physical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meaning of extinction length, </a:t>
            </a:r>
          </a:p>
          <a:p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Debye’s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equation of diffraction,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Incorporating the unit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 and translational symmetry,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factor,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Patterson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function,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construction in reciprocal space,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Fundamental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equipment for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diffraction experiments,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iffractometers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and 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detectors</a:t>
            </a:r>
            <a:endParaRPr lang="en-US" sz="2400" dirty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270892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5535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5" name="Egyenes összekötő 23"/>
          <p:cNvCxnSpPr/>
          <p:nvPr/>
        </p:nvCxnSpPr>
        <p:spPr>
          <a:xfrm>
            <a:off x="150438" y="620688"/>
            <a:ext cx="8784976" cy="0"/>
          </a:xfrm>
          <a:prstGeom prst="line">
            <a:avLst/>
          </a:prstGeom>
          <a:ln w="12700">
            <a:solidFill>
              <a:srgbClr val="0FCD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Szövegdoboz 20"/>
          <p:cNvSpPr txBox="1"/>
          <p:nvPr/>
        </p:nvSpPr>
        <p:spPr>
          <a:xfrm>
            <a:off x="1619672" y="44624"/>
            <a:ext cx="55980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3203DF"/>
                </a:solidFill>
                <a:latin typeface="Times New Roman" pitchFamily="18" charset="0"/>
                <a:cs typeface="Times New Roman" pitchFamily="18" charset="0"/>
              </a:rPr>
              <a:t>kinematical  </a:t>
            </a:r>
            <a:r>
              <a:rPr lang="en-US" sz="2800" i="1" dirty="0" smtClean="0">
                <a:solidFill>
                  <a:srgbClr val="3203DF"/>
                </a:solidFill>
                <a:latin typeface="Times New Roman" pitchFamily="18" charset="0"/>
                <a:cs typeface="Times New Roman" pitchFamily="18" charset="0"/>
              </a:rPr>
              <a:t>vs</a:t>
            </a:r>
            <a:r>
              <a:rPr lang="en-US" sz="2800" dirty="0" smtClean="0">
                <a:solidFill>
                  <a:srgbClr val="3203DF"/>
                </a:solidFill>
                <a:latin typeface="Times New Roman" pitchFamily="18" charset="0"/>
                <a:cs typeface="Times New Roman" pitchFamily="18" charset="0"/>
              </a:rPr>
              <a:t>.  dynamical scattering</a:t>
            </a:r>
            <a:endParaRPr lang="hu-HU" sz="2800" dirty="0">
              <a:solidFill>
                <a:srgbClr val="3203D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95" name="Group 194"/>
          <p:cNvGrpSpPr/>
          <p:nvPr/>
        </p:nvGrpSpPr>
        <p:grpSpPr>
          <a:xfrm>
            <a:off x="1048880" y="714762"/>
            <a:ext cx="7859291" cy="5819874"/>
            <a:chOff x="1048880" y="714762"/>
            <a:chExt cx="7859291" cy="5819874"/>
          </a:xfrm>
        </p:grpSpPr>
        <p:grpSp>
          <p:nvGrpSpPr>
            <p:cNvPr id="109" name="Group 108"/>
            <p:cNvGrpSpPr/>
            <p:nvPr/>
          </p:nvGrpSpPr>
          <p:grpSpPr>
            <a:xfrm>
              <a:off x="1627995" y="1710100"/>
              <a:ext cx="4320480" cy="3744416"/>
              <a:chOff x="1619672" y="1124744"/>
              <a:chExt cx="4320480" cy="3744416"/>
            </a:xfrm>
          </p:grpSpPr>
          <p:grpSp>
            <p:nvGrpSpPr>
              <p:cNvPr id="92" name="Group 91"/>
              <p:cNvGrpSpPr/>
              <p:nvPr/>
            </p:nvGrpSpPr>
            <p:grpSpPr>
              <a:xfrm>
                <a:off x="1619672" y="1124744"/>
                <a:ext cx="2016224" cy="3744416"/>
                <a:chOff x="1619672" y="1124744"/>
                <a:chExt cx="2016224" cy="3744416"/>
              </a:xfrm>
            </p:grpSpPr>
            <p:grpSp>
              <p:nvGrpSpPr>
                <p:cNvPr id="84" name="Group 83"/>
                <p:cNvGrpSpPr/>
                <p:nvPr/>
              </p:nvGrpSpPr>
              <p:grpSpPr>
                <a:xfrm>
                  <a:off x="1619672" y="1124744"/>
                  <a:ext cx="864096" cy="3744416"/>
                  <a:chOff x="1619672" y="1124744"/>
                  <a:chExt cx="864096" cy="3744416"/>
                </a:xfrm>
              </p:grpSpPr>
              <p:grpSp>
                <p:nvGrpSpPr>
                  <p:cNvPr id="80" name="Group 79"/>
                  <p:cNvGrpSpPr/>
                  <p:nvPr/>
                </p:nvGrpSpPr>
                <p:grpSpPr>
                  <a:xfrm>
                    <a:off x="1619672" y="1124744"/>
                    <a:ext cx="288032" cy="3744416"/>
                    <a:chOff x="1619672" y="1124744"/>
                    <a:chExt cx="288032" cy="3744416"/>
                  </a:xfrm>
                </p:grpSpPr>
                <p:cxnSp>
                  <p:nvCxnSpPr>
                    <p:cNvPr id="78" name="Straight Connector 77"/>
                    <p:cNvCxnSpPr/>
                    <p:nvPr/>
                  </p:nvCxnSpPr>
                  <p:spPr>
                    <a:xfrm>
                      <a:off x="1619672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9" name="Straight Connector 78"/>
                    <p:cNvCxnSpPr/>
                    <p:nvPr/>
                  </p:nvCxnSpPr>
                  <p:spPr>
                    <a:xfrm>
                      <a:off x="1907704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1" name="Group 80"/>
                  <p:cNvGrpSpPr/>
                  <p:nvPr/>
                </p:nvGrpSpPr>
                <p:grpSpPr>
                  <a:xfrm>
                    <a:off x="2195736" y="1124744"/>
                    <a:ext cx="288032" cy="3744416"/>
                    <a:chOff x="1619672" y="1124744"/>
                    <a:chExt cx="288032" cy="3744416"/>
                  </a:xfrm>
                </p:grpSpPr>
                <p:cxnSp>
                  <p:nvCxnSpPr>
                    <p:cNvPr id="82" name="Straight Connector 81"/>
                    <p:cNvCxnSpPr/>
                    <p:nvPr/>
                  </p:nvCxnSpPr>
                  <p:spPr>
                    <a:xfrm>
                      <a:off x="1619672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" name="Straight Connector 82"/>
                    <p:cNvCxnSpPr/>
                    <p:nvPr/>
                  </p:nvCxnSpPr>
                  <p:spPr>
                    <a:xfrm>
                      <a:off x="1907704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5" name="Group 84"/>
                <p:cNvGrpSpPr/>
                <p:nvPr/>
              </p:nvGrpSpPr>
              <p:grpSpPr>
                <a:xfrm>
                  <a:off x="2771800" y="1124744"/>
                  <a:ext cx="864096" cy="3744416"/>
                  <a:chOff x="1619672" y="1124744"/>
                  <a:chExt cx="864096" cy="3744416"/>
                </a:xfrm>
              </p:grpSpPr>
              <p:grpSp>
                <p:nvGrpSpPr>
                  <p:cNvPr id="86" name="Group 85"/>
                  <p:cNvGrpSpPr/>
                  <p:nvPr/>
                </p:nvGrpSpPr>
                <p:grpSpPr>
                  <a:xfrm>
                    <a:off x="1619672" y="1124744"/>
                    <a:ext cx="288032" cy="3744416"/>
                    <a:chOff x="1619672" y="1124744"/>
                    <a:chExt cx="288032" cy="3744416"/>
                  </a:xfrm>
                </p:grpSpPr>
                <p:cxnSp>
                  <p:nvCxnSpPr>
                    <p:cNvPr id="90" name="Straight Connector 89"/>
                    <p:cNvCxnSpPr/>
                    <p:nvPr/>
                  </p:nvCxnSpPr>
                  <p:spPr>
                    <a:xfrm>
                      <a:off x="1619672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" name="Straight Connector 90"/>
                    <p:cNvCxnSpPr/>
                    <p:nvPr/>
                  </p:nvCxnSpPr>
                  <p:spPr>
                    <a:xfrm>
                      <a:off x="1907704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" name="Group 86"/>
                  <p:cNvGrpSpPr/>
                  <p:nvPr/>
                </p:nvGrpSpPr>
                <p:grpSpPr>
                  <a:xfrm>
                    <a:off x="2195736" y="1124744"/>
                    <a:ext cx="288032" cy="3744416"/>
                    <a:chOff x="1619672" y="1124744"/>
                    <a:chExt cx="288032" cy="3744416"/>
                  </a:xfrm>
                </p:grpSpPr>
                <p:cxnSp>
                  <p:nvCxnSpPr>
                    <p:cNvPr id="88" name="Straight Connector 87"/>
                    <p:cNvCxnSpPr/>
                    <p:nvPr/>
                  </p:nvCxnSpPr>
                  <p:spPr>
                    <a:xfrm>
                      <a:off x="1619672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Straight Connector 88"/>
                    <p:cNvCxnSpPr/>
                    <p:nvPr/>
                  </p:nvCxnSpPr>
                  <p:spPr>
                    <a:xfrm>
                      <a:off x="1907704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93" name="Group 92"/>
              <p:cNvGrpSpPr/>
              <p:nvPr/>
            </p:nvGrpSpPr>
            <p:grpSpPr>
              <a:xfrm>
                <a:off x="3923928" y="1124744"/>
                <a:ext cx="2016224" cy="3744416"/>
                <a:chOff x="1619672" y="1124744"/>
                <a:chExt cx="2016224" cy="3744416"/>
              </a:xfrm>
            </p:grpSpPr>
            <p:grpSp>
              <p:nvGrpSpPr>
                <p:cNvPr id="94" name="Group 93"/>
                <p:cNvGrpSpPr/>
                <p:nvPr/>
              </p:nvGrpSpPr>
              <p:grpSpPr>
                <a:xfrm>
                  <a:off x="1619672" y="1124744"/>
                  <a:ext cx="864096" cy="3744416"/>
                  <a:chOff x="1619672" y="1124744"/>
                  <a:chExt cx="864096" cy="3744416"/>
                </a:xfrm>
              </p:grpSpPr>
              <p:grpSp>
                <p:nvGrpSpPr>
                  <p:cNvPr id="102" name="Group 101"/>
                  <p:cNvGrpSpPr/>
                  <p:nvPr/>
                </p:nvGrpSpPr>
                <p:grpSpPr>
                  <a:xfrm>
                    <a:off x="1619672" y="1124744"/>
                    <a:ext cx="288032" cy="3744416"/>
                    <a:chOff x="1619672" y="1124744"/>
                    <a:chExt cx="288032" cy="3744416"/>
                  </a:xfrm>
                </p:grpSpPr>
                <p:cxnSp>
                  <p:nvCxnSpPr>
                    <p:cNvPr id="106" name="Straight Connector 105"/>
                    <p:cNvCxnSpPr/>
                    <p:nvPr/>
                  </p:nvCxnSpPr>
                  <p:spPr>
                    <a:xfrm>
                      <a:off x="1619672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Straight Connector 106"/>
                    <p:cNvCxnSpPr/>
                    <p:nvPr/>
                  </p:nvCxnSpPr>
                  <p:spPr>
                    <a:xfrm>
                      <a:off x="1907704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3" name="Group 102"/>
                  <p:cNvGrpSpPr/>
                  <p:nvPr/>
                </p:nvGrpSpPr>
                <p:grpSpPr>
                  <a:xfrm>
                    <a:off x="2195736" y="1124744"/>
                    <a:ext cx="288032" cy="3744416"/>
                    <a:chOff x="1619672" y="1124744"/>
                    <a:chExt cx="288032" cy="3744416"/>
                  </a:xfrm>
                </p:grpSpPr>
                <p:cxnSp>
                  <p:nvCxnSpPr>
                    <p:cNvPr id="104" name="Straight Connector 103"/>
                    <p:cNvCxnSpPr/>
                    <p:nvPr/>
                  </p:nvCxnSpPr>
                  <p:spPr>
                    <a:xfrm>
                      <a:off x="1619672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Straight Connector 104"/>
                    <p:cNvCxnSpPr/>
                    <p:nvPr/>
                  </p:nvCxnSpPr>
                  <p:spPr>
                    <a:xfrm>
                      <a:off x="1907704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95" name="Group 94"/>
                <p:cNvGrpSpPr/>
                <p:nvPr/>
              </p:nvGrpSpPr>
              <p:grpSpPr>
                <a:xfrm>
                  <a:off x="2771800" y="1124744"/>
                  <a:ext cx="864096" cy="3744416"/>
                  <a:chOff x="1619672" y="1124744"/>
                  <a:chExt cx="864096" cy="3744416"/>
                </a:xfrm>
              </p:grpSpPr>
              <p:grpSp>
                <p:nvGrpSpPr>
                  <p:cNvPr id="96" name="Group 95"/>
                  <p:cNvGrpSpPr/>
                  <p:nvPr/>
                </p:nvGrpSpPr>
                <p:grpSpPr>
                  <a:xfrm>
                    <a:off x="1619672" y="1124744"/>
                    <a:ext cx="288032" cy="3744416"/>
                    <a:chOff x="1619672" y="1124744"/>
                    <a:chExt cx="288032" cy="3744416"/>
                  </a:xfrm>
                </p:grpSpPr>
                <p:cxnSp>
                  <p:nvCxnSpPr>
                    <p:cNvPr id="100" name="Straight Connector 99"/>
                    <p:cNvCxnSpPr/>
                    <p:nvPr/>
                  </p:nvCxnSpPr>
                  <p:spPr>
                    <a:xfrm>
                      <a:off x="1619672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" name="Straight Connector 100"/>
                    <p:cNvCxnSpPr/>
                    <p:nvPr/>
                  </p:nvCxnSpPr>
                  <p:spPr>
                    <a:xfrm>
                      <a:off x="1907704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7" name="Group 96"/>
                  <p:cNvGrpSpPr/>
                  <p:nvPr/>
                </p:nvGrpSpPr>
                <p:grpSpPr>
                  <a:xfrm>
                    <a:off x="2195736" y="1124744"/>
                    <a:ext cx="288032" cy="3744416"/>
                    <a:chOff x="1619672" y="1124744"/>
                    <a:chExt cx="288032" cy="3744416"/>
                  </a:xfrm>
                </p:grpSpPr>
                <p:cxnSp>
                  <p:nvCxnSpPr>
                    <p:cNvPr id="98" name="Straight Connector 97"/>
                    <p:cNvCxnSpPr/>
                    <p:nvPr/>
                  </p:nvCxnSpPr>
                  <p:spPr>
                    <a:xfrm>
                      <a:off x="1619672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" name="Straight Connector 98"/>
                    <p:cNvCxnSpPr/>
                    <p:nvPr/>
                  </p:nvCxnSpPr>
                  <p:spPr>
                    <a:xfrm>
                      <a:off x="1907704" y="1124744"/>
                      <a:ext cx="0" cy="3744416"/>
                    </a:xfrm>
                    <a:prstGeom prst="line">
                      <a:avLst/>
                    </a:prstGeom>
                    <a:ln w="12700">
                      <a:solidFill>
                        <a:schemeClr val="tx1"/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sp>
          <p:nvSpPr>
            <p:cNvPr id="108" name="TextBox 107"/>
            <p:cNvSpPr txBox="1"/>
            <p:nvPr/>
          </p:nvSpPr>
          <p:spPr>
            <a:xfrm>
              <a:off x="5717875" y="5703639"/>
              <a:ext cx="319029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lattice planes in a </a:t>
              </a:r>
              <a:r>
                <a:rPr lang="en-US" sz="2400" b="1" dirty="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large</a:t>
              </a:r>
              <a:r>
                <a:rPr lang="en-US" dirty="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crystal</a:t>
              </a:r>
            </a:p>
            <a:p>
              <a:pPr algn="ctr"/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and </a:t>
              </a:r>
              <a:r>
                <a:rPr lang="en-US" sz="2400" b="1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perfect</a:t>
              </a:r>
            </a:p>
          </p:txBody>
        </p:sp>
        <p:cxnSp>
          <p:nvCxnSpPr>
            <p:cNvPr id="111" name="Straight Connector 110"/>
            <p:cNvCxnSpPr/>
            <p:nvPr/>
          </p:nvCxnSpPr>
          <p:spPr>
            <a:xfrm>
              <a:off x="1048880" y="1710100"/>
              <a:ext cx="6835488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TextBox 111"/>
            <p:cNvSpPr txBox="1"/>
            <p:nvPr/>
          </p:nvSpPr>
          <p:spPr>
            <a:xfrm>
              <a:off x="6503608" y="1331476"/>
              <a:ext cx="152477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crystal surface</a:t>
              </a:r>
              <a:endParaRPr 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1763688" y="899428"/>
              <a:ext cx="4896544" cy="810672"/>
              <a:chOff x="1763688" y="899428"/>
              <a:chExt cx="4896544" cy="810672"/>
            </a:xfrm>
          </p:grpSpPr>
          <p:cxnSp>
            <p:nvCxnSpPr>
              <p:cNvPr id="114" name="Straight Arrow Connector 113"/>
              <p:cNvCxnSpPr/>
              <p:nvPr/>
            </p:nvCxnSpPr>
            <p:spPr>
              <a:xfrm flipH="1">
                <a:off x="1763688" y="899428"/>
                <a:ext cx="936104" cy="801380"/>
              </a:xfrm>
              <a:prstGeom prst="straightConnector1">
                <a:avLst/>
              </a:prstGeom>
              <a:ln w="63500">
                <a:solidFill>
                  <a:srgbClr val="08B418"/>
                </a:solidFill>
                <a:tailEnd type="triangle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Straight Arrow Connector 114"/>
              <p:cNvCxnSpPr/>
              <p:nvPr/>
            </p:nvCxnSpPr>
            <p:spPr>
              <a:xfrm flipH="1">
                <a:off x="5724128" y="908720"/>
                <a:ext cx="936104" cy="801380"/>
              </a:xfrm>
              <a:prstGeom prst="straightConnector1">
                <a:avLst/>
              </a:prstGeom>
              <a:ln w="63500">
                <a:solidFill>
                  <a:srgbClr val="08B418"/>
                </a:solidFill>
                <a:tailEnd type="triangle" w="sm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" name="Parallelogram 116"/>
            <p:cNvSpPr/>
            <p:nvPr/>
          </p:nvSpPr>
          <p:spPr>
            <a:xfrm>
              <a:off x="1763688" y="899428"/>
              <a:ext cx="4896543" cy="801380"/>
            </a:xfrm>
            <a:prstGeom prst="parallelogram">
              <a:avLst>
                <a:gd name="adj" fmla="val 117130"/>
              </a:avLst>
            </a:prstGeom>
            <a:solidFill>
              <a:srgbClr val="9CF87C">
                <a:alpha val="4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3169863" y="714762"/>
              <a:ext cx="148630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incident beam</a:t>
              </a:r>
              <a:endParaRPr 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19" name="Straight Arrow Connector 118"/>
            <p:cNvCxnSpPr/>
            <p:nvPr/>
          </p:nvCxnSpPr>
          <p:spPr>
            <a:xfrm flipH="1">
              <a:off x="2204059" y="1710100"/>
              <a:ext cx="864096" cy="710788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Arrow Connector 121"/>
            <p:cNvCxnSpPr/>
            <p:nvPr/>
          </p:nvCxnSpPr>
          <p:spPr>
            <a:xfrm flipH="1">
              <a:off x="2788507" y="2735978"/>
              <a:ext cx="855712" cy="693022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Arrow Connector 122"/>
            <p:cNvCxnSpPr/>
            <p:nvPr/>
          </p:nvCxnSpPr>
          <p:spPr>
            <a:xfrm flipH="1">
              <a:off x="4171036" y="3140968"/>
              <a:ext cx="936104" cy="80138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Arrow Connector 123"/>
            <p:cNvCxnSpPr/>
            <p:nvPr/>
          </p:nvCxnSpPr>
          <p:spPr>
            <a:xfrm flipH="1">
              <a:off x="3068853" y="4404811"/>
              <a:ext cx="578532" cy="45720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Arrow Connector 126"/>
            <p:cNvCxnSpPr/>
            <p:nvPr/>
          </p:nvCxnSpPr>
          <p:spPr>
            <a:xfrm flipH="1">
              <a:off x="4205961" y="1738372"/>
              <a:ext cx="578532" cy="45720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Arrow Connector 127"/>
            <p:cNvCxnSpPr/>
            <p:nvPr/>
          </p:nvCxnSpPr>
          <p:spPr>
            <a:xfrm flipH="1">
              <a:off x="3627429" y="3375660"/>
              <a:ext cx="578532" cy="45720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Arrow Connector 128"/>
            <p:cNvCxnSpPr/>
            <p:nvPr/>
          </p:nvCxnSpPr>
          <p:spPr>
            <a:xfrm>
              <a:off x="2204059" y="3446222"/>
              <a:ext cx="584448" cy="669486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Arrow Connector 130"/>
            <p:cNvCxnSpPr/>
            <p:nvPr/>
          </p:nvCxnSpPr>
          <p:spPr>
            <a:xfrm>
              <a:off x="1619672" y="2177244"/>
              <a:ext cx="598774" cy="680048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Arrow Connector 131"/>
            <p:cNvCxnSpPr/>
            <p:nvPr/>
          </p:nvCxnSpPr>
          <p:spPr>
            <a:xfrm>
              <a:off x="4525144" y="4797152"/>
              <a:ext cx="478904" cy="54162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Arrow Connector 132"/>
            <p:cNvCxnSpPr/>
            <p:nvPr/>
          </p:nvCxnSpPr>
          <p:spPr>
            <a:xfrm>
              <a:off x="4787336" y="2388296"/>
              <a:ext cx="1404844" cy="1554052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Arrow Connector 133"/>
            <p:cNvCxnSpPr/>
            <p:nvPr/>
          </p:nvCxnSpPr>
          <p:spPr>
            <a:xfrm>
              <a:off x="3644219" y="3827676"/>
              <a:ext cx="561742" cy="61782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Arrow Connector 135"/>
            <p:cNvCxnSpPr/>
            <p:nvPr/>
          </p:nvCxnSpPr>
          <p:spPr>
            <a:xfrm>
              <a:off x="4205961" y="2177244"/>
              <a:ext cx="878418" cy="963724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Arrow Connector 136"/>
            <p:cNvCxnSpPr/>
            <p:nvPr/>
          </p:nvCxnSpPr>
          <p:spPr>
            <a:xfrm>
              <a:off x="2780123" y="3433356"/>
              <a:ext cx="864096" cy="970384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Arrow Connector 137"/>
            <p:cNvCxnSpPr/>
            <p:nvPr/>
          </p:nvCxnSpPr>
          <p:spPr>
            <a:xfrm>
              <a:off x="3356187" y="2423066"/>
              <a:ext cx="864096" cy="952594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Arrow Connector 138"/>
            <p:cNvCxnSpPr/>
            <p:nvPr/>
          </p:nvCxnSpPr>
          <p:spPr>
            <a:xfrm>
              <a:off x="1916027" y="3670176"/>
              <a:ext cx="1152128" cy="1270992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Arrow Connector 140"/>
            <p:cNvCxnSpPr/>
            <p:nvPr/>
          </p:nvCxnSpPr>
          <p:spPr>
            <a:xfrm flipH="1">
              <a:off x="3347863" y="1710100"/>
              <a:ext cx="864096" cy="710788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Arrow Connector 141"/>
            <p:cNvCxnSpPr/>
            <p:nvPr/>
          </p:nvCxnSpPr>
          <p:spPr>
            <a:xfrm flipH="1">
              <a:off x="1897603" y="2964488"/>
              <a:ext cx="864096" cy="710788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Arrow Connector 142"/>
            <p:cNvCxnSpPr/>
            <p:nvPr/>
          </p:nvCxnSpPr>
          <p:spPr>
            <a:xfrm>
              <a:off x="2210998" y="2420888"/>
              <a:ext cx="577509" cy="576064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Arrow Connector 145"/>
            <p:cNvCxnSpPr/>
            <p:nvPr/>
          </p:nvCxnSpPr>
          <p:spPr>
            <a:xfrm>
              <a:off x="4205961" y="3920644"/>
              <a:ext cx="577509" cy="576064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Arrow Connector 146"/>
            <p:cNvCxnSpPr/>
            <p:nvPr/>
          </p:nvCxnSpPr>
          <p:spPr>
            <a:xfrm>
              <a:off x="5087033" y="3140968"/>
              <a:ext cx="577509" cy="576064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Arrow Connector 147"/>
            <p:cNvCxnSpPr/>
            <p:nvPr/>
          </p:nvCxnSpPr>
          <p:spPr>
            <a:xfrm>
              <a:off x="4228718" y="2857292"/>
              <a:ext cx="855661" cy="85974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Arrow Connector 148"/>
            <p:cNvCxnSpPr/>
            <p:nvPr/>
          </p:nvCxnSpPr>
          <p:spPr>
            <a:xfrm>
              <a:off x="5364088" y="4005064"/>
              <a:ext cx="577509" cy="576064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Arrow Connector 155"/>
            <p:cNvCxnSpPr/>
            <p:nvPr/>
          </p:nvCxnSpPr>
          <p:spPr>
            <a:xfrm flipH="1">
              <a:off x="3068155" y="3059046"/>
              <a:ext cx="848540" cy="657986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Arrow Connector 160"/>
            <p:cNvCxnSpPr/>
            <p:nvPr/>
          </p:nvCxnSpPr>
          <p:spPr>
            <a:xfrm flipH="1">
              <a:off x="4211959" y="1700808"/>
              <a:ext cx="1431331" cy="1152128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Arrow Connector 164"/>
            <p:cNvCxnSpPr/>
            <p:nvPr/>
          </p:nvCxnSpPr>
          <p:spPr>
            <a:xfrm flipH="1">
              <a:off x="1619672" y="1738372"/>
              <a:ext cx="584387" cy="45720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Arrow Connector 167"/>
            <p:cNvCxnSpPr/>
            <p:nvPr/>
          </p:nvCxnSpPr>
          <p:spPr>
            <a:xfrm flipH="1">
              <a:off x="1110198" y="1727626"/>
              <a:ext cx="2247922" cy="1814032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Arrow Connector 170"/>
            <p:cNvCxnSpPr/>
            <p:nvPr/>
          </p:nvCxnSpPr>
          <p:spPr>
            <a:xfrm>
              <a:off x="5087033" y="2167300"/>
              <a:ext cx="861442" cy="998022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Arrow Connector 171"/>
            <p:cNvCxnSpPr/>
            <p:nvPr/>
          </p:nvCxnSpPr>
          <p:spPr>
            <a:xfrm>
              <a:off x="1911865" y="2891736"/>
              <a:ext cx="1156988" cy="131694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Arrow Connector 172"/>
            <p:cNvCxnSpPr/>
            <p:nvPr/>
          </p:nvCxnSpPr>
          <p:spPr>
            <a:xfrm>
              <a:off x="4508315" y="3659945"/>
              <a:ext cx="867472" cy="973466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Arrow Connector 173"/>
            <p:cNvCxnSpPr/>
            <p:nvPr/>
          </p:nvCxnSpPr>
          <p:spPr>
            <a:xfrm>
              <a:off x="3347863" y="4633411"/>
              <a:ext cx="568832" cy="667797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Arrow Connector 178"/>
            <p:cNvCxnSpPr/>
            <p:nvPr/>
          </p:nvCxnSpPr>
          <p:spPr>
            <a:xfrm flipH="1">
              <a:off x="1554255" y="4295809"/>
              <a:ext cx="936104" cy="80138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/>
            <p:cNvCxnSpPr/>
            <p:nvPr/>
          </p:nvCxnSpPr>
          <p:spPr>
            <a:xfrm flipH="1">
              <a:off x="4145685" y="4295809"/>
              <a:ext cx="936104" cy="80138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Arrow Connector 180"/>
            <p:cNvCxnSpPr/>
            <p:nvPr/>
          </p:nvCxnSpPr>
          <p:spPr>
            <a:xfrm flipH="1">
              <a:off x="2684290" y="4963793"/>
              <a:ext cx="936104" cy="80138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Arrow Connector 181"/>
            <p:cNvCxnSpPr/>
            <p:nvPr/>
          </p:nvCxnSpPr>
          <p:spPr>
            <a:xfrm flipH="1">
              <a:off x="2132749" y="4184453"/>
              <a:ext cx="936104" cy="80138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Arrow Connector 182"/>
            <p:cNvCxnSpPr/>
            <p:nvPr/>
          </p:nvCxnSpPr>
          <p:spPr>
            <a:xfrm flipH="1">
              <a:off x="2142765" y="4907281"/>
              <a:ext cx="936104" cy="801380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Arrow Connector 183"/>
            <p:cNvCxnSpPr/>
            <p:nvPr/>
          </p:nvCxnSpPr>
          <p:spPr>
            <a:xfrm flipH="1">
              <a:off x="5081789" y="3695328"/>
              <a:ext cx="561218" cy="513348"/>
            </a:xfrm>
            <a:prstGeom prst="straightConnector1">
              <a:avLst/>
            </a:prstGeom>
            <a:ln w="38100">
              <a:solidFill>
                <a:srgbClr val="08B418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" name="TextBox 185"/>
            <p:cNvSpPr txBox="1"/>
            <p:nvPr/>
          </p:nvSpPr>
          <p:spPr>
            <a:xfrm>
              <a:off x="6552687" y="2904383"/>
              <a:ext cx="1911934" cy="193899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dirty="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scattering is</a:t>
              </a:r>
            </a:p>
            <a:p>
              <a:pPr algn="ctr"/>
              <a:r>
                <a:rPr lang="en-US" sz="2400" dirty="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back &amp; forth</a:t>
              </a:r>
            </a:p>
            <a:p>
              <a:pPr algn="ctr"/>
              <a:r>
                <a:rPr lang="en-US" sz="2400" dirty="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energy travels</a:t>
              </a:r>
            </a:p>
            <a:p>
              <a:pPr algn="ctr"/>
              <a:r>
                <a:rPr lang="en-US" sz="2400" b="1" dirty="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parallel</a:t>
              </a:r>
              <a:r>
                <a:rPr lang="en-US" sz="2400" dirty="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to</a:t>
              </a:r>
            </a:p>
            <a:p>
              <a:pPr algn="ctr"/>
              <a:r>
                <a:rPr lang="en-US" sz="2400" dirty="0" smtClean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the planes</a:t>
              </a:r>
              <a:endParaRPr lang="en-US" sz="24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87" name="Down Arrow 186"/>
            <p:cNvSpPr/>
            <p:nvPr/>
          </p:nvSpPr>
          <p:spPr>
            <a:xfrm>
              <a:off x="3397924" y="3611414"/>
              <a:ext cx="1215813" cy="2240970"/>
            </a:xfrm>
            <a:prstGeom prst="downArrow">
              <a:avLst/>
            </a:prstGeom>
            <a:solidFill>
              <a:srgbClr val="FF000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88" name="Straight Arrow Connector 187"/>
            <p:cNvCxnSpPr/>
            <p:nvPr/>
          </p:nvCxnSpPr>
          <p:spPr>
            <a:xfrm flipH="1" flipV="1">
              <a:off x="5941597" y="5013176"/>
              <a:ext cx="611090" cy="75519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" name="TextBox 193"/>
            <p:cNvSpPr txBox="1"/>
            <p:nvPr/>
          </p:nvSpPr>
          <p:spPr>
            <a:xfrm>
              <a:off x="3910747" y="5733256"/>
              <a:ext cx="101585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energy</a:t>
              </a:r>
              <a:endPara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4549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Freeform 76"/>
          <p:cNvSpPr/>
          <p:nvPr/>
        </p:nvSpPr>
        <p:spPr>
          <a:xfrm>
            <a:off x="1907704" y="2137395"/>
            <a:ext cx="3816424" cy="2392661"/>
          </a:xfrm>
          <a:custGeom>
            <a:avLst/>
            <a:gdLst>
              <a:gd name="connsiteX0" fmla="*/ 1080031 w 3618842"/>
              <a:gd name="connsiteY0" fmla="*/ 2329674 h 2392661"/>
              <a:gd name="connsiteX1" fmla="*/ 315533 w 3618842"/>
              <a:gd name="connsiteY1" fmla="*/ 2194762 h 2392661"/>
              <a:gd name="connsiteX2" fmla="*/ 739 w 3618842"/>
              <a:gd name="connsiteY2" fmla="*/ 1272867 h 2392661"/>
              <a:gd name="connsiteX3" fmla="*/ 390484 w 3618842"/>
              <a:gd name="connsiteY3" fmla="*/ 418428 h 2392661"/>
              <a:gd name="connsiteX4" fmla="*/ 712772 w 3618842"/>
              <a:gd name="connsiteY4" fmla="*/ 103635 h 2392661"/>
              <a:gd name="connsiteX5" fmla="*/ 1882005 w 3618842"/>
              <a:gd name="connsiteY5" fmla="*/ 73654 h 2392661"/>
              <a:gd name="connsiteX6" fmla="*/ 3073723 w 3618842"/>
              <a:gd name="connsiteY6" fmla="*/ 81149 h 2392661"/>
              <a:gd name="connsiteX7" fmla="*/ 3613369 w 3618842"/>
              <a:gd name="connsiteY7" fmla="*/ 1130461 h 2392661"/>
              <a:gd name="connsiteX8" fmla="*/ 2773920 w 3618842"/>
              <a:gd name="connsiteY8" fmla="*/ 2299694 h 2392661"/>
              <a:gd name="connsiteX9" fmla="*/ 1394825 w 3618842"/>
              <a:gd name="connsiteY9" fmla="*/ 2322179 h 2392661"/>
              <a:gd name="connsiteX10" fmla="*/ 1080031 w 3618842"/>
              <a:gd name="connsiteY10" fmla="*/ 2329674 h 239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618842" h="2392661">
                <a:moveTo>
                  <a:pt x="1080031" y="2329674"/>
                </a:moveTo>
                <a:cubicBezTo>
                  <a:pt x="900149" y="2308438"/>
                  <a:pt x="495415" y="2370896"/>
                  <a:pt x="315533" y="2194762"/>
                </a:cubicBezTo>
                <a:cubicBezTo>
                  <a:pt x="135651" y="2018628"/>
                  <a:pt x="-11753" y="1568923"/>
                  <a:pt x="739" y="1272867"/>
                </a:cubicBezTo>
                <a:cubicBezTo>
                  <a:pt x="13231" y="976811"/>
                  <a:pt x="271812" y="613300"/>
                  <a:pt x="390484" y="418428"/>
                </a:cubicBezTo>
                <a:cubicBezTo>
                  <a:pt x="509156" y="223556"/>
                  <a:pt x="464185" y="161097"/>
                  <a:pt x="712772" y="103635"/>
                </a:cubicBezTo>
                <a:cubicBezTo>
                  <a:pt x="961359" y="46173"/>
                  <a:pt x="1882005" y="73654"/>
                  <a:pt x="1882005" y="73654"/>
                </a:cubicBezTo>
                <a:cubicBezTo>
                  <a:pt x="2275497" y="69906"/>
                  <a:pt x="2785162" y="-94985"/>
                  <a:pt x="3073723" y="81149"/>
                </a:cubicBezTo>
                <a:cubicBezTo>
                  <a:pt x="3362284" y="257283"/>
                  <a:pt x="3663336" y="760704"/>
                  <a:pt x="3613369" y="1130461"/>
                </a:cubicBezTo>
                <a:cubicBezTo>
                  <a:pt x="3563402" y="1500218"/>
                  <a:pt x="3143677" y="2101074"/>
                  <a:pt x="2773920" y="2299694"/>
                </a:cubicBezTo>
                <a:cubicBezTo>
                  <a:pt x="2404163" y="2498314"/>
                  <a:pt x="1675891" y="2315933"/>
                  <a:pt x="1394825" y="2322179"/>
                </a:cubicBezTo>
                <a:cubicBezTo>
                  <a:pt x="1113759" y="2328425"/>
                  <a:pt x="1259913" y="2350910"/>
                  <a:pt x="1080031" y="2329674"/>
                </a:cubicBezTo>
                <a:close/>
              </a:path>
            </a:pathLst>
          </a:custGeom>
          <a:solidFill>
            <a:schemeClr val="accent1">
              <a:alpha val="1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5" name="Egyenes összekötő 23"/>
          <p:cNvCxnSpPr/>
          <p:nvPr/>
        </p:nvCxnSpPr>
        <p:spPr>
          <a:xfrm>
            <a:off x="150438" y="620688"/>
            <a:ext cx="8784976" cy="0"/>
          </a:xfrm>
          <a:prstGeom prst="line">
            <a:avLst/>
          </a:prstGeom>
          <a:ln w="12700">
            <a:solidFill>
              <a:srgbClr val="0FCD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Szövegdoboz 20"/>
          <p:cNvSpPr txBox="1"/>
          <p:nvPr/>
        </p:nvSpPr>
        <p:spPr>
          <a:xfrm>
            <a:off x="1619672" y="44624"/>
            <a:ext cx="55980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3203DF"/>
                </a:solidFill>
                <a:latin typeface="Times New Roman" pitchFamily="18" charset="0"/>
                <a:cs typeface="Times New Roman" pitchFamily="18" charset="0"/>
              </a:rPr>
              <a:t>kinematical  </a:t>
            </a:r>
            <a:r>
              <a:rPr lang="en-US" sz="2800" i="1" dirty="0" smtClean="0">
                <a:solidFill>
                  <a:srgbClr val="3203DF"/>
                </a:solidFill>
                <a:latin typeface="Times New Roman" pitchFamily="18" charset="0"/>
                <a:cs typeface="Times New Roman" pitchFamily="18" charset="0"/>
              </a:rPr>
              <a:t>vs</a:t>
            </a:r>
            <a:r>
              <a:rPr lang="en-US" sz="2800" dirty="0" smtClean="0">
                <a:solidFill>
                  <a:srgbClr val="3203DF"/>
                </a:solidFill>
                <a:latin typeface="Times New Roman" pitchFamily="18" charset="0"/>
                <a:cs typeface="Times New Roman" pitchFamily="18" charset="0"/>
              </a:rPr>
              <a:t>.  dynamical scattering</a:t>
            </a:r>
            <a:endParaRPr lang="hu-HU" sz="2800" dirty="0">
              <a:solidFill>
                <a:srgbClr val="3203D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57" name="Group 156"/>
          <p:cNvGrpSpPr/>
          <p:nvPr/>
        </p:nvGrpSpPr>
        <p:grpSpPr>
          <a:xfrm>
            <a:off x="2627784" y="2204864"/>
            <a:ext cx="2456595" cy="2025516"/>
            <a:chOff x="1619672" y="1124744"/>
            <a:chExt cx="4320480" cy="3744416"/>
          </a:xfrm>
        </p:grpSpPr>
        <p:grpSp>
          <p:nvGrpSpPr>
            <p:cNvPr id="158" name="Group 157"/>
            <p:cNvGrpSpPr/>
            <p:nvPr/>
          </p:nvGrpSpPr>
          <p:grpSpPr>
            <a:xfrm>
              <a:off x="1619672" y="1124744"/>
              <a:ext cx="2016224" cy="3744416"/>
              <a:chOff x="1619672" y="1124744"/>
              <a:chExt cx="2016224" cy="3744416"/>
            </a:xfrm>
          </p:grpSpPr>
          <p:grpSp>
            <p:nvGrpSpPr>
              <p:cNvPr id="190" name="Group 189"/>
              <p:cNvGrpSpPr/>
              <p:nvPr/>
            </p:nvGrpSpPr>
            <p:grpSpPr>
              <a:xfrm>
                <a:off x="1619672" y="1124744"/>
                <a:ext cx="864096" cy="3744416"/>
                <a:chOff x="1619672" y="1124744"/>
                <a:chExt cx="864096" cy="3744416"/>
              </a:xfrm>
            </p:grpSpPr>
            <p:grpSp>
              <p:nvGrpSpPr>
                <p:cNvPr id="200" name="Group 199"/>
                <p:cNvGrpSpPr/>
                <p:nvPr/>
              </p:nvGrpSpPr>
              <p:grpSpPr>
                <a:xfrm>
                  <a:off x="1619672" y="1124744"/>
                  <a:ext cx="288032" cy="3744416"/>
                  <a:chOff x="1619672" y="1124744"/>
                  <a:chExt cx="288032" cy="3744416"/>
                </a:xfrm>
              </p:grpSpPr>
              <p:cxnSp>
                <p:nvCxnSpPr>
                  <p:cNvPr id="204" name="Straight Connector 203"/>
                  <p:cNvCxnSpPr/>
                  <p:nvPr/>
                </p:nvCxnSpPr>
                <p:spPr>
                  <a:xfrm>
                    <a:off x="1619672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5" name="Straight Connector 204"/>
                  <p:cNvCxnSpPr/>
                  <p:nvPr/>
                </p:nvCxnSpPr>
                <p:spPr>
                  <a:xfrm>
                    <a:off x="1907704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01" name="Group 200"/>
                <p:cNvGrpSpPr/>
                <p:nvPr/>
              </p:nvGrpSpPr>
              <p:grpSpPr>
                <a:xfrm>
                  <a:off x="2195736" y="1124744"/>
                  <a:ext cx="288032" cy="3744416"/>
                  <a:chOff x="1619672" y="1124744"/>
                  <a:chExt cx="288032" cy="3744416"/>
                </a:xfrm>
              </p:grpSpPr>
              <p:cxnSp>
                <p:nvCxnSpPr>
                  <p:cNvPr id="202" name="Straight Connector 201"/>
                  <p:cNvCxnSpPr/>
                  <p:nvPr/>
                </p:nvCxnSpPr>
                <p:spPr>
                  <a:xfrm>
                    <a:off x="1619672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3" name="Straight Connector 202"/>
                  <p:cNvCxnSpPr/>
                  <p:nvPr/>
                </p:nvCxnSpPr>
                <p:spPr>
                  <a:xfrm>
                    <a:off x="1907704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1" name="Group 190"/>
              <p:cNvGrpSpPr/>
              <p:nvPr/>
            </p:nvGrpSpPr>
            <p:grpSpPr>
              <a:xfrm>
                <a:off x="2771800" y="1124744"/>
                <a:ext cx="864096" cy="3744416"/>
                <a:chOff x="1619672" y="1124744"/>
                <a:chExt cx="864096" cy="3744416"/>
              </a:xfrm>
            </p:grpSpPr>
            <p:grpSp>
              <p:nvGrpSpPr>
                <p:cNvPr id="192" name="Group 191"/>
                <p:cNvGrpSpPr/>
                <p:nvPr/>
              </p:nvGrpSpPr>
              <p:grpSpPr>
                <a:xfrm>
                  <a:off x="1619672" y="1124744"/>
                  <a:ext cx="288032" cy="3744416"/>
                  <a:chOff x="1619672" y="1124744"/>
                  <a:chExt cx="288032" cy="3744416"/>
                </a:xfrm>
              </p:grpSpPr>
              <p:cxnSp>
                <p:nvCxnSpPr>
                  <p:cNvPr id="198" name="Straight Connector 197"/>
                  <p:cNvCxnSpPr/>
                  <p:nvPr/>
                </p:nvCxnSpPr>
                <p:spPr>
                  <a:xfrm>
                    <a:off x="1619672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9" name="Straight Connector 198"/>
                  <p:cNvCxnSpPr/>
                  <p:nvPr/>
                </p:nvCxnSpPr>
                <p:spPr>
                  <a:xfrm>
                    <a:off x="1907704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93" name="Group 192"/>
                <p:cNvGrpSpPr/>
                <p:nvPr/>
              </p:nvGrpSpPr>
              <p:grpSpPr>
                <a:xfrm>
                  <a:off x="2195736" y="1124744"/>
                  <a:ext cx="288032" cy="3744416"/>
                  <a:chOff x="1619672" y="1124744"/>
                  <a:chExt cx="288032" cy="3744416"/>
                </a:xfrm>
              </p:grpSpPr>
              <p:cxnSp>
                <p:nvCxnSpPr>
                  <p:cNvPr id="196" name="Straight Connector 195"/>
                  <p:cNvCxnSpPr/>
                  <p:nvPr/>
                </p:nvCxnSpPr>
                <p:spPr>
                  <a:xfrm>
                    <a:off x="1619672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97" name="Straight Connector 196"/>
                  <p:cNvCxnSpPr/>
                  <p:nvPr/>
                </p:nvCxnSpPr>
                <p:spPr>
                  <a:xfrm>
                    <a:off x="1907704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159" name="Group 158"/>
            <p:cNvGrpSpPr/>
            <p:nvPr/>
          </p:nvGrpSpPr>
          <p:grpSpPr>
            <a:xfrm>
              <a:off x="3923928" y="1124744"/>
              <a:ext cx="2016224" cy="3744416"/>
              <a:chOff x="1619672" y="1124744"/>
              <a:chExt cx="2016224" cy="3744416"/>
            </a:xfrm>
          </p:grpSpPr>
          <p:grpSp>
            <p:nvGrpSpPr>
              <p:cNvPr id="160" name="Group 159"/>
              <p:cNvGrpSpPr/>
              <p:nvPr/>
            </p:nvGrpSpPr>
            <p:grpSpPr>
              <a:xfrm>
                <a:off x="1619672" y="1124744"/>
                <a:ext cx="864096" cy="3744416"/>
                <a:chOff x="1619672" y="1124744"/>
                <a:chExt cx="864096" cy="3744416"/>
              </a:xfrm>
            </p:grpSpPr>
            <p:grpSp>
              <p:nvGrpSpPr>
                <p:cNvPr id="175" name="Group 174"/>
                <p:cNvGrpSpPr/>
                <p:nvPr/>
              </p:nvGrpSpPr>
              <p:grpSpPr>
                <a:xfrm>
                  <a:off x="1619672" y="1124744"/>
                  <a:ext cx="288032" cy="3744416"/>
                  <a:chOff x="1619672" y="1124744"/>
                  <a:chExt cx="288032" cy="3744416"/>
                </a:xfrm>
              </p:grpSpPr>
              <p:cxnSp>
                <p:nvCxnSpPr>
                  <p:cNvPr id="185" name="Straight Connector 184"/>
                  <p:cNvCxnSpPr/>
                  <p:nvPr/>
                </p:nvCxnSpPr>
                <p:spPr>
                  <a:xfrm>
                    <a:off x="1619672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9" name="Straight Connector 188"/>
                  <p:cNvCxnSpPr/>
                  <p:nvPr/>
                </p:nvCxnSpPr>
                <p:spPr>
                  <a:xfrm>
                    <a:off x="1907704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6" name="Group 175"/>
                <p:cNvGrpSpPr/>
                <p:nvPr/>
              </p:nvGrpSpPr>
              <p:grpSpPr>
                <a:xfrm>
                  <a:off x="2195736" y="1124744"/>
                  <a:ext cx="288032" cy="3744416"/>
                  <a:chOff x="1619672" y="1124744"/>
                  <a:chExt cx="288032" cy="3744416"/>
                </a:xfrm>
              </p:grpSpPr>
              <p:cxnSp>
                <p:nvCxnSpPr>
                  <p:cNvPr id="177" name="Straight Connector 176"/>
                  <p:cNvCxnSpPr/>
                  <p:nvPr/>
                </p:nvCxnSpPr>
                <p:spPr>
                  <a:xfrm>
                    <a:off x="1619672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Straight Connector 177"/>
                  <p:cNvCxnSpPr/>
                  <p:nvPr/>
                </p:nvCxnSpPr>
                <p:spPr>
                  <a:xfrm>
                    <a:off x="1907704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62" name="Group 161"/>
              <p:cNvGrpSpPr/>
              <p:nvPr/>
            </p:nvGrpSpPr>
            <p:grpSpPr>
              <a:xfrm>
                <a:off x="2771800" y="1124744"/>
                <a:ext cx="864096" cy="3744416"/>
                <a:chOff x="1619672" y="1124744"/>
                <a:chExt cx="864096" cy="3744416"/>
              </a:xfrm>
            </p:grpSpPr>
            <p:grpSp>
              <p:nvGrpSpPr>
                <p:cNvPr id="163" name="Group 162"/>
                <p:cNvGrpSpPr/>
                <p:nvPr/>
              </p:nvGrpSpPr>
              <p:grpSpPr>
                <a:xfrm>
                  <a:off x="1619672" y="1124744"/>
                  <a:ext cx="288032" cy="3744416"/>
                  <a:chOff x="1619672" y="1124744"/>
                  <a:chExt cx="288032" cy="3744416"/>
                </a:xfrm>
              </p:grpSpPr>
              <p:cxnSp>
                <p:nvCxnSpPr>
                  <p:cNvPr id="169" name="Straight Connector 168"/>
                  <p:cNvCxnSpPr/>
                  <p:nvPr/>
                </p:nvCxnSpPr>
                <p:spPr>
                  <a:xfrm>
                    <a:off x="1619672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Straight Connector 169"/>
                  <p:cNvCxnSpPr/>
                  <p:nvPr/>
                </p:nvCxnSpPr>
                <p:spPr>
                  <a:xfrm>
                    <a:off x="1907704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64" name="Group 163"/>
                <p:cNvGrpSpPr/>
                <p:nvPr/>
              </p:nvGrpSpPr>
              <p:grpSpPr>
                <a:xfrm>
                  <a:off x="2195736" y="1124744"/>
                  <a:ext cx="288032" cy="3744416"/>
                  <a:chOff x="1619672" y="1124744"/>
                  <a:chExt cx="288032" cy="3744416"/>
                </a:xfrm>
              </p:grpSpPr>
              <p:cxnSp>
                <p:nvCxnSpPr>
                  <p:cNvPr id="166" name="Straight Connector 165"/>
                  <p:cNvCxnSpPr/>
                  <p:nvPr/>
                </p:nvCxnSpPr>
                <p:spPr>
                  <a:xfrm>
                    <a:off x="1619672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Straight Connector 166"/>
                  <p:cNvCxnSpPr/>
                  <p:nvPr/>
                </p:nvCxnSpPr>
                <p:spPr>
                  <a:xfrm>
                    <a:off x="1907704" y="1124744"/>
                    <a:ext cx="0" cy="3744416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206" name="TextBox 205"/>
          <p:cNvSpPr txBox="1"/>
          <p:nvPr/>
        </p:nvSpPr>
        <p:spPr>
          <a:xfrm>
            <a:off x="5168958" y="4328211"/>
            <a:ext cx="32255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lattice planes in a </a:t>
            </a:r>
            <a:r>
              <a:rPr lang="en-US" sz="2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small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crystal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07" name="Straight Arrow Connector 206"/>
          <p:cNvCxnSpPr/>
          <p:nvPr/>
        </p:nvCxnSpPr>
        <p:spPr>
          <a:xfrm flipH="1" flipV="1">
            <a:off x="5113038" y="3573016"/>
            <a:ext cx="611090" cy="755195"/>
          </a:xfrm>
          <a:prstGeom prst="straightConnector1">
            <a:avLst/>
          </a:prstGeom>
          <a:ln w="12700">
            <a:solidFill>
              <a:schemeClr val="tx1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8" name="Straight Connector 207"/>
          <p:cNvCxnSpPr/>
          <p:nvPr/>
        </p:nvCxnSpPr>
        <p:spPr>
          <a:xfrm>
            <a:off x="1048880" y="2204864"/>
            <a:ext cx="6835488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9" name="TextBox 208"/>
          <p:cNvSpPr txBox="1"/>
          <p:nvPr/>
        </p:nvSpPr>
        <p:spPr>
          <a:xfrm>
            <a:off x="6503608" y="1826240"/>
            <a:ext cx="15247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crystal surface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0" name="Parallelogram 209"/>
          <p:cNvSpPr/>
          <p:nvPr/>
        </p:nvSpPr>
        <p:spPr>
          <a:xfrm>
            <a:off x="1763688" y="1394192"/>
            <a:ext cx="4896543" cy="801380"/>
          </a:xfrm>
          <a:prstGeom prst="parallelogram">
            <a:avLst>
              <a:gd name="adj" fmla="val 117130"/>
            </a:avLst>
          </a:prstGeom>
          <a:solidFill>
            <a:srgbClr val="9CF87C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1" name="TextBox 210"/>
          <p:cNvSpPr txBox="1"/>
          <p:nvPr/>
        </p:nvSpPr>
        <p:spPr>
          <a:xfrm>
            <a:off x="3169863" y="1209526"/>
            <a:ext cx="1486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incident beam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12" name="Straight Arrow Connector 211"/>
          <p:cNvCxnSpPr/>
          <p:nvPr/>
        </p:nvCxnSpPr>
        <p:spPr>
          <a:xfrm flipH="1">
            <a:off x="1763688" y="1394192"/>
            <a:ext cx="936104" cy="801380"/>
          </a:xfrm>
          <a:prstGeom prst="straightConnector1">
            <a:avLst/>
          </a:prstGeom>
          <a:ln w="63500">
            <a:solidFill>
              <a:srgbClr val="08B418"/>
            </a:solidFill>
            <a:tailEnd type="triangle" w="sm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3" name="Straight Arrow Connector 212"/>
          <p:cNvCxnSpPr/>
          <p:nvPr/>
        </p:nvCxnSpPr>
        <p:spPr>
          <a:xfrm flipH="1">
            <a:off x="5724128" y="1403484"/>
            <a:ext cx="936104" cy="801380"/>
          </a:xfrm>
          <a:prstGeom prst="straightConnector1">
            <a:avLst/>
          </a:prstGeom>
          <a:ln w="63500">
            <a:solidFill>
              <a:srgbClr val="08B418"/>
            </a:solidFill>
            <a:tailEnd type="triangle" w="sm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Straight Arrow Connector 213"/>
          <p:cNvCxnSpPr/>
          <p:nvPr/>
        </p:nvCxnSpPr>
        <p:spPr>
          <a:xfrm flipH="1">
            <a:off x="2790950" y="2204864"/>
            <a:ext cx="1421009" cy="1193410"/>
          </a:xfrm>
          <a:prstGeom prst="straightConnector1">
            <a:avLst/>
          </a:prstGeom>
          <a:ln w="63500">
            <a:solidFill>
              <a:srgbClr val="08B418"/>
            </a:solidFill>
            <a:tailEnd type="triangle" w="sm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Straight Arrow Connector 214"/>
          <p:cNvCxnSpPr/>
          <p:nvPr/>
        </p:nvCxnSpPr>
        <p:spPr>
          <a:xfrm>
            <a:off x="2791557" y="3396773"/>
            <a:ext cx="2226724" cy="2799928"/>
          </a:xfrm>
          <a:prstGeom prst="straightConnector1">
            <a:avLst/>
          </a:prstGeom>
          <a:ln w="63500">
            <a:solidFill>
              <a:srgbClr val="08B418"/>
            </a:solidFill>
            <a:tailEnd type="triangle" w="sm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6" name="TextBox 215"/>
          <p:cNvSpPr txBox="1"/>
          <p:nvPr/>
        </p:nvSpPr>
        <p:spPr>
          <a:xfrm>
            <a:off x="5117913" y="5444234"/>
            <a:ext cx="23358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occurs </a:t>
            </a:r>
          </a:p>
          <a:p>
            <a:pPr algn="ctr"/>
            <a:r>
              <a:rPr lang="en-US" sz="24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one single times</a:t>
            </a:r>
            <a:endParaRPr lang="en-US" sz="24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34157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5" name="Egyenes összekötő 23"/>
          <p:cNvCxnSpPr/>
          <p:nvPr/>
        </p:nvCxnSpPr>
        <p:spPr>
          <a:xfrm>
            <a:off x="150438" y="620688"/>
            <a:ext cx="8784976" cy="0"/>
          </a:xfrm>
          <a:prstGeom prst="line">
            <a:avLst/>
          </a:prstGeom>
          <a:ln w="12700">
            <a:solidFill>
              <a:srgbClr val="0FCD0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Szövegdoboz 20"/>
          <p:cNvSpPr txBox="1"/>
          <p:nvPr/>
        </p:nvSpPr>
        <p:spPr>
          <a:xfrm>
            <a:off x="1619672" y="44624"/>
            <a:ext cx="559800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3203DF"/>
                </a:solidFill>
                <a:latin typeface="Times New Roman" pitchFamily="18" charset="0"/>
                <a:cs typeface="Times New Roman" pitchFamily="18" charset="0"/>
              </a:rPr>
              <a:t>kinematical  </a:t>
            </a:r>
            <a:r>
              <a:rPr lang="en-US" sz="2800" i="1" dirty="0" smtClean="0">
                <a:solidFill>
                  <a:srgbClr val="3203DF"/>
                </a:solidFill>
                <a:latin typeface="Times New Roman" pitchFamily="18" charset="0"/>
                <a:cs typeface="Times New Roman" pitchFamily="18" charset="0"/>
              </a:rPr>
              <a:t>vs</a:t>
            </a:r>
            <a:r>
              <a:rPr lang="en-US" sz="2800" dirty="0" smtClean="0">
                <a:solidFill>
                  <a:srgbClr val="3203DF"/>
                </a:solidFill>
                <a:latin typeface="Times New Roman" pitchFamily="18" charset="0"/>
                <a:cs typeface="Times New Roman" pitchFamily="18" charset="0"/>
              </a:rPr>
              <a:t>.  dynamical scattering</a:t>
            </a:r>
            <a:endParaRPr lang="hu-HU" sz="2800" dirty="0">
              <a:solidFill>
                <a:srgbClr val="3203D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271401" y="1700808"/>
            <a:ext cx="6442789" cy="1953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we want to deal with </a:t>
            </a:r>
            <a:r>
              <a:rPr lang="en-US" sz="2800" b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small crystals</a:t>
            </a:r>
          </a:p>
          <a:p>
            <a:pPr algn="ctr">
              <a:lnSpc>
                <a:spcPct val="150000"/>
              </a:lnSpc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where 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occurs one single times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  <a:p>
            <a:pPr algn="ctr">
              <a:lnSpc>
                <a:spcPct val="150000"/>
              </a:lnSpc>
            </a:pP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this is: 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kinematical scattering</a:t>
            </a:r>
          </a:p>
        </p:txBody>
      </p:sp>
    </p:spTree>
    <p:extLst>
      <p:ext uri="{BB962C8B-B14F-4D97-AF65-F5344CB8AC3E}">
        <p14:creationId xmlns:p14="http://schemas.microsoft.com/office/powerpoint/2010/main" val="2471429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116632"/>
            <a:ext cx="8068940" cy="57861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chemeClr val="tx2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more detail:</a:t>
            </a:r>
          </a:p>
          <a:p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Bragg’s law of scattering,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Kinematical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versus dynamical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Physical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meaning of extinction length,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6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crystal, </a:t>
            </a:r>
            <a:endParaRPr lang="en-US" sz="36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Incorporating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unit cell and translational symmetry, </a:t>
            </a:r>
          </a:p>
          <a:p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factor,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Patterson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function,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construction in reciprocal space,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Fundamental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equipment for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diffraction experiments,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iffractometers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and 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detectors</a:t>
            </a:r>
            <a:endParaRPr lang="en-US" sz="2400" dirty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342900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18658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1" name="Csoportba foglalás 33"/>
          <p:cNvGrpSpPr>
            <a:grpSpLocks/>
          </p:cNvGrpSpPr>
          <p:nvPr/>
        </p:nvGrpSpPr>
        <p:grpSpPr bwMode="auto">
          <a:xfrm>
            <a:off x="1071563" y="1071563"/>
            <a:ext cx="6140450" cy="4586287"/>
            <a:chOff x="1075003" y="1428736"/>
            <a:chExt cx="6140203" cy="4586474"/>
          </a:xfrm>
        </p:grpSpPr>
        <p:sp>
          <p:nvSpPr>
            <p:cNvPr id="3" name="Téglalap 2"/>
            <p:cNvSpPr/>
            <p:nvPr/>
          </p:nvSpPr>
          <p:spPr>
            <a:xfrm>
              <a:off x="2071913" y="1428736"/>
              <a:ext cx="5143293" cy="4000663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/>
            </a:p>
          </p:txBody>
        </p:sp>
        <p:cxnSp>
          <p:nvCxnSpPr>
            <p:cNvPr id="5" name="Egyenes összekötő nyíllal 4"/>
            <p:cNvCxnSpPr/>
            <p:nvPr/>
          </p:nvCxnSpPr>
          <p:spPr>
            <a:xfrm rot="10800000" flipV="1">
              <a:off x="1409952" y="5432574"/>
              <a:ext cx="660373" cy="582636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nyíllal 6"/>
            <p:cNvCxnSpPr/>
            <p:nvPr/>
          </p:nvCxnSpPr>
          <p:spPr>
            <a:xfrm rot="5400000" flipH="1" flipV="1">
              <a:off x="1499596" y="4858669"/>
              <a:ext cx="1143047" cy="1588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nyíllal 7"/>
            <p:cNvCxnSpPr/>
            <p:nvPr/>
          </p:nvCxnSpPr>
          <p:spPr>
            <a:xfrm>
              <a:off x="2075088" y="5427811"/>
              <a:ext cx="1285823" cy="1588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57" name="Szövegdoboz 11"/>
            <p:cNvSpPr txBox="1">
              <a:spLocks noChangeArrowheads="1"/>
            </p:cNvSpPr>
            <p:nvPr/>
          </p:nvSpPr>
          <p:spPr bwMode="auto">
            <a:xfrm>
              <a:off x="2793634" y="5299113"/>
              <a:ext cx="4844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>
                  <a:latin typeface="Times New Roman" pitchFamily="18" charset="0"/>
                  <a:cs typeface="Times New Roman" pitchFamily="18" charset="0"/>
                </a:rPr>
                <a:t>a</a:t>
              </a:r>
              <a:r>
                <a:rPr lang="en-US" altLang="en-US" sz="2800" baseline="-25000">
                  <a:latin typeface="Times New Roman" pitchFamily="18" charset="0"/>
                  <a:cs typeface="Times New Roman" pitchFamily="18" charset="0"/>
                </a:rPr>
                <a:t>1</a:t>
              </a:r>
              <a:endParaRPr lang="hu-HU" altLang="en-US" sz="28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58" name="Szövegdoboz 12"/>
            <p:cNvSpPr txBox="1">
              <a:spLocks noChangeArrowheads="1"/>
            </p:cNvSpPr>
            <p:nvPr/>
          </p:nvSpPr>
          <p:spPr bwMode="auto">
            <a:xfrm>
              <a:off x="1075003" y="5398265"/>
              <a:ext cx="4844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>
                  <a:latin typeface="Times New Roman" pitchFamily="18" charset="0"/>
                  <a:cs typeface="Times New Roman" pitchFamily="18" charset="0"/>
                </a:rPr>
                <a:t>a</a:t>
              </a:r>
              <a:r>
                <a:rPr lang="en-US" altLang="en-US" sz="2800" baseline="-25000">
                  <a:latin typeface="Times New Roman" pitchFamily="18" charset="0"/>
                  <a:cs typeface="Times New Roman" pitchFamily="18" charset="0"/>
                </a:rPr>
                <a:t>3</a:t>
              </a:r>
              <a:endParaRPr lang="hu-HU" altLang="en-US" sz="28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59" name="Szövegdoboz 13"/>
            <p:cNvSpPr txBox="1">
              <a:spLocks noChangeArrowheads="1"/>
            </p:cNvSpPr>
            <p:nvPr/>
          </p:nvSpPr>
          <p:spPr bwMode="auto">
            <a:xfrm>
              <a:off x="1537711" y="4164376"/>
              <a:ext cx="48442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>
                  <a:latin typeface="Times New Roman" pitchFamily="18" charset="0"/>
                  <a:cs typeface="Times New Roman" pitchFamily="18" charset="0"/>
                </a:rPr>
                <a:t>a</a:t>
              </a:r>
              <a:r>
                <a:rPr lang="en-US" altLang="en-US" sz="2800" baseline="-25000">
                  <a:latin typeface="Times New Roman" pitchFamily="18" charset="0"/>
                  <a:cs typeface="Times New Roman" pitchFamily="18" charset="0"/>
                </a:rPr>
                <a:t>2</a:t>
              </a:r>
              <a:endParaRPr lang="hu-HU" altLang="en-US" sz="28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" name="Kocka 14"/>
            <p:cNvSpPr/>
            <p:nvPr/>
          </p:nvSpPr>
          <p:spPr>
            <a:xfrm>
              <a:off x="4429255" y="2071699"/>
              <a:ext cx="1500128" cy="1500249"/>
            </a:xfrm>
            <a:prstGeom prst="cube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/>
            </a:p>
          </p:txBody>
        </p:sp>
        <p:cxnSp>
          <p:nvCxnSpPr>
            <p:cNvPr id="16" name="Egyenes összekötő nyíllal 15"/>
            <p:cNvCxnSpPr/>
            <p:nvPr/>
          </p:nvCxnSpPr>
          <p:spPr>
            <a:xfrm flipV="1">
              <a:off x="2081438" y="3184583"/>
              <a:ext cx="3824133" cy="2246404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Egyenes összekötő nyíllal 16"/>
            <p:cNvCxnSpPr/>
            <p:nvPr/>
          </p:nvCxnSpPr>
          <p:spPr>
            <a:xfrm flipV="1">
              <a:off x="4418144" y="3181407"/>
              <a:ext cx="1492190" cy="376252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Egyenes összekötő nyíllal 17"/>
            <p:cNvCxnSpPr/>
            <p:nvPr/>
          </p:nvCxnSpPr>
          <p:spPr>
            <a:xfrm flipV="1">
              <a:off x="2081438" y="3548134"/>
              <a:ext cx="2336706" cy="1871739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4" name="Szövegdoboz 27"/>
            <p:cNvSpPr txBox="1">
              <a:spLocks noChangeArrowheads="1"/>
            </p:cNvSpPr>
            <p:nvPr/>
          </p:nvSpPr>
          <p:spPr bwMode="auto">
            <a:xfrm>
              <a:off x="4077614" y="4175393"/>
              <a:ext cx="69762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 u="sng"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altLang="en-US" sz="2800" i="1" baseline="-25000">
                  <a:latin typeface="Times New Roman" pitchFamily="18" charset="0"/>
                  <a:cs typeface="Times New Roman" pitchFamily="18" charset="0"/>
                </a:rPr>
                <a:t>mn</a:t>
              </a:r>
              <a:endParaRPr lang="hu-HU" altLang="en-US" sz="2800" i="1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65" name="Szövegdoboz 28"/>
            <p:cNvSpPr txBox="1">
              <a:spLocks noChangeArrowheads="1"/>
            </p:cNvSpPr>
            <p:nvPr/>
          </p:nvSpPr>
          <p:spPr bwMode="auto">
            <a:xfrm>
              <a:off x="4930906" y="2798284"/>
              <a:ext cx="44435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 u="sng"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altLang="en-US" sz="2800" baseline="-25000">
                  <a:latin typeface="Times New Roman" pitchFamily="18" charset="0"/>
                  <a:cs typeface="Times New Roman" pitchFamily="18" charset="0"/>
                </a:rPr>
                <a:t>2</a:t>
              </a:r>
              <a:endParaRPr lang="hu-HU" altLang="en-US" sz="28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66" name="Szövegdoboz 29"/>
            <p:cNvSpPr txBox="1">
              <a:spLocks noChangeArrowheads="1"/>
            </p:cNvSpPr>
            <p:nvPr/>
          </p:nvSpPr>
          <p:spPr bwMode="auto">
            <a:xfrm>
              <a:off x="2140705" y="3437263"/>
              <a:ext cx="198323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000" i="1">
                  <a:latin typeface="Times New Roman" pitchFamily="18" charset="0"/>
                  <a:cs typeface="Times New Roman" pitchFamily="18" charset="0"/>
                </a:rPr>
                <a:t>m</a:t>
              </a:r>
              <a:r>
                <a:rPr lang="en-US" altLang="en-US" sz="2000" i="1" baseline="-25000">
                  <a:latin typeface="Times New Roman" pitchFamily="18" charset="0"/>
                  <a:cs typeface="Times New Roman" pitchFamily="18" charset="0"/>
                </a:rPr>
                <a:t>1</a:t>
              </a:r>
              <a:r>
                <a:rPr lang="en-US" altLang="en-US" sz="2000" i="1" u="sng">
                  <a:latin typeface="Times New Roman" pitchFamily="18" charset="0"/>
                  <a:cs typeface="Times New Roman" pitchFamily="18" charset="0"/>
                </a:rPr>
                <a:t>a</a:t>
              </a:r>
              <a:r>
                <a:rPr lang="en-US" altLang="en-US" sz="2000" i="1" baseline="-25000">
                  <a:latin typeface="Times New Roman" pitchFamily="18" charset="0"/>
                  <a:cs typeface="Times New Roman" pitchFamily="18" charset="0"/>
                </a:rPr>
                <a:t>1</a:t>
              </a:r>
              <a:r>
                <a:rPr lang="en-US" altLang="en-US" sz="2000" i="1">
                  <a:latin typeface="Times New Roman" pitchFamily="18" charset="0"/>
                  <a:cs typeface="Times New Roman" pitchFamily="18" charset="0"/>
                </a:rPr>
                <a:t>+m</a:t>
              </a:r>
              <a:r>
                <a:rPr lang="en-US" altLang="en-US" sz="2000" i="1" baseline="-25000">
                  <a:latin typeface="Times New Roman" pitchFamily="18" charset="0"/>
                  <a:cs typeface="Times New Roman" pitchFamily="18" charset="0"/>
                </a:rPr>
                <a:t>2</a:t>
              </a:r>
              <a:r>
                <a:rPr lang="en-US" altLang="en-US" sz="2000" i="1" u="sng">
                  <a:latin typeface="Times New Roman" pitchFamily="18" charset="0"/>
                  <a:cs typeface="Times New Roman" pitchFamily="18" charset="0"/>
                </a:rPr>
                <a:t>a</a:t>
              </a:r>
              <a:r>
                <a:rPr lang="en-US" altLang="en-US" sz="2000" i="1" baseline="-25000">
                  <a:latin typeface="Times New Roman" pitchFamily="18" charset="0"/>
                  <a:cs typeface="Times New Roman" pitchFamily="18" charset="0"/>
                </a:rPr>
                <a:t>2</a:t>
              </a:r>
              <a:r>
                <a:rPr lang="en-US" altLang="en-US" sz="2000" i="1">
                  <a:latin typeface="Times New Roman" pitchFamily="18" charset="0"/>
                  <a:cs typeface="Times New Roman" pitchFamily="18" charset="0"/>
                </a:rPr>
                <a:t>+m</a:t>
              </a:r>
              <a:r>
                <a:rPr lang="en-US" altLang="en-US" sz="2000" i="1" baseline="-25000">
                  <a:latin typeface="Times New Roman" pitchFamily="18" charset="0"/>
                  <a:cs typeface="Times New Roman" pitchFamily="18" charset="0"/>
                </a:rPr>
                <a:t>3</a:t>
              </a:r>
              <a:r>
                <a:rPr lang="en-US" altLang="en-US" sz="2000" i="1" u="sng">
                  <a:latin typeface="Times New Roman" pitchFamily="18" charset="0"/>
                  <a:cs typeface="Times New Roman" pitchFamily="18" charset="0"/>
                </a:rPr>
                <a:t>a</a:t>
              </a:r>
              <a:r>
                <a:rPr lang="en-US" altLang="en-US" sz="2000" i="1" baseline="-25000">
                  <a:latin typeface="Times New Roman" pitchFamily="18" charset="0"/>
                  <a:cs typeface="Times New Roman" pitchFamily="18" charset="0"/>
                </a:rPr>
                <a:t>3</a:t>
              </a:r>
              <a:endParaRPr lang="hu-HU" altLang="en-US" sz="2000" i="1" baseline="-250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67" name="Szövegdoboz 30"/>
            <p:cNvSpPr txBox="1">
              <a:spLocks noChangeArrowheads="1"/>
            </p:cNvSpPr>
            <p:nvPr/>
          </p:nvSpPr>
          <p:spPr bwMode="auto">
            <a:xfrm>
              <a:off x="1500166" y="1500174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>
                  <a:latin typeface="Times New Roman" pitchFamily="18" charset="0"/>
                  <a:cs typeface="Times New Roman" pitchFamily="18" charset="0"/>
                </a:rPr>
                <a:t>N</a:t>
              </a:r>
              <a:r>
                <a:rPr lang="en-US" altLang="en-US" sz="2800" baseline="-25000">
                  <a:latin typeface="Times New Roman" pitchFamily="18" charset="0"/>
                  <a:cs typeface="Times New Roman" pitchFamily="18" charset="0"/>
                </a:rPr>
                <a:t>2</a:t>
              </a:r>
              <a:endParaRPr lang="hu-HU" altLang="en-US" sz="28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68" name="Szövegdoboz 31"/>
            <p:cNvSpPr txBox="1">
              <a:spLocks noChangeArrowheads="1"/>
            </p:cNvSpPr>
            <p:nvPr/>
          </p:nvSpPr>
          <p:spPr bwMode="auto">
            <a:xfrm>
              <a:off x="6429388" y="5429264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>
                  <a:latin typeface="Times New Roman" pitchFamily="18" charset="0"/>
                  <a:cs typeface="Times New Roman" pitchFamily="18" charset="0"/>
                </a:rPr>
                <a:t>N</a:t>
              </a:r>
              <a:r>
                <a:rPr lang="en-US" altLang="en-US" sz="2800" baseline="-25000">
                  <a:latin typeface="Times New Roman" pitchFamily="18" charset="0"/>
                  <a:cs typeface="Times New Roman" pitchFamily="18" charset="0"/>
                </a:rPr>
                <a:t>1</a:t>
              </a:r>
              <a:endParaRPr lang="hu-HU" altLang="en-US" sz="280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2052" name="Szövegdoboz 32"/>
          <p:cNvSpPr txBox="1">
            <a:spLocks noChangeArrowheads="1"/>
          </p:cNvSpPr>
          <p:nvPr/>
        </p:nvSpPr>
        <p:spPr bwMode="auto">
          <a:xfrm>
            <a:off x="4000500" y="5786438"/>
            <a:ext cx="4143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altLang="en-US" sz="2800" i="1" u="sng"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altLang="en-US" sz="2800" i="1" baseline="-25000">
                <a:latin typeface="Times New Roman" pitchFamily="18" charset="0"/>
                <a:cs typeface="Times New Roman" pitchFamily="18" charset="0"/>
              </a:rPr>
              <a:t>mn</a:t>
            </a:r>
            <a:r>
              <a:rPr lang="en-US" altLang="en-US" sz="2800" i="1">
                <a:latin typeface="Times New Roman" pitchFamily="18" charset="0"/>
                <a:cs typeface="Times New Roman" pitchFamily="18" charset="0"/>
              </a:rPr>
              <a:t> = m</a:t>
            </a:r>
            <a:r>
              <a:rPr lang="en-US" altLang="en-US" sz="2800" i="1" baseline="-25000"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altLang="en-US" sz="2800" i="1" u="sng"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altLang="en-US" sz="2800" i="1" baseline="-25000"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altLang="en-US" sz="2800" i="1">
                <a:latin typeface="Times New Roman" pitchFamily="18" charset="0"/>
                <a:cs typeface="Times New Roman" pitchFamily="18" charset="0"/>
              </a:rPr>
              <a:t>+m</a:t>
            </a:r>
            <a:r>
              <a:rPr lang="en-US" altLang="en-US" sz="2800" i="1" baseline="-2500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en-US" sz="2800" i="1" u="sng"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altLang="en-US" sz="2800" i="1" baseline="-2500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en-US" sz="2800" i="1">
                <a:latin typeface="Times New Roman" pitchFamily="18" charset="0"/>
                <a:cs typeface="Times New Roman" pitchFamily="18" charset="0"/>
              </a:rPr>
              <a:t>+m</a:t>
            </a:r>
            <a:r>
              <a:rPr lang="en-US" altLang="en-US" sz="2800" i="1" baseline="-25000">
                <a:latin typeface="Times New Roman" pitchFamily="18" charset="0"/>
                <a:cs typeface="Times New Roman" pitchFamily="18" charset="0"/>
              </a:rPr>
              <a:t>3</a:t>
            </a:r>
            <a:r>
              <a:rPr lang="en-US" altLang="en-US" sz="2800" i="1" u="sng"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altLang="en-US" sz="2800" i="1" baseline="-25000">
                <a:latin typeface="Times New Roman" pitchFamily="18" charset="0"/>
                <a:cs typeface="Times New Roman" pitchFamily="18" charset="0"/>
              </a:rPr>
              <a:t>3</a:t>
            </a:r>
            <a:r>
              <a:rPr lang="en-US" altLang="en-US" sz="2800" i="1">
                <a:latin typeface="Times New Roman" pitchFamily="18" charset="0"/>
                <a:cs typeface="Times New Roman" pitchFamily="18" charset="0"/>
              </a:rPr>
              <a:t>+</a:t>
            </a:r>
            <a:r>
              <a:rPr lang="en-US" altLang="en-US" sz="2800" i="1" u="sng"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altLang="en-US" sz="2800" i="1" baseline="-25000">
                <a:latin typeface="Times New Roman" pitchFamily="18" charset="0"/>
                <a:cs typeface="Times New Roman" pitchFamily="18" charset="0"/>
              </a:rPr>
              <a:t>n</a:t>
            </a:r>
            <a:endParaRPr lang="hu-HU" altLang="en-US" sz="2800" i="1" baseline="-2500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1" name="Group 4"/>
          <p:cNvGrpSpPr>
            <a:grpSpLocks/>
          </p:cNvGrpSpPr>
          <p:nvPr/>
        </p:nvGrpSpPr>
        <p:grpSpPr bwMode="auto">
          <a:xfrm>
            <a:off x="130133" y="6378371"/>
            <a:ext cx="1037560" cy="362997"/>
            <a:chOff x="4297" y="361"/>
            <a:chExt cx="910" cy="364"/>
          </a:xfrm>
        </p:grpSpPr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91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92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94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/>
          <p:cNvSpPr txBox="1"/>
          <p:nvPr/>
        </p:nvSpPr>
        <p:spPr>
          <a:xfrm>
            <a:off x="2483768" y="44624"/>
            <a:ext cx="3615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</a:t>
            </a:r>
          </a:p>
        </p:txBody>
      </p:sp>
    </p:spTree>
    <p:extLst>
      <p:ext uri="{BB962C8B-B14F-4D97-AF65-F5344CB8AC3E}">
        <p14:creationId xmlns:p14="http://schemas.microsoft.com/office/powerpoint/2010/main" val="2554554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23FE757-856F-469E-AD3F-97011A60C4D0}" type="slidenum">
              <a:rPr lang="en-US" altLang="en-US"/>
              <a:pPr/>
              <a:t>5</a:t>
            </a:fld>
            <a:endParaRPr lang="en-US" altLang="en-US"/>
          </a:p>
        </p:txBody>
      </p:sp>
      <p:sp>
        <p:nvSpPr>
          <p:cNvPr id="432134" name="Rectangle 6"/>
          <p:cNvSpPr>
            <a:spLocks noGrp="1" noChangeArrowheads="1"/>
          </p:cNvSpPr>
          <p:nvPr>
            <p:ph type="title"/>
          </p:nvPr>
        </p:nvSpPr>
        <p:spPr>
          <a:xfrm>
            <a:off x="467544" y="548680"/>
            <a:ext cx="8229600" cy="1143000"/>
          </a:xfrm>
        </p:spPr>
        <p:txBody>
          <a:bodyPr>
            <a:normAutofit/>
          </a:bodyPr>
          <a:lstStyle/>
          <a:p>
            <a:r>
              <a:rPr lang="en-US" altLang="en-US" sz="2800" dirty="0">
                <a:latin typeface="Times New Roman" pitchFamily="18" charset="0"/>
              </a:rPr>
              <a:t>A Primitive Cubic Lattice (</a:t>
            </a:r>
            <a:r>
              <a:rPr lang="en-US" altLang="en-US" sz="2800" dirty="0" err="1">
                <a:latin typeface="Times New Roman" pitchFamily="18" charset="0"/>
              </a:rPr>
              <a:t>CsCl</a:t>
            </a:r>
            <a:r>
              <a:rPr lang="en-US" altLang="en-US" sz="2800" dirty="0">
                <a:latin typeface="Times New Roman" pitchFamily="18" charset="0"/>
              </a:rPr>
              <a:t>)</a:t>
            </a:r>
          </a:p>
        </p:txBody>
      </p:sp>
      <p:graphicFrame>
        <p:nvGraphicFramePr>
          <p:cNvPr id="432133" name="Object 5"/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460010604"/>
              </p:ext>
            </p:extLst>
          </p:nvPr>
        </p:nvGraphicFramePr>
        <p:xfrm>
          <a:off x="2411760" y="1412776"/>
          <a:ext cx="4179168" cy="406925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89" name="Diamond" r:id="rId3" imgW="5850000" imgH="5695200" progId="Diamond.Document.3">
                  <p:embed/>
                </p:oleObj>
              </mc:Choice>
              <mc:Fallback>
                <p:oleObj name="Diamond" r:id="rId3" imgW="5850000" imgH="5695200" progId="Diamond.Document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11760" y="1412776"/>
                        <a:ext cx="4179168" cy="406925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7" name="Freeform 76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80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TextBox 80"/>
          <p:cNvSpPr txBox="1"/>
          <p:nvPr/>
        </p:nvSpPr>
        <p:spPr>
          <a:xfrm>
            <a:off x="4807111" y="6382893"/>
            <a:ext cx="3574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James A. </a:t>
            </a:r>
            <a:r>
              <a:rPr lang="en-US" sz="16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Kaduc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Crystallography lecture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29233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zövegdoboz 1"/>
          <p:cNvSpPr txBox="1">
            <a:spLocks noChangeArrowheads="1"/>
          </p:cNvSpPr>
          <p:nvPr/>
        </p:nvSpPr>
        <p:spPr bwMode="auto">
          <a:xfrm>
            <a:off x="1000125" y="1428750"/>
            <a:ext cx="68024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altLang="en-US" sz="2400">
                <a:latin typeface="Times New Roman" pitchFamily="18" charset="0"/>
                <a:cs typeface="Times New Roman" pitchFamily="18" charset="0"/>
              </a:rPr>
              <a:t>By introducing the elementary-cell: </a:t>
            </a:r>
          </a:p>
          <a:p>
            <a:endParaRPr lang="en-US" altLang="en-US" sz="2400"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en-US" sz="2400">
                <a:latin typeface="Times New Roman" pitchFamily="18" charset="0"/>
                <a:cs typeface="Times New Roman" pitchFamily="18" charset="0"/>
              </a:rPr>
              <a:t>		translational symmetry is taken care of</a:t>
            </a:r>
            <a:endParaRPr lang="hu-HU" altLang="en-US" sz="240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3" y="6378371"/>
            <a:ext cx="1037560" cy="362997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2483768" y="44624"/>
            <a:ext cx="3615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</a:t>
            </a:r>
          </a:p>
        </p:txBody>
      </p:sp>
    </p:spTree>
    <p:extLst>
      <p:ext uri="{BB962C8B-B14F-4D97-AF65-F5344CB8AC3E}">
        <p14:creationId xmlns:p14="http://schemas.microsoft.com/office/powerpoint/2010/main" val="1865201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Szövegdoboz 1"/>
          <p:cNvSpPr txBox="1">
            <a:spLocks noChangeArrowheads="1"/>
          </p:cNvSpPr>
          <p:nvPr/>
        </p:nvSpPr>
        <p:spPr bwMode="auto">
          <a:xfrm>
            <a:off x="1344519" y="836712"/>
            <a:ext cx="56737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altLang="en-US" dirty="0">
                <a:latin typeface="Times New Roman" pitchFamily="18" charset="0"/>
                <a:cs typeface="Times New Roman" pitchFamily="18" charset="0"/>
              </a:rPr>
              <a:t>The X-ray beam is: </a:t>
            </a:r>
            <a:r>
              <a:rPr lang="en-US" altLang="en-US" b="1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a plane wave   </a:t>
            </a:r>
            <a:r>
              <a:rPr lang="en-US" altLang="en-US" dirty="0">
                <a:latin typeface="Times New Roman" pitchFamily="18" charset="0"/>
                <a:cs typeface="Times New Roman" pitchFamily="18" charset="0"/>
              </a:rPr>
              <a:t>(</a:t>
            </a:r>
            <a:r>
              <a:rPr lang="en-US" altLang="en-US" dirty="0" err="1">
                <a:latin typeface="Times New Roman" pitchFamily="18" charset="0"/>
                <a:cs typeface="Times New Roman" pitchFamily="18" charset="0"/>
              </a:rPr>
              <a:t>Fraunhofer</a:t>
            </a:r>
            <a:r>
              <a:rPr lang="en-US" altLang="en-US" dirty="0">
                <a:latin typeface="Times New Roman" pitchFamily="18" charset="0"/>
                <a:cs typeface="Times New Roman" pitchFamily="18" charset="0"/>
              </a:rPr>
              <a:t> conditions)</a:t>
            </a:r>
            <a:endParaRPr lang="hu-HU" altLang="en-US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4099" name="Csoportba foglalás 48"/>
          <p:cNvGrpSpPr>
            <a:grpSpLocks/>
          </p:cNvGrpSpPr>
          <p:nvPr/>
        </p:nvGrpSpPr>
        <p:grpSpPr bwMode="auto">
          <a:xfrm>
            <a:off x="1659972" y="1733449"/>
            <a:ext cx="6802437" cy="4619625"/>
            <a:chOff x="500034" y="1500174"/>
            <a:chExt cx="6803187" cy="4619963"/>
          </a:xfrm>
        </p:grpSpPr>
        <p:sp>
          <p:nvSpPr>
            <p:cNvPr id="4100" name="Szövegdoboz 46"/>
            <p:cNvSpPr txBox="1">
              <a:spLocks noChangeArrowheads="1"/>
            </p:cNvSpPr>
            <p:nvPr/>
          </p:nvSpPr>
          <p:spPr bwMode="auto">
            <a:xfrm>
              <a:off x="3263927" y="1552707"/>
              <a:ext cx="655949" cy="1323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8000">
                  <a:solidFill>
                    <a:srgbClr val="00B0F0"/>
                  </a:solidFill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</a:t>
              </a:r>
              <a:endParaRPr lang="hu-HU" altLang="en-US" sz="800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8" name="Egyenes összekötő 7"/>
            <p:cNvCxnSpPr/>
            <p:nvPr/>
          </p:nvCxnSpPr>
          <p:spPr>
            <a:xfrm>
              <a:off x="2492566" y="3338634"/>
              <a:ext cx="3489710" cy="214804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" name="Egyenes összekötő nyíllal 2"/>
            <p:cNvCxnSpPr/>
            <p:nvPr/>
          </p:nvCxnSpPr>
          <p:spPr>
            <a:xfrm>
              <a:off x="1211312" y="3327520"/>
              <a:ext cx="1271727" cy="1588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Egyenes összekötő nyíllal 3"/>
            <p:cNvCxnSpPr/>
            <p:nvPr/>
          </p:nvCxnSpPr>
          <p:spPr>
            <a:xfrm>
              <a:off x="2483040" y="3340221"/>
              <a:ext cx="1097084" cy="669974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nyíllal 4"/>
            <p:cNvCxnSpPr/>
            <p:nvPr/>
          </p:nvCxnSpPr>
          <p:spPr>
            <a:xfrm flipV="1">
              <a:off x="2492566" y="2254291"/>
              <a:ext cx="1125662" cy="1071641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6"/>
            <p:cNvCxnSpPr/>
            <p:nvPr/>
          </p:nvCxnSpPr>
          <p:spPr>
            <a:xfrm>
              <a:off x="3610289" y="2281281"/>
              <a:ext cx="3219805" cy="1960705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Egyenes összekötő 8"/>
            <p:cNvCxnSpPr/>
            <p:nvPr/>
          </p:nvCxnSpPr>
          <p:spPr>
            <a:xfrm>
              <a:off x="2500505" y="2270167"/>
              <a:ext cx="1125661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gyenes összekötő 10"/>
            <p:cNvCxnSpPr/>
            <p:nvPr/>
          </p:nvCxnSpPr>
          <p:spPr>
            <a:xfrm rot="16200000" flipH="1">
              <a:off x="3207079" y="2689254"/>
              <a:ext cx="3194284" cy="235611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Egyenes összekötő 17"/>
            <p:cNvCxnSpPr/>
            <p:nvPr/>
          </p:nvCxnSpPr>
          <p:spPr>
            <a:xfrm rot="5400000">
              <a:off x="5428214" y="4153054"/>
              <a:ext cx="1974994" cy="1381277"/>
            </a:xfrm>
            <a:prstGeom prst="line">
              <a:avLst/>
            </a:prstGeom>
            <a:ln w="38100">
              <a:solidFill>
                <a:srgbClr val="0070C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Egyenes összekötő 18"/>
            <p:cNvCxnSpPr/>
            <p:nvPr/>
          </p:nvCxnSpPr>
          <p:spPr>
            <a:xfrm rot="5400000">
              <a:off x="1357421" y="2929029"/>
              <a:ext cx="2286167" cy="0"/>
            </a:xfrm>
            <a:prstGeom prst="line">
              <a:avLst/>
            </a:prstGeom>
            <a:ln w="38100">
              <a:solidFill>
                <a:srgbClr val="0070C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10" name="Szövegdoboz 32"/>
            <p:cNvSpPr txBox="1">
              <a:spLocks noChangeArrowheads="1"/>
            </p:cNvSpPr>
            <p:nvPr/>
          </p:nvSpPr>
          <p:spPr bwMode="auto">
            <a:xfrm>
              <a:off x="1419460" y="2702050"/>
              <a:ext cx="4812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3200" i="1" u="sng">
                  <a:latin typeface="Times New Roman" pitchFamily="18" charset="0"/>
                  <a:cs typeface="Times New Roman" pitchFamily="18" charset="0"/>
                </a:rPr>
                <a:t>s</a:t>
              </a:r>
              <a:r>
                <a:rPr lang="en-US" altLang="en-US" sz="3200" baseline="-25000">
                  <a:latin typeface="Times New Roman" pitchFamily="18" charset="0"/>
                  <a:cs typeface="Times New Roman" pitchFamily="18" charset="0"/>
                </a:rPr>
                <a:t>o</a:t>
              </a:r>
              <a:endParaRPr lang="hu-HU" altLang="en-US" sz="32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1" name="Szövegdoboz 33"/>
            <p:cNvSpPr txBox="1">
              <a:spLocks noChangeArrowheads="1"/>
            </p:cNvSpPr>
            <p:nvPr/>
          </p:nvSpPr>
          <p:spPr bwMode="auto">
            <a:xfrm>
              <a:off x="3134814" y="3822853"/>
              <a:ext cx="34496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3200" i="1" u="sng">
                  <a:latin typeface="Times New Roman" pitchFamily="18" charset="0"/>
                  <a:cs typeface="Times New Roman" pitchFamily="18" charset="0"/>
                </a:rPr>
                <a:t>s</a:t>
              </a:r>
              <a:endParaRPr lang="hu-HU" altLang="en-US" sz="32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2" name="Szövegdoboz 34"/>
            <p:cNvSpPr txBox="1">
              <a:spLocks noChangeArrowheads="1"/>
            </p:cNvSpPr>
            <p:nvPr/>
          </p:nvSpPr>
          <p:spPr bwMode="auto">
            <a:xfrm>
              <a:off x="4181759" y="4516916"/>
              <a:ext cx="45878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3200" i="1">
                  <a:latin typeface="Times New Roman" pitchFamily="18" charset="0"/>
                  <a:cs typeface="Times New Roman" pitchFamily="18" charset="0"/>
                </a:rPr>
                <a:t>R</a:t>
              </a:r>
              <a:endParaRPr lang="hu-HU" altLang="en-US" sz="3200" i="1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3" name="Szövegdoboz 35"/>
            <p:cNvSpPr txBox="1">
              <a:spLocks noChangeArrowheads="1"/>
            </p:cNvSpPr>
            <p:nvPr/>
          </p:nvSpPr>
          <p:spPr bwMode="auto">
            <a:xfrm>
              <a:off x="2978553" y="2743415"/>
              <a:ext cx="71045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 u="sng">
                  <a:latin typeface="Times New Roman" pitchFamily="18" charset="0"/>
                  <a:cs typeface="Times New Roman" pitchFamily="18" charset="0"/>
                </a:rPr>
                <a:t>R</a:t>
              </a:r>
              <a:r>
                <a:rPr lang="en-US" altLang="en-US" sz="2800" i="1" baseline="-25000">
                  <a:latin typeface="Times New Roman" pitchFamily="18" charset="0"/>
                  <a:cs typeface="Times New Roman" pitchFamily="18" charset="0"/>
                </a:rPr>
                <a:t>mn</a:t>
              </a:r>
              <a:endParaRPr lang="hu-HU" altLang="en-US" sz="2800" i="1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4" name="Szövegdoboz 38"/>
            <p:cNvSpPr txBox="1">
              <a:spLocks noChangeArrowheads="1"/>
            </p:cNvSpPr>
            <p:nvPr/>
          </p:nvSpPr>
          <p:spPr bwMode="auto">
            <a:xfrm>
              <a:off x="2716516" y="1729648"/>
              <a:ext cx="46358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>
                  <a:latin typeface="Times New Roman" pitchFamily="18" charset="0"/>
                  <a:cs typeface="Times New Roman" pitchFamily="18" charset="0"/>
                </a:rPr>
                <a:t>x</a:t>
              </a:r>
              <a:r>
                <a:rPr lang="en-US" altLang="en-US" sz="2800" i="1" baseline="-25000">
                  <a:latin typeface="Times New Roman" pitchFamily="18" charset="0"/>
                  <a:cs typeface="Times New Roman" pitchFamily="18" charset="0"/>
                </a:rPr>
                <a:t>1</a:t>
              </a:r>
              <a:endParaRPr lang="hu-HU" altLang="en-US" sz="2800" i="1" baseline="-250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5" name="Szövegdoboz 39"/>
            <p:cNvSpPr txBox="1">
              <a:spLocks noChangeArrowheads="1"/>
            </p:cNvSpPr>
            <p:nvPr/>
          </p:nvSpPr>
          <p:spPr bwMode="auto">
            <a:xfrm>
              <a:off x="6343348" y="4809242"/>
              <a:ext cx="45878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3200" i="1">
                  <a:latin typeface="Times New Roman" pitchFamily="18" charset="0"/>
                  <a:cs typeface="Times New Roman" pitchFamily="18" charset="0"/>
                </a:rPr>
                <a:t>P</a:t>
              </a:r>
              <a:endParaRPr lang="hu-HU" altLang="en-US" sz="3200" i="1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6" name="Szövegdoboz 40"/>
            <p:cNvSpPr txBox="1">
              <a:spLocks noChangeArrowheads="1"/>
            </p:cNvSpPr>
            <p:nvPr/>
          </p:nvSpPr>
          <p:spPr bwMode="auto">
            <a:xfrm>
              <a:off x="4989767" y="5750805"/>
              <a:ext cx="231345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i="1">
                  <a:latin typeface="Times New Roman" pitchFamily="18" charset="0"/>
                  <a:cs typeface="Times New Roman" pitchFamily="18" charset="0"/>
                </a:rPr>
                <a:t>position of observation</a:t>
              </a:r>
              <a:endParaRPr lang="hu-HU" altLang="en-US" i="1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7" name="Szövegdoboz 41"/>
            <p:cNvSpPr txBox="1">
              <a:spLocks noChangeArrowheads="1"/>
            </p:cNvSpPr>
            <p:nvPr/>
          </p:nvSpPr>
          <p:spPr bwMode="auto">
            <a:xfrm>
              <a:off x="5085143" y="3844887"/>
              <a:ext cx="46358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>
                  <a:latin typeface="Times New Roman" pitchFamily="18" charset="0"/>
                  <a:cs typeface="Times New Roman" pitchFamily="18" charset="0"/>
                </a:rPr>
                <a:t>x</a:t>
              </a:r>
              <a:r>
                <a:rPr lang="en-US" altLang="en-US" sz="2800" i="1" baseline="-25000">
                  <a:latin typeface="Times New Roman" pitchFamily="18" charset="0"/>
                  <a:cs typeface="Times New Roman" pitchFamily="18" charset="0"/>
                </a:rPr>
                <a:t>2</a:t>
              </a:r>
              <a:endParaRPr lang="hu-HU" altLang="en-US" sz="2800" i="1" baseline="-250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8" name="Szövegdoboz 42"/>
            <p:cNvSpPr txBox="1">
              <a:spLocks noChangeArrowheads="1"/>
            </p:cNvSpPr>
            <p:nvPr/>
          </p:nvSpPr>
          <p:spPr bwMode="auto">
            <a:xfrm>
              <a:off x="5216263" y="2777408"/>
              <a:ext cx="58381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>
                  <a:latin typeface="Times New Roman" pitchFamily="18" charset="0"/>
                  <a:cs typeface="Times New Roman" pitchFamily="18" charset="0"/>
                </a:rPr>
                <a:t>x</a:t>
              </a:r>
              <a:r>
                <a:rPr lang="en-US" altLang="en-US" sz="2800" i="1" baseline="-25000">
                  <a:latin typeface="Times New Roman" pitchFamily="18" charset="0"/>
                  <a:cs typeface="Times New Roman" pitchFamily="18" charset="0"/>
                </a:rPr>
                <a:t>2</a:t>
              </a:r>
              <a:r>
                <a:rPr lang="en-US" altLang="en-US" sz="2800" i="1">
                  <a:latin typeface="Times New Roman" pitchFamily="18" charset="0"/>
                  <a:cs typeface="Times New Roman" pitchFamily="18" charset="0"/>
                </a:rPr>
                <a:t>’</a:t>
              </a:r>
              <a:endParaRPr lang="hu-HU" altLang="en-US" sz="2800" i="1" baseline="-250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19" name="Szövegdoboz 45"/>
            <p:cNvSpPr txBox="1">
              <a:spLocks noChangeArrowheads="1"/>
            </p:cNvSpPr>
            <p:nvPr/>
          </p:nvSpPr>
          <p:spPr bwMode="auto">
            <a:xfrm>
              <a:off x="2000232" y="3429000"/>
              <a:ext cx="34496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2800" i="1">
                  <a:latin typeface="Times New Roman" pitchFamily="18" charset="0"/>
                  <a:cs typeface="Times New Roman" pitchFamily="18" charset="0"/>
                </a:rPr>
                <a:t>O</a:t>
              </a:r>
              <a:endParaRPr lang="hu-HU" altLang="en-US" sz="28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120" name="Szövegdoboz 47"/>
            <p:cNvSpPr txBox="1">
              <a:spLocks noChangeArrowheads="1"/>
            </p:cNvSpPr>
            <p:nvPr/>
          </p:nvSpPr>
          <p:spPr bwMode="auto">
            <a:xfrm>
              <a:off x="500034" y="1500174"/>
              <a:ext cx="22044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i="1">
                  <a:latin typeface="Times New Roman" pitchFamily="18" charset="0"/>
                  <a:cs typeface="Times New Roman" pitchFamily="18" charset="0"/>
                </a:rPr>
                <a:t> incoming plane wave</a:t>
              </a:r>
              <a:endParaRPr lang="hu-HU" altLang="en-US" i="1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25" name="Group 4"/>
          <p:cNvGrpSpPr>
            <a:grpSpLocks/>
          </p:cNvGrpSpPr>
          <p:nvPr/>
        </p:nvGrpSpPr>
        <p:grpSpPr bwMode="auto">
          <a:xfrm>
            <a:off x="130133" y="6378371"/>
            <a:ext cx="1037560" cy="362997"/>
            <a:chOff x="4297" y="361"/>
            <a:chExt cx="910" cy="364"/>
          </a:xfrm>
        </p:grpSpPr>
        <p:sp>
          <p:nvSpPr>
            <p:cNvPr id="2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9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9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98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/>
          <p:cNvSpPr txBox="1"/>
          <p:nvPr/>
        </p:nvSpPr>
        <p:spPr>
          <a:xfrm>
            <a:off x="2483768" y="44624"/>
            <a:ext cx="3615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</a:t>
            </a:r>
          </a:p>
        </p:txBody>
      </p:sp>
      <p:sp>
        <p:nvSpPr>
          <p:cNvPr id="100" name="TextBox 99"/>
          <p:cNvSpPr txBox="1"/>
          <p:nvPr/>
        </p:nvSpPr>
        <p:spPr>
          <a:xfrm>
            <a:off x="2124855" y="6416520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77436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zövegdoboz 1"/>
          <p:cNvSpPr txBox="1">
            <a:spLocks noChangeArrowheads="1"/>
          </p:cNvSpPr>
          <p:nvPr/>
        </p:nvSpPr>
        <p:spPr bwMode="auto">
          <a:xfrm>
            <a:off x="553139" y="764704"/>
            <a:ext cx="33829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alt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Electromagnetic field at P</a:t>
            </a:r>
            <a:endParaRPr lang="hu-HU" altLang="en-US" sz="2400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23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5124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endParaRPr lang="en-US" altLang="en-US"/>
          </a:p>
        </p:txBody>
      </p:sp>
      <p:grpSp>
        <p:nvGrpSpPr>
          <p:cNvPr id="5125" name="Csoportba foglalás 7"/>
          <p:cNvGrpSpPr>
            <a:grpSpLocks/>
          </p:cNvGrpSpPr>
          <p:nvPr/>
        </p:nvGrpSpPr>
        <p:grpSpPr bwMode="auto">
          <a:xfrm>
            <a:off x="1643063" y="1565739"/>
            <a:ext cx="4216400" cy="757238"/>
            <a:chOff x="714348" y="1500174"/>
            <a:chExt cx="4216501" cy="757598"/>
          </a:xfrm>
        </p:grpSpPr>
        <p:sp>
          <p:nvSpPr>
            <p:cNvPr id="5133" name="Szövegdoboz 2"/>
            <p:cNvSpPr txBox="1">
              <a:spLocks noChangeArrowheads="1"/>
            </p:cNvSpPr>
            <p:nvPr/>
          </p:nvSpPr>
          <p:spPr bwMode="auto">
            <a:xfrm>
              <a:off x="714348" y="1500174"/>
              <a:ext cx="2129109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4000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</a:t>
              </a:r>
              <a:r>
                <a:rPr lang="en-US" altLang="en-US" sz="2800" baseline="-25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P</a:t>
              </a:r>
              <a:r>
                <a:rPr lang="en-US" altLang="en-US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 </a:t>
              </a:r>
              <a:r>
                <a:rPr lang="en-US" altLang="en-US" sz="28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=            </a:t>
              </a:r>
              <a:r>
                <a:rPr lang="en-US" altLang="en-US" sz="3200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f</a:t>
              </a:r>
              <a:r>
                <a:rPr lang="en-US" altLang="en-US" sz="3200" i="1" baseline="-25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n</a:t>
              </a:r>
              <a:endParaRPr lang="hu-HU" altLang="en-US" sz="3200" i="1" baseline="-2500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5134" name="Picture 1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8729" y="1543392"/>
              <a:ext cx="738193" cy="714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35" name="Picture 3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4399" y="1558895"/>
              <a:ext cx="2076450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126" name="Szövegdoboz 9"/>
          <p:cNvSpPr txBox="1">
            <a:spLocks noChangeArrowheads="1"/>
          </p:cNvSpPr>
          <p:nvPr/>
        </p:nvSpPr>
        <p:spPr bwMode="auto">
          <a:xfrm>
            <a:off x="2500313" y="2357438"/>
            <a:ext cx="3857625" cy="203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280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2400" i="1"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altLang="en-US" sz="2400" baseline="-25000"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</a:rPr>
              <a:t> = </a:t>
            </a:r>
            <a:r>
              <a:rPr lang="en-US" altLang="en-US" sz="2400" i="1" u="sng">
                <a:latin typeface="Times New Roman" pitchFamily="18" charset="0"/>
                <a:cs typeface="Times New Roman" pitchFamily="18" charset="0"/>
              </a:rPr>
              <a:t>s</a:t>
            </a:r>
            <a:r>
              <a:rPr lang="en-US" altLang="en-US" sz="2400" baseline="-25000">
                <a:latin typeface="Times New Roman" pitchFamily="18" charset="0"/>
                <a:cs typeface="Times New Roman" pitchFamily="18" charset="0"/>
              </a:rPr>
              <a:t>o </a:t>
            </a:r>
            <a:r>
              <a:rPr lang="en-US" altLang="en-US" sz="2400" i="1" u="sng"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altLang="en-US" sz="2400" baseline="-25000">
                <a:latin typeface="Times New Roman" pitchFamily="18" charset="0"/>
                <a:cs typeface="Times New Roman" pitchFamily="18" charset="0"/>
              </a:rPr>
              <a:t>mn</a:t>
            </a:r>
          </a:p>
          <a:p>
            <a:pPr>
              <a:lnSpc>
                <a:spcPct val="150000"/>
              </a:lnSpc>
            </a:pPr>
            <a:r>
              <a:rPr lang="en-US" altLang="en-US" sz="240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2400" i="1"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altLang="en-US" sz="2400" baseline="-2500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</a:rPr>
              <a:t> = </a:t>
            </a:r>
            <a:r>
              <a:rPr lang="en-US" altLang="en-US" sz="2800" i="1"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</a:rPr>
              <a:t> – </a:t>
            </a:r>
            <a:r>
              <a:rPr lang="en-US" altLang="en-US" sz="2400" i="1" u="sng">
                <a:latin typeface="Times New Roman" pitchFamily="18" charset="0"/>
                <a:cs typeface="Times New Roman" pitchFamily="18" charset="0"/>
              </a:rPr>
              <a:t>s</a:t>
            </a:r>
            <a:r>
              <a:rPr lang="en-US" altLang="en-US" sz="2400" i="1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2400" i="1" u="sng"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altLang="en-US" sz="2400" baseline="-25000">
                <a:latin typeface="Times New Roman" pitchFamily="18" charset="0"/>
                <a:cs typeface="Times New Roman" pitchFamily="18" charset="0"/>
              </a:rPr>
              <a:t>mn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</a:rPr>
              <a:t>		</a:t>
            </a:r>
            <a:r>
              <a:rPr lang="en-US" altLang="en-US" sz="2400" i="1"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altLang="en-US" sz="2400" baseline="-25000"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 </a:t>
            </a:r>
            <a:r>
              <a:rPr lang="en-US" altLang="en-US" sz="2400" i="1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x</a:t>
            </a:r>
            <a:r>
              <a:rPr lang="en-US" altLang="en-US" sz="2400" baseline="-250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2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’</a:t>
            </a:r>
          </a:p>
          <a:p>
            <a:pPr>
              <a:lnSpc>
                <a:spcPct val="150000"/>
              </a:lnSpc>
            </a:pPr>
            <a:r>
              <a:rPr lang="en-US" altLang="en-US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en-US" altLang="en-US" sz="2400" i="1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x</a:t>
            </a:r>
            <a:r>
              <a:rPr lang="en-US" altLang="en-US" sz="2400" baseline="-250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1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+ </a:t>
            </a:r>
            <a:r>
              <a:rPr lang="en-US" altLang="en-US" sz="2400" i="1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x</a:t>
            </a:r>
            <a:r>
              <a:rPr lang="en-US" altLang="en-US" sz="2400" baseline="-250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2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= </a:t>
            </a:r>
            <a:r>
              <a:rPr lang="en-US" altLang="en-US" sz="2800" i="1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R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– (</a:t>
            </a:r>
            <a:r>
              <a:rPr lang="en-US" altLang="en-US" sz="2400" i="1" u="sng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s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 - </a:t>
            </a:r>
            <a:r>
              <a:rPr lang="en-US" altLang="en-US" sz="2400" i="1" u="sng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s</a:t>
            </a:r>
            <a:r>
              <a:rPr lang="en-US" altLang="en-US" sz="2400" baseline="-250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o</a:t>
            </a:r>
            <a:r>
              <a:rPr lang="en-US" altLang="en-US" sz="24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)</a:t>
            </a:r>
            <a:r>
              <a:rPr lang="en-US" altLang="en-US" sz="2400" i="1" u="sng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R</a:t>
            </a:r>
            <a:r>
              <a:rPr lang="en-US" altLang="en-US" sz="2400" baseline="-25000">
                <a:latin typeface="Times New Roman" pitchFamily="18" charset="0"/>
                <a:cs typeface="Times New Roman" pitchFamily="18" charset="0"/>
                <a:sym typeface="Symbol" pitchFamily="18" charset="2"/>
              </a:rPr>
              <a:t>mn</a:t>
            </a:r>
            <a:endParaRPr lang="hu-HU" altLang="en-US" sz="2400" baseline="-250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27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5128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endParaRPr lang="en-US" altLang="en-US"/>
          </a:p>
        </p:txBody>
      </p:sp>
      <p:grpSp>
        <p:nvGrpSpPr>
          <p:cNvPr id="5129" name="Csoportba foglalás 18"/>
          <p:cNvGrpSpPr>
            <a:grpSpLocks/>
          </p:cNvGrpSpPr>
          <p:nvPr/>
        </p:nvGrpSpPr>
        <p:grpSpPr bwMode="auto">
          <a:xfrm>
            <a:off x="1785938" y="5286375"/>
            <a:ext cx="5643562" cy="757238"/>
            <a:chOff x="1785918" y="5286388"/>
            <a:chExt cx="5642854" cy="757598"/>
          </a:xfrm>
        </p:grpSpPr>
        <p:sp>
          <p:nvSpPr>
            <p:cNvPr id="5130" name="Szövegdoboz 11"/>
            <p:cNvSpPr txBox="1">
              <a:spLocks noChangeArrowheads="1"/>
            </p:cNvSpPr>
            <p:nvPr/>
          </p:nvSpPr>
          <p:spPr bwMode="auto">
            <a:xfrm>
              <a:off x="1785918" y="5286388"/>
              <a:ext cx="2129109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4000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</a:t>
              </a:r>
              <a:r>
                <a:rPr lang="en-US" altLang="en-US" sz="2800" baseline="-25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P</a:t>
              </a:r>
              <a:r>
                <a:rPr lang="en-US" altLang="en-US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 </a:t>
              </a:r>
              <a:r>
                <a:rPr lang="en-US" altLang="en-US" sz="28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=            </a:t>
              </a:r>
              <a:r>
                <a:rPr lang="en-US" altLang="en-US" sz="3200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f</a:t>
              </a:r>
              <a:r>
                <a:rPr lang="en-US" altLang="en-US" sz="3200" i="1" baseline="-25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n</a:t>
              </a:r>
              <a:endParaRPr lang="hu-HU" altLang="en-US" sz="3200" i="1" baseline="-2500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5131" name="Picture 1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0299" y="5329606"/>
              <a:ext cx="738193" cy="714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32" name="Picture 7"/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6422" y="5299481"/>
              <a:ext cx="356235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" name="Group 4"/>
          <p:cNvGrpSpPr>
            <a:grpSpLocks/>
          </p:cNvGrpSpPr>
          <p:nvPr/>
        </p:nvGrpSpPr>
        <p:grpSpPr bwMode="auto">
          <a:xfrm>
            <a:off x="130133" y="6378371"/>
            <a:ext cx="1037560" cy="362997"/>
            <a:chOff x="4297" y="361"/>
            <a:chExt cx="910" cy="364"/>
          </a:xfrm>
        </p:grpSpPr>
        <p:sp>
          <p:nvSpPr>
            <p:cNvPr id="17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86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87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89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TextBox 89"/>
          <p:cNvSpPr txBox="1"/>
          <p:nvPr/>
        </p:nvSpPr>
        <p:spPr>
          <a:xfrm>
            <a:off x="2483768" y="44624"/>
            <a:ext cx="3615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0927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endParaRPr lang="en-US" altLang="en-US"/>
          </a:p>
        </p:txBody>
      </p:sp>
      <p:sp>
        <p:nvSpPr>
          <p:cNvPr id="7172" name="Szövegdoboz 6"/>
          <p:cNvSpPr txBox="1">
            <a:spLocks noChangeArrowheads="1"/>
          </p:cNvSpPr>
          <p:nvPr/>
        </p:nvSpPr>
        <p:spPr bwMode="auto">
          <a:xfrm>
            <a:off x="988685" y="2255381"/>
            <a:ext cx="7071167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altLang="en-US" sz="2400" dirty="0">
                <a:latin typeface="Times New Roman" pitchFamily="18" charset="0"/>
                <a:cs typeface="Times New Roman" pitchFamily="18" charset="0"/>
              </a:rPr>
              <a:t>This has to be summed up for </a:t>
            </a:r>
            <a:r>
              <a:rPr lang="en-US" alt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all </a:t>
            </a:r>
            <a:r>
              <a:rPr lang="en-US" alt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atoms</a:t>
            </a:r>
          </a:p>
          <a:p>
            <a:r>
              <a:rPr lang="en-US" alt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alt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within the</a:t>
            </a:r>
          </a:p>
          <a:p>
            <a:r>
              <a:rPr lang="en-US" alt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alt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1) molecules</a:t>
            </a:r>
            <a:endParaRPr lang="en-US" altLang="en-US" sz="2400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	</a:t>
            </a:r>
            <a:r>
              <a:rPr lang="en-US" alt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2) the “basis” </a:t>
            </a:r>
          </a:p>
          <a:p>
            <a:r>
              <a:rPr lang="en-US" alt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alt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	consisting of molecules</a:t>
            </a:r>
          </a:p>
          <a:p>
            <a:r>
              <a:rPr lang="en-US" alt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	</a:t>
            </a:r>
            <a:r>
              <a:rPr lang="en-US" alt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3) </a:t>
            </a:r>
            <a:r>
              <a:rPr lang="en-US" alt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the </a:t>
            </a:r>
            <a:r>
              <a:rPr lang="en-US" alt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“nodes” of the space group</a:t>
            </a:r>
            <a:endParaRPr lang="en-US" altLang="en-US" sz="2400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en-US" sz="2400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		consisting of </a:t>
            </a:r>
            <a:r>
              <a:rPr lang="en-US" alt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basis and molecules</a:t>
            </a:r>
            <a:endParaRPr lang="en-US" altLang="en-US" sz="2400" dirty="0">
              <a:solidFill>
                <a:srgbClr val="0033CC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en-US" sz="2400" dirty="0" smtClean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		</a:t>
            </a:r>
            <a:endParaRPr lang="en-US" altLang="en-US" sz="2400" dirty="0">
              <a:latin typeface="Times New Roman" pitchFamily="18" charset="0"/>
              <a:cs typeface="Times New Roman" pitchFamily="18" charset="0"/>
            </a:endParaRPr>
          </a:p>
          <a:p>
            <a:r>
              <a:rPr lang="en-US" altLang="en-US" sz="2400" dirty="0">
                <a:latin typeface="Times New Roman" pitchFamily="18" charset="0"/>
                <a:cs typeface="Times New Roman" pitchFamily="18" charset="0"/>
              </a:rPr>
              <a:t>	i.e. for all </a:t>
            </a:r>
            <a:r>
              <a:rPr lang="en-US" altLang="en-US" sz="2800" i="1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n</a:t>
            </a:r>
            <a:r>
              <a:rPr lang="en-US" altLang="en-US" sz="2400" dirty="0">
                <a:latin typeface="Times New Roman" pitchFamily="18" charset="0"/>
                <a:cs typeface="Times New Roman" pitchFamily="18" charset="0"/>
              </a:rPr>
              <a:t> and </a:t>
            </a:r>
            <a:r>
              <a:rPr lang="en-US" altLang="en-US" sz="2800" i="1" dirty="0">
                <a:solidFill>
                  <a:srgbClr val="0033CC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r>
              <a:rPr lang="en-US" altLang="en-US" sz="2400" dirty="0">
                <a:latin typeface="Times New Roman" pitchFamily="18" charset="0"/>
                <a:cs typeface="Times New Roman" pitchFamily="18" charset="0"/>
              </a:rPr>
              <a:t> indices</a:t>
            </a:r>
            <a:endParaRPr lang="hu-HU" altLang="en-US" sz="24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8" name="Group 4"/>
          <p:cNvGrpSpPr>
            <a:grpSpLocks/>
          </p:cNvGrpSpPr>
          <p:nvPr/>
        </p:nvGrpSpPr>
        <p:grpSpPr bwMode="auto">
          <a:xfrm>
            <a:off x="130133" y="6378371"/>
            <a:ext cx="1037560" cy="362997"/>
            <a:chOff x="4297" y="361"/>
            <a:chExt cx="910" cy="364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6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8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9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81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>
            <a:off x="2483768" y="44624"/>
            <a:ext cx="3615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</a:t>
            </a:r>
          </a:p>
        </p:txBody>
      </p:sp>
      <p:cxnSp>
        <p:nvCxnSpPr>
          <p:cNvPr id="83" name="Egyenes összekötő 149"/>
          <p:cNvCxnSpPr/>
          <p:nvPr/>
        </p:nvCxnSpPr>
        <p:spPr>
          <a:xfrm>
            <a:off x="179512" y="206084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4" name="Csoportba foglalás 18"/>
          <p:cNvGrpSpPr>
            <a:grpSpLocks/>
          </p:cNvGrpSpPr>
          <p:nvPr/>
        </p:nvGrpSpPr>
        <p:grpSpPr bwMode="auto">
          <a:xfrm>
            <a:off x="1619672" y="908720"/>
            <a:ext cx="5643562" cy="757238"/>
            <a:chOff x="1785918" y="5286388"/>
            <a:chExt cx="5642854" cy="757598"/>
          </a:xfrm>
        </p:grpSpPr>
        <p:sp>
          <p:nvSpPr>
            <p:cNvPr id="85" name="Szövegdoboz 11"/>
            <p:cNvSpPr txBox="1">
              <a:spLocks noChangeArrowheads="1"/>
            </p:cNvSpPr>
            <p:nvPr/>
          </p:nvSpPr>
          <p:spPr bwMode="auto">
            <a:xfrm>
              <a:off x="1785918" y="5286388"/>
              <a:ext cx="2129109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r>
                <a:rPr lang="en-US" altLang="en-US" sz="4000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</a:t>
              </a:r>
              <a:r>
                <a:rPr lang="en-US" altLang="en-US" sz="2800" baseline="-25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P</a:t>
              </a:r>
              <a:r>
                <a:rPr lang="en-US" altLang="en-US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 </a:t>
              </a:r>
              <a:r>
                <a:rPr lang="en-US" altLang="en-US" sz="28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=            </a:t>
              </a:r>
              <a:r>
                <a:rPr lang="en-US" altLang="en-US" sz="3200" i="1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f</a:t>
              </a:r>
              <a:r>
                <a:rPr lang="en-US" altLang="en-US" sz="3200" i="1" baseline="-25000">
                  <a:latin typeface="Times New Roman" pitchFamily="18" charset="0"/>
                  <a:cs typeface="Times New Roman" pitchFamily="18" charset="0"/>
                  <a:sym typeface="Symbol" pitchFamily="18" charset="2"/>
                </a:rPr>
                <a:t>n</a:t>
              </a:r>
              <a:endParaRPr lang="hu-HU" altLang="en-US" sz="3200" i="1" baseline="-25000">
                <a:latin typeface="Times New Roman" pitchFamily="18" charset="0"/>
                <a:cs typeface="Times New Roman" pitchFamily="18" charset="0"/>
              </a:endParaRPr>
            </a:p>
          </p:txBody>
        </p:sp>
        <p:pic>
          <p:nvPicPr>
            <p:cNvPr id="86" name="Picture 1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0299" y="5329606"/>
              <a:ext cx="738193" cy="714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" name="Picture 7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6422" y="5299481"/>
              <a:ext cx="3562350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8" name="TextBox 87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4207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>
            <a:off x="2483768" y="44624"/>
            <a:ext cx="3615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</a:t>
            </a:r>
          </a:p>
        </p:txBody>
      </p:sp>
      <p:grpSp>
        <p:nvGrpSpPr>
          <p:cNvPr id="83" name="Group 82"/>
          <p:cNvGrpSpPr/>
          <p:nvPr/>
        </p:nvGrpSpPr>
        <p:grpSpPr>
          <a:xfrm>
            <a:off x="686514" y="779545"/>
            <a:ext cx="4046301" cy="4781776"/>
            <a:chOff x="686514" y="779545"/>
            <a:chExt cx="4046301" cy="4781776"/>
          </a:xfrm>
        </p:grpSpPr>
        <p:pic>
          <p:nvPicPr>
            <p:cNvPr id="205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8214"/>
            <a:stretch/>
          </p:blipFill>
          <p:spPr bwMode="auto">
            <a:xfrm>
              <a:off x="2142093" y="3028002"/>
              <a:ext cx="2162461" cy="749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1" name="Picture 3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583"/>
            <a:stretch/>
          </p:blipFill>
          <p:spPr bwMode="auto">
            <a:xfrm>
              <a:off x="2185125" y="4817609"/>
              <a:ext cx="2161794" cy="743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TextBox 74"/>
            <p:cNvSpPr txBox="1"/>
            <p:nvPr/>
          </p:nvSpPr>
          <p:spPr>
            <a:xfrm>
              <a:off x="686514" y="779545"/>
              <a:ext cx="4046301" cy="36625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four summation terms: n, m</a:t>
              </a:r>
              <a:r>
                <a:rPr lang="en-US" sz="20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m</a:t>
              </a:r>
              <a:r>
                <a:rPr lang="en-US" sz="20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 m</a:t>
              </a:r>
              <a:r>
                <a:rPr lang="en-US" sz="20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,</a:t>
              </a:r>
            </a:p>
            <a:p>
              <a:endParaRPr lang="en-US" sz="2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                                    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</a:t>
              </a:r>
            </a:p>
            <a:p>
              <a:endParaRPr lang="en-US" sz="800" b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endParaRPr>
            </a:p>
            <a:p>
              <a:endPara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endParaRPr>
            </a:p>
            <a:p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                                                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</a:t>
              </a:r>
            </a:p>
            <a:p>
              <a:endPara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800" b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endParaRPr>
            </a:p>
            <a:p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 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                                               </a:t>
              </a:r>
            </a:p>
            <a:p>
              <a:endPara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endParaRPr>
            </a:p>
            <a:p>
              <a:endParaRPr lang="en-US" sz="800" b="1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endParaRPr>
            </a:p>
            <a:p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 </a:t>
              </a:r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                                               </a:t>
              </a:r>
              <a:endPara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594" r="31662"/>
            <a:stretch/>
          </p:blipFill>
          <p:spPr bwMode="auto">
            <a:xfrm>
              <a:off x="2254256" y="2204864"/>
              <a:ext cx="2023533" cy="749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1281"/>
            <a:stretch/>
          </p:blipFill>
          <p:spPr bwMode="auto">
            <a:xfrm>
              <a:off x="947401" y="1304072"/>
              <a:ext cx="2634075" cy="7498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" name="Group 77"/>
            <p:cNvGrpSpPr/>
            <p:nvPr/>
          </p:nvGrpSpPr>
          <p:grpSpPr>
            <a:xfrm>
              <a:off x="1789275" y="3933056"/>
              <a:ext cx="2515279" cy="743712"/>
              <a:chOff x="1789275" y="3933056"/>
              <a:chExt cx="2515279" cy="743712"/>
            </a:xfrm>
          </p:grpSpPr>
          <p:pic>
            <p:nvPicPr>
              <p:cNvPr id="82" name="Picture 3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45993"/>
              <a:stretch/>
            </p:blipFill>
            <p:spPr bwMode="auto">
              <a:xfrm>
                <a:off x="1789275" y="3933056"/>
                <a:ext cx="2515279" cy="743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Rectangle 76"/>
              <p:cNvSpPr/>
              <p:nvPr/>
            </p:nvSpPr>
            <p:spPr>
              <a:xfrm>
                <a:off x="1907704" y="4221088"/>
                <a:ext cx="234389" cy="2160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6" name="TextBox 85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640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>
            <a:off x="2483768" y="44624"/>
            <a:ext cx="3615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</a:t>
            </a:r>
          </a:p>
        </p:txBody>
      </p:sp>
      <p:grpSp>
        <p:nvGrpSpPr>
          <p:cNvPr id="78" name="Group 77"/>
          <p:cNvGrpSpPr/>
          <p:nvPr/>
        </p:nvGrpSpPr>
        <p:grpSpPr>
          <a:xfrm>
            <a:off x="1240234" y="980727"/>
            <a:ext cx="5904373" cy="4389080"/>
            <a:chOff x="686514" y="779545"/>
            <a:chExt cx="5904373" cy="3657567"/>
          </a:xfrm>
        </p:grpSpPr>
        <p:sp>
          <p:nvSpPr>
            <p:cNvPr id="82" name="TextBox 81"/>
            <p:cNvSpPr txBox="1"/>
            <p:nvPr/>
          </p:nvSpPr>
          <p:spPr>
            <a:xfrm>
              <a:off x="686514" y="779545"/>
              <a:ext cx="5904373" cy="22313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the first term:</a:t>
              </a:r>
            </a:p>
            <a:p>
              <a:endPara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0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US" sz="2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	</a:t>
              </a:r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	is </a:t>
              </a:r>
              <a:r>
                <a:rPr lang="en-US" sz="2800" dirty="0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NOT</a:t>
              </a:r>
              <a:r>
                <a:rPr lang="en-US" sz="2000" dirty="0" smtClean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affected by the </a:t>
              </a:r>
              <a:r>
                <a:rPr lang="en-US" sz="2800" dirty="0">
                  <a:solidFill>
                    <a:srgbClr val="0033CC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structure</a:t>
              </a:r>
            </a:p>
          </p:txBody>
        </p:sp>
        <p:pic>
          <p:nvPicPr>
            <p:cNvPr id="84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88000" contrast="-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1281"/>
            <a:stretch/>
          </p:blipFill>
          <p:spPr bwMode="auto">
            <a:xfrm>
              <a:off x="947400" y="1304072"/>
              <a:ext cx="3951160" cy="937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Rectangle 86"/>
            <p:cNvSpPr/>
            <p:nvPr/>
          </p:nvSpPr>
          <p:spPr>
            <a:xfrm>
              <a:off x="1907704" y="4221088"/>
              <a:ext cx="234389" cy="21602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640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>
            <a:off x="2483768" y="44624"/>
            <a:ext cx="3615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214"/>
          <a:stretch/>
        </p:blipFill>
        <p:spPr bwMode="auto">
          <a:xfrm>
            <a:off x="2185125" y="1988840"/>
            <a:ext cx="2703056" cy="9372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583"/>
          <a:stretch/>
        </p:blipFill>
        <p:spPr bwMode="auto">
          <a:xfrm>
            <a:off x="2185932" y="4352789"/>
            <a:ext cx="2702249" cy="9296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TextBox 74"/>
          <p:cNvSpPr txBox="1"/>
          <p:nvPr/>
        </p:nvSpPr>
        <p:spPr>
          <a:xfrm>
            <a:off x="686514" y="779545"/>
            <a:ext cx="699262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three terms with: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sz="2800" baseline="-250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m</a:t>
            </a:r>
            <a:r>
              <a:rPr lang="en-US" sz="2800" baseline="-250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m</a:t>
            </a:r>
            <a:r>
              <a:rPr lang="en-US" sz="2800" baseline="-250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are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equivalent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with the</a:t>
            </a:r>
          </a:p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Laue equations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85" name="Group 84"/>
          <p:cNvGrpSpPr/>
          <p:nvPr/>
        </p:nvGrpSpPr>
        <p:grpSpPr>
          <a:xfrm>
            <a:off x="1756854" y="3212976"/>
            <a:ext cx="3131327" cy="892454"/>
            <a:chOff x="1756854" y="3212976"/>
            <a:chExt cx="3131327" cy="892454"/>
          </a:xfrm>
        </p:grpSpPr>
        <p:grpSp>
          <p:nvGrpSpPr>
            <p:cNvPr id="78" name="Group 77"/>
            <p:cNvGrpSpPr/>
            <p:nvPr/>
          </p:nvGrpSpPr>
          <p:grpSpPr>
            <a:xfrm>
              <a:off x="1756854" y="3212976"/>
              <a:ext cx="3018335" cy="892454"/>
              <a:chOff x="1789275" y="3933056"/>
              <a:chExt cx="2515279" cy="743712"/>
            </a:xfrm>
          </p:grpSpPr>
          <p:pic>
            <p:nvPicPr>
              <p:cNvPr id="82" name="Picture 3"/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45993"/>
              <a:stretch/>
            </p:blipFill>
            <p:spPr bwMode="auto">
              <a:xfrm>
                <a:off x="1789275" y="3933056"/>
                <a:ext cx="2515279" cy="7437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Rectangle 76"/>
              <p:cNvSpPr/>
              <p:nvPr/>
            </p:nvSpPr>
            <p:spPr>
              <a:xfrm>
                <a:off x="1907704" y="4221088"/>
                <a:ext cx="234389" cy="2160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Rectangle 83"/>
            <p:cNvSpPr/>
            <p:nvPr/>
          </p:nvSpPr>
          <p:spPr>
            <a:xfrm>
              <a:off x="4644008" y="3212976"/>
              <a:ext cx="244173" cy="2880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4667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TextBox 77"/>
          <p:cNvSpPr txBox="1"/>
          <p:nvPr/>
        </p:nvSpPr>
        <p:spPr>
          <a:xfrm>
            <a:off x="686514" y="620688"/>
            <a:ext cx="7210628" cy="44012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three terms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with: m</a:t>
            </a:r>
            <a:r>
              <a:rPr lang="en-US" sz="20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m</a:t>
            </a:r>
            <a:r>
              <a:rPr lang="en-US" sz="2000" baseline="-25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sz="20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have the form of a geometric series: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using this relation: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for all three sums over m</a:t>
            </a:r>
            <a:r>
              <a:rPr lang="en-US" sz="20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intensity is the squared absolute value of the amplitude: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this will have the form:  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>
            <a:off x="2483768" y="44624"/>
            <a:ext cx="3615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7160" y="1030114"/>
            <a:ext cx="4091178" cy="5600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0" y="1884804"/>
            <a:ext cx="4245864" cy="7414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5" name="Group 74"/>
          <p:cNvGrpSpPr/>
          <p:nvPr/>
        </p:nvGrpSpPr>
        <p:grpSpPr>
          <a:xfrm>
            <a:off x="1547664" y="3212976"/>
            <a:ext cx="5978167" cy="702245"/>
            <a:chOff x="1547664" y="3356992"/>
            <a:chExt cx="5978167" cy="702245"/>
          </a:xfrm>
        </p:grpSpPr>
        <p:pic>
          <p:nvPicPr>
            <p:cNvPr id="81" name="Picture 4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278" r="13732" b="50000"/>
            <a:stretch/>
          </p:blipFill>
          <p:spPr bwMode="auto">
            <a:xfrm>
              <a:off x="1547664" y="3356992"/>
              <a:ext cx="4016436" cy="693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" name="Picture 4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3380" t="54322"/>
            <a:stretch/>
          </p:blipFill>
          <p:spPr bwMode="auto">
            <a:xfrm>
              <a:off x="5508104" y="3425765"/>
              <a:ext cx="2017727" cy="6334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7" name="Group 76"/>
          <p:cNvGrpSpPr/>
          <p:nvPr/>
        </p:nvGrpSpPr>
        <p:grpSpPr>
          <a:xfrm>
            <a:off x="6876256" y="3878000"/>
            <a:ext cx="714808" cy="510540"/>
            <a:chOff x="6876256" y="3878000"/>
            <a:chExt cx="714808" cy="510540"/>
          </a:xfrm>
        </p:grpSpPr>
        <p:pic>
          <p:nvPicPr>
            <p:cNvPr id="3077" name="Picture 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6256" y="3992300"/>
              <a:ext cx="373380" cy="396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" name="Picture 6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987"/>
            <a:stretch/>
          </p:blipFill>
          <p:spPr bwMode="auto">
            <a:xfrm>
              <a:off x="7249636" y="3878000"/>
              <a:ext cx="341428" cy="5105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079" name="Picture 7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1680" y="5021893"/>
            <a:ext cx="5440680" cy="682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" name="TextBox 87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640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TextBox 78"/>
          <p:cNvSpPr txBox="1"/>
          <p:nvPr/>
        </p:nvSpPr>
        <p:spPr>
          <a:xfrm>
            <a:off x="2483768" y="44624"/>
            <a:ext cx="36150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</a:t>
            </a: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9892" y="692696"/>
            <a:ext cx="5234596" cy="3591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5" name="Group 74"/>
          <p:cNvGrpSpPr/>
          <p:nvPr/>
        </p:nvGrpSpPr>
        <p:grpSpPr>
          <a:xfrm>
            <a:off x="440269" y="720686"/>
            <a:ext cx="3078087" cy="4743814"/>
            <a:chOff x="440269" y="720686"/>
            <a:chExt cx="3078087" cy="4743814"/>
          </a:xfrm>
        </p:grpSpPr>
        <p:pic>
          <p:nvPicPr>
            <p:cNvPr id="81" name="Picture 7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1004"/>
            <a:stretch/>
          </p:blipFill>
          <p:spPr bwMode="auto">
            <a:xfrm>
              <a:off x="1259632" y="4474440"/>
              <a:ext cx="1033500" cy="6827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TextBox 79"/>
            <p:cNvSpPr txBox="1"/>
            <p:nvPr/>
          </p:nvSpPr>
          <p:spPr>
            <a:xfrm>
              <a:off x="440269" y="817074"/>
              <a:ext cx="3078087" cy="46474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the function                   has</a:t>
              </a:r>
            </a:p>
            <a:p>
              <a:endParaRPr lang="en-US" sz="2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the form for N=20:</a:t>
              </a:r>
            </a:p>
            <a:p>
              <a:endPara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US" sz="2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it can be shown that:</a:t>
              </a:r>
            </a:p>
            <a:p>
              <a:endParaRPr lang="en-US" sz="2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endPara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</a:t>
              </a:r>
              <a:r>
                <a:rPr lang="en-US" sz="2800" dirty="0" err="1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lim</a:t>
              </a:r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   = </a:t>
              </a:r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(x)</a:t>
              </a:r>
              <a:endPara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N</a:t>
              </a:r>
              <a:endPara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78" name="Picture 7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1004"/>
            <a:stretch/>
          </p:blipFill>
          <p:spPr bwMode="auto">
            <a:xfrm>
              <a:off x="1828059" y="720686"/>
              <a:ext cx="1033500" cy="6827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7" name="TextBox 76"/>
          <p:cNvSpPr txBox="1"/>
          <p:nvPr/>
        </p:nvSpPr>
        <p:spPr>
          <a:xfrm>
            <a:off x="4716016" y="4437112"/>
            <a:ext cx="4270721" cy="16619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maxima are at:  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8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</a:t>
            </a:r>
            <a:r>
              <a:rPr lang="en-US" sz="2800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= integers</a:t>
            </a:r>
          </a:p>
          <a:p>
            <a:pPr>
              <a:lnSpc>
                <a:spcPct val="150000"/>
              </a:lnSpc>
            </a:pP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just as in the Laue equations</a:t>
            </a:r>
          </a:p>
          <a:p>
            <a:pPr>
              <a:lnSpc>
                <a:spcPct val="150000"/>
              </a:lnSpc>
            </a:pP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(or  2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integers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640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449952"/>
            <a:ext cx="6940554" cy="5355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chemeClr val="tx2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more detail:</a:t>
            </a:r>
          </a:p>
          <a:p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Bragg’s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law of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Kinematical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versus dynamical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Physical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meaning of extinction length,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Incorporating the unit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 and translational symmetry,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6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factor, </a:t>
            </a:r>
          </a:p>
          <a:p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construction in reciprocal space,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Fundamental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equipment for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diffraction experiments,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iffractometers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and 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detectors</a:t>
            </a:r>
            <a:endParaRPr lang="en-US" sz="2400" dirty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05035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45276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0831139-244F-4116-AB56-52ED9B4C208B}" type="slidenum">
              <a:rPr lang="en-US" altLang="en-US"/>
              <a:pPr/>
              <a:t>6</a:t>
            </a:fld>
            <a:endParaRPr lang="en-US" altLang="en-US"/>
          </a:p>
        </p:txBody>
      </p:sp>
      <p:sp>
        <p:nvSpPr>
          <p:cNvPr id="7172" name="Rectangle 4"/>
          <p:cNvSpPr>
            <a:spLocks noChangeArrowheads="1"/>
          </p:cNvSpPr>
          <p:nvPr/>
        </p:nvSpPr>
        <p:spPr bwMode="auto">
          <a:xfrm>
            <a:off x="611679" y="836712"/>
            <a:ext cx="7772400" cy="51845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4400">
                <a:solidFill>
                  <a:schemeClr val="tx2"/>
                </a:solidFill>
                <a:latin typeface="Arial" charset="0"/>
              </a:defRPr>
            </a:lvl1pPr>
            <a:lvl2pPr>
              <a:defRPr sz="4400">
                <a:solidFill>
                  <a:schemeClr val="tx2"/>
                </a:solidFill>
                <a:latin typeface="Arial" charset="0"/>
              </a:defRPr>
            </a:lvl2pPr>
            <a:lvl3pPr>
              <a:defRPr sz="4400">
                <a:solidFill>
                  <a:schemeClr val="tx2"/>
                </a:solidFill>
                <a:latin typeface="Arial" charset="0"/>
              </a:defRPr>
            </a:lvl3pPr>
            <a:lvl4pPr>
              <a:defRPr sz="4400">
                <a:solidFill>
                  <a:schemeClr val="tx2"/>
                </a:solidFill>
                <a:latin typeface="Arial" charset="0"/>
              </a:defRPr>
            </a:lvl4pPr>
            <a:lvl5pPr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altLang="en-US" sz="2400" dirty="0">
                <a:solidFill>
                  <a:schemeClr val="tx1"/>
                </a:solidFill>
                <a:latin typeface="Times New Roman" pitchFamily="18" charset="0"/>
              </a:rPr>
              <a:t>a</a:t>
            </a:r>
            <a:r>
              <a:rPr lang="en-US" altLang="en-US" sz="2800" dirty="0" smtClean="0">
                <a:solidFill>
                  <a:schemeClr val="tx1"/>
                </a:solidFill>
                <a:latin typeface="Times New Roman" pitchFamily="18" charset="0"/>
              </a:rPr>
              <a:t> </a:t>
            </a:r>
            <a:r>
              <a:rPr lang="en-US" altLang="en-US" sz="2800" b="1" i="1" dirty="0">
                <a:solidFill>
                  <a:srgbClr val="0033CC"/>
                </a:solidFill>
                <a:latin typeface="Times New Roman" pitchFamily="18" charset="0"/>
              </a:rPr>
              <a:t>unit cell</a:t>
            </a:r>
            <a:r>
              <a:rPr lang="en-US" altLang="en-US" sz="2800" dirty="0">
                <a:solidFill>
                  <a:schemeClr val="tx1"/>
                </a:solidFill>
                <a:latin typeface="Times New Roman" pitchFamily="18" charset="0"/>
              </a:rPr>
              <a:t> </a:t>
            </a:r>
            <a:r>
              <a:rPr lang="en-US" altLang="en-US" sz="2400" dirty="0">
                <a:solidFill>
                  <a:schemeClr val="tx1"/>
                </a:solidFill>
                <a:latin typeface="Times New Roman" pitchFamily="18" charset="0"/>
              </a:rPr>
              <a:t>of a lattice (or crystal) is a </a:t>
            </a:r>
            <a:r>
              <a:rPr lang="en-US" altLang="en-US" sz="2800" dirty="0">
                <a:solidFill>
                  <a:srgbClr val="0033CC"/>
                </a:solidFill>
                <a:latin typeface="Times New Roman" pitchFamily="18" charset="0"/>
              </a:rPr>
              <a:t>volume</a:t>
            </a:r>
            <a:r>
              <a:rPr lang="en-US" altLang="en-US" sz="2800" dirty="0">
                <a:solidFill>
                  <a:schemeClr val="tx1"/>
                </a:solidFill>
                <a:latin typeface="Times New Roman" pitchFamily="18" charset="0"/>
              </a:rPr>
              <a:t> </a:t>
            </a:r>
            <a:r>
              <a:rPr lang="en-US" altLang="en-US" sz="2400" dirty="0">
                <a:solidFill>
                  <a:schemeClr val="tx1"/>
                </a:solidFill>
                <a:latin typeface="Times New Roman" pitchFamily="18" charset="0"/>
              </a:rPr>
              <a:t>which can describe the lattice using</a:t>
            </a:r>
            <a:r>
              <a:rPr lang="en-US" altLang="en-US" sz="2800" dirty="0">
                <a:solidFill>
                  <a:schemeClr val="tx1"/>
                </a:solidFill>
                <a:latin typeface="Times New Roman" pitchFamily="18" charset="0"/>
              </a:rPr>
              <a:t> </a:t>
            </a:r>
            <a:r>
              <a:rPr lang="en-US" altLang="en-US" sz="2800" dirty="0">
                <a:solidFill>
                  <a:srgbClr val="0033CC"/>
                </a:solidFill>
                <a:latin typeface="Times New Roman" pitchFamily="18" charset="0"/>
              </a:rPr>
              <a:t>only translations</a:t>
            </a:r>
            <a:r>
              <a:rPr lang="en-US" altLang="en-US" sz="2800" dirty="0">
                <a:solidFill>
                  <a:schemeClr val="tx1"/>
                </a:solidFill>
                <a:latin typeface="Times New Roman" pitchFamily="18" charset="0"/>
              </a:rPr>
              <a:t>.  </a:t>
            </a:r>
            <a:endParaRPr lang="en-US" altLang="en-US" sz="2800" dirty="0" smtClean="0">
              <a:solidFill>
                <a:schemeClr val="tx1"/>
              </a:solidFill>
              <a:latin typeface="Times New Roman" pitchFamily="18" charset="0"/>
            </a:endParaRPr>
          </a:p>
          <a:p>
            <a:endParaRPr lang="en-US" altLang="en-US" sz="2800" dirty="0" smtClean="0">
              <a:solidFill>
                <a:schemeClr val="tx1"/>
              </a:solidFill>
              <a:latin typeface="Times New Roman" pitchFamily="18" charset="0"/>
            </a:endParaRPr>
          </a:p>
          <a:p>
            <a:r>
              <a:rPr lang="en-US" altLang="en-US" sz="2400" dirty="0">
                <a:solidFill>
                  <a:schemeClr val="tx1"/>
                </a:solidFill>
                <a:latin typeface="Times New Roman" pitchFamily="18" charset="0"/>
              </a:rPr>
              <a:t>in</a:t>
            </a:r>
            <a:r>
              <a:rPr lang="en-US" altLang="en-US" sz="2800" dirty="0" smtClean="0">
                <a:solidFill>
                  <a:schemeClr val="tx1"/>
                </a:solidFill>
                <a:latin typeface="Times New Roman" pitchFamily="18" charset="0"/>
              </a:rPr>
              <a:t> </a:t>
            </a:r>
            <a:r>
              <a:rPr lang="en-US" altLang="en-US" sz="2800" dirty="0">
                <a:solidFill>
                  <a:srgbClr val="0033CC"/>
                </a:solidFill>
                <a:latin typeface="Times New Roman" pitchFamily="18" charset="0"/>
              </a:rPr>
              <a:t>3 dimensions </a:t>
            </a:r>
            <a:r>
              <a:rPr lang="en-US" altLang="en-US" sz="2400" dirty="0">
                <a:solidFill>
                  <a:schemeClr val="tx1"/>
                </a:solidFill>
                <a:latin typeface="Times New Roman" pitchFamily="18" charset="0"/>
              </a:rPr>
              <a:t>(for crystallographers), this volume is a</a:t>
            </a:r>
            <a:r>
              <a:rPr lang="en-US" altLang="en-US" sz="2800" dirty="0">
                <a:solidFill>
                  <a:schemeClr val="tx1"/>
                </a:solidFill>
                <a:latin typeface="Times New Roman" pitchFamily="18" charset="0"/>
              </a:rPr>
              <a:t> </a:t>
            </a:r>
            <a:r>
              <a:rPr lang="en-US" altLang="en-US" sz="2800" dirty="0">
                <a:solidFill>
                  <a:srgbClr val="0033CC"/>
                </a:solidFill>
                <a:latin typeface="Times New Roman" pitchFamily="18" charset="0"/>
              </a:rPr>
              <a:t>parallelepiped</a:t>
            </a:r>
            <a:r>
              <a:rPr lang="en-US" altLang="en-US" sz="2800" dirty="0">
                <a:solidFill>
                  <a:schemeClr val="tx1"/>
                </a:solidFill>
                <a:latin typeface="Times New Roman" pitchFamily="18" charset="0"/>
              </a:rPr>
              <a:t>.  </a:t>
            </a:r>
            <a:endParaRPr lang="en-US" altLang="en-US" sz="2800" dirty="0" smtClean="0">
              <a:solidFill>
                <a:schemeClr val="tx1"/>
              </a:solidFill>
              <a:latin typeface="Times New Roman" pitchFamily="18" charset="0"/>
            </a:endParaRPr>
          </a:p>
          <a:p>
            <a:endParaRPr lang="en-US" altLang="en-US" sz="2800" dirty="0" smtClean="0">
              <a:solidFill>
                <a:schemeClr val="tx1"/>
              </a:solidFill>
              <a:latin typeface="Times New Roman" pitchFamily="18" charset="0"/>
            </a:endParaRPr>
          </a:p>
          <a:p>
            <a:pPr>
              <a:lnSpc>
                <a:spcPct val="150000"/>
              </a:lnSpc>
            </a:pPr>
            <a:r>
              <a:rPr lang="en-US" altLang="en-US" sz="2400" dirty="0">
                <a:solidFill>
                  <a:schemeClr val="tx1"/>
                </a:solidFill>
                <a:latin typeface="Times New Roman" pitchFamily="18" charset="0"/>
              </a:rPr>
              <a:t>such a volume can be defined by </a:t>
            </a:r>
            <a:r>
              <a:rPr lang="en-US" altLang="en-US" sz="2800" dirty="0">
                <a:solidFill>
                  <a:srgbClr val="0033CC"/>
                </a:solidFill>
                <a:latin typeface="Times New Roman" pitchFamily="18" charset="0"/>
              </a:rPr>
              <a:t>six numbers  </a:t>
            </a:r>
          </a:p>
          <a:p>
            <a:pPr>
              <a:lnSpc>
                <a:spcPct val="150000"/>
              </a:lnSpc>
            </a:pPr>
            <a:r>
              <a:rPr lang="en-US" altLang="en-US" sz="2800" dirty="0" smtClean="0">
                <a:solidFill>
                  <a:schemeClr val="tx1"/>
                </a:solidFill>
                <a:latin typeface="Times New Roman" pitchFamily="18" charset="0"/>
              </a:rPr>
              <a:t>	- </a:t>
            </a:r>
            <a:r>
              <a:rPr lang="en-US" altLang="en-US" sz="2400" dirty="0">
                <a:solidFill>
                  <a:schemeClr val="tx1"/>
                </a:solidFill>
                <a:latin typeface="Times New Roman" pitchFamily="18" charset="0"/>
              </a:rPr>
              <a:t>the</a:t>
            </a:r>
            <a:r>
              <a:rPr lang="en-US" altLang="en-US" sz="2800" dirty="0" smtClean="0">
                <a:solidFill>
                  <a:schemeClr val="tx1"/>
                </a:solidFill>
                <a:latin typeface="Times New Roman" pitchFamily="18" charset="0"/>
              </a:rPr>
              <a:t> </a:t>
            </a:r>
            <a:r>
              <a:rPr lang="en-US" altLang="en-US" sz="2800" dirty="0">
                <a:solidFill>
                  <a:srgbClr val="0033CC"/>
                </a:solidFill>
                <a:latin typeface="Times New Roman" pitchFamily="18" charset="0"/>
              </a:rPr>
              <a:t>lengths</a:t>
            </a:r>
            <a:r>
              <a:rPr lang="en-US" altLang="en-US" sz="2800" dirty="0">
                <a:solidFill>
                  <a:schemeClr val="tx1"/>
                </a:solidFill>
                <a:latin typeface="Times New Roman" pitchFamily="18" charset="0"/>
              </a:rPr>
              <a:t> </a:t>
            </a:r>
            <a:r>
              <a:rPr lang="en-US" altLang="en-US" sz="2400" dirty="0">
                <a:solidFill>
                  <a:schemeClr val="tx1"/>
                </a:solidFill>
                <a:latin typeface="Times New Roman" pitchFamily="18" charset="0"/>
              </a:rPr>
              <a:t>of the </a:t>
            </a:r>
            <a:r>
              <a:rPr lang="en-US" altLang="en-US" sz="2800" dirty="0">
                <a:solidFill>
                  <a:srgbClr val="0033CC"/>
                </a:solidFill>
                <a:latin typeface="Times New Roman" pitchFamily="18" charset="0"/>
              </a:rPr>
              <a:t>three sides</a:t>
            </a:r>
            <a:r>
              <a:rPr lang="en-US" altLang="en-US" sz="2800" dirty="0">
                <a:solidFill>
                  <a:schemeClr val="tx1"/>
                </a:solidFill>
                <a:latin typeface="Times New Roman" pitchFamily="18" charset="0"/>
              </a:rPr>
              <a:t>, </a:t>
            </a:r>
            <a:endParaRPr lang="en-US" altLang="en-US" sz="2800" dirty="0" smtClean="0">
              <a:solidFill>
                <a:schemeClr val="tx1"/>
              </a:solidFill>
              <a:latin typeface="Times New Roman" pitchFamily="18" charset="0"/>
            </a:endParaRPr>
          </a:p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chemeClr val="tx1"/>
                </a:solidFill>
                <a:latin typeface="Times New Roman" pitchFamily="18" charset="0"/>
              </a:rPr>
              <a:t>	</a:t>
            </a:r>
            <a:r>
              <a:rPr lang="en-US" altLang="en-US" sz="2800" dirty="0" smtClean="0">
                <a:solidFill>
                  <a:schemeClr val="tx1"/>
                </a:solidFill>
                <a:latin typeface="Times New Roman" pitchFamily="18" charset="0"/>
              </a:rPr>
              <a:t>	</a:t>
            </a:r>
            <a:r>
              <a:rPr lang="en-US" altLang="en-US" sz="2400" dirty="0">
                <a:solidFill>
                  <a:schemeClr val="tx1"/>
                </a:solidFill>
                <a:latin typeface="Times New Roman" pitchFamily="18" charset="0"/>
              </a:rPr>
              <a:t>or</a:t>
            </a:r>
            <a:r>
              <a:rPr lang="en-US" altLang="en-US" sz="2800" dirty="0" smtClean="0">
                <a:solidFill>
                  <a:schemeClr val="tx1"/>
                </a:solidFill>
                <a:latin typeface="Times New Roman" pitchFamily="18" charset="0"/>
              </a:rPr>
              <a:t> </a:t>
            </a:r>
            <a:r>
              <a:rPr lang="en-US" altLang="en-US" sz="2800" dirty="0">
                <a:solidFill>
                  <a:srgbClr val="0033CC"/>
                </a:solidFill>
                <a:latin typeface="Times New Roman" pitchFamily="18" charset="0"/>
              </a:rPr>
              <a:t>three basis vectors</a:t>
            </a:r>
          </a:p>
          <a:p>
            <a:pPr>
              <a:lnSpc>
                <a:spcPct val="150000"/>
              </a:lnSpc>
            </a:pPr>
            <a:r>
              <a:rPr lang="en-US" altLang="en-US" sz="2800" dirty="0" smtClean="0">
                <a:solidFill>
                  <a:schemeClr val="tx1"/>
                </a:solidFill>
                <a:latin typeface="Times New Roman" pitchFamily="18" charset="0"/>
              </a:rPr>
              <a:t>	- </a:t>
            </a:r>
            <a:r>
              <a:rPr lang="en-US" altLang="en-US" sz="2400" dirty="0">
                <a:solidFill>
                  <a:schemeClr val="tx1"/>
                </a:solidFill>
                <a:latin typeface="Times New Roman" pitchFamily="18" charset="0"/>
              </a:rPr>
              <a:t>and the </a:t>
            </a:r>
            <a:r>
              <a:rPr lang="en-US" altLang="en-US" sz="2800" dirty="0">
                <a:solidFill>
                  <a:srgbClr val="0033CC"/>
                </a:solidFill>
                <a:latin typeface="Times New Roman" pitchFamily="18" charset="0"/>
              </a:rPr>
              <a:t>angles</a:t>
            </a:r>
            <a:r>
              <a:rPr lang="en-US" altLang="en-US" sz="2800" dirty="0">
                <a:solidFill>
                  <a:schemeClr val="tx1"/>
                </a:solidFill>
                <a:latin typeface="Times New Roman" pitchFamily="18" charset="0"/>
              </a:rPr>
              <a:t> </a:t>
            </a:r>
            <a:r>
              <a:rPr lang="en-US" altLang="en-US" sz="2400" dirty="0">
                <a:solidFill>
                  <a:schemeClr val="tx1"/>
                </a:solidFill>
                <a:latin typeface="Times New Roman" pitchFamily="18" charset="0"/>
              </a:rPr>
              <a:t>between them  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79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4807111" y="6382893"/>
            <a:ext cx="3574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James A. </a:t>
            </a:r>
            <a:r>
              <a:rPr lang="en-US" sz="16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Kaduc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Crystallography lecture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81390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TextBox 80"/>
          <p:cNvSpPr txBox="1"/>
          <p:nvPr/>
        </p:nvSpPr>
        <p:spPr>
          <a:xfrm>
            <a:off x="440269" y="817074"/>
            <a:ext cx="8529836" cy="403187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now we turn to the term: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this contains </a:t>
            </a:r>
            <a:r>
              <a:rPr lang="en-US" sz="3200" b="1" i="1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 sz="3200" baseline="-250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positions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of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atoms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in the 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unit-cell</a:t>
            </a: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aim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of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diffraction experiment 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is to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determine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the </a:t>
            </a:r>
            <a:r>
              <a:rPr lang="en-US" sz="2800" b="1" i="1" dirty="0" err="1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 sz="2800" baseline="-25000" dirty="0" err="1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values,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i.e.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positions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of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atoms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in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term above gives the </a:t>
            </a:r>
            <a:r>
              <a:rPr lang="en-US" sz="2800" b="1" i="1" dirty="0" err="1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 sz="2800" baseline="-25000" dirty="0" err="1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values: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call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this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term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the </a:t>
            </a:r>
            <a:r>
              <a:rPr lang="en-US" sz="28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factor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  </a:t>
            </a:r>
            <a:r>
              <a:rPr lang="en-US" sz="3200" i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or  </a:t>
            </a:r>
            <a:r>
              <a:rPr lang="en-US" sz="3200" i="1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</a:t>
            </a:r>
            <a:r>
              <a:rPr lang="en-US" sz="3200" i="1" baseline="-250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hkl</a:t>
            </a: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2483768" y="44624"/>
            <a:ext cx="41857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</a:t>
            </a:r>
          </a:p>
        </p:txBody>
      </p:sp>
      <p:pic>
        <p:nvPicPr>
          <p:cNvPr id="8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8594" r="31662"/>
          <a:stretch/>
        </p:blipFill>
        <p:spPr bwMode="auto">
          <a:xfrm>
            <a:off x="3271293" y="763548"/>
            <a:ext cx="2529406" cy="9372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6" name="Egyenes összekötő 149"/>
          <p:cNvCxnSpPr/>
          <p:nvPr/>
        </p:nvCxnSpPr>
        <p:spPr>
          <a:xfrm>
            <a:off x="179512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Box 81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640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28937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structure factor</a:t>
            </a:r>
          </a:p>
        </p:txBody>
      </p:sp>
      <p:grpSp>
        <p:nvGrpSpPr>
          <p:cNvPr id="79" name="Group 78"/>
          <p:cNvGrpSpPr/>
          <p:nvPr/>
        </p:nvGrpSpPr>
        <p:grpSpPr>
          <a:xfrm>
            <a:off x="458904" y="548680"/>
            <a:ext cx="6978385" cy="5528182"/>
            <a:chOff x="458904" y="548680"/>
            <a:chExt cx="6978385" cy="5528182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78" name="TextBox 77"/>
                <p:cNvSpPr txBox="1"/>
                <p:nvPr/>
              </p:nvSpPr>
              <p:spPr>
                <a:xfrm>
                  <a:off x="458904" y="692696"/>
                  <a:ext cx="6978385" cy="53841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3200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F</a:t>
                  </a:r>
                  <a:r>
                    <a:rPr lang="en-US" sz="32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=</a:t>
                  </a:r>
                </a:p>
                <a:p>
                  <a:endPara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r>
                    <a:rPr lang="en-US" sz="2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in a Bragg maximum, at  </a:t>
                  </a:r>
                  <a:r>
                    <a:rPr lang="en-US" sz="2000" b="1" i="1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g</a:t>
                  </a:r>
                  <a:r>
                    <a:rPr lang="en-US" sz="2000" i="1" baseline="-25000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hkl</a:t>
                  </a:r>
                  <a:r>
                    <a:rPr lang="en-US" sz="2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, the expression 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400" i="1" smtClean="0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latin typeface="Cambria Math"/>
                            </a:rPr>
                            <m:t>2</m:t>
                          </m:r>
                          <m:r>
                            <a:rPr lang="en-US" sz="2400" b="0" i="1" smtClean="0">
                              <a:latin typeface="Cambria Math"/>
                              <a:sym typeface="Symbol"/>
                            </a:rPr>
                            <m:t>(</m:t>
                          </m:r>
                          <m:r>
                            <a:rPr lang="en-US" sz="2400" b="1" i="0" smtClean="0">
                              <a:latin typeface="Cambria Math"/>
                              <a:sym typeface="Symbol"/>
                            </a:rPr>
                            <m:t>𝐬</m:t>
                          </m:r>
                          <m:r>
                            <a:rPr lang="en-US" sz="2400" b="0" i="1" smtClean="0">
                              <a:latin typeface="Cambria Math"/>
                              <a:sym typeface="Symbol"/>
                            </a:rPr>
                            <m:t>−</m:t>
                          </m:r>
                          <m:sSub>
                            <m:sSubPr>
                              <m:ctrlPr>
                                <a:rPr lang="en-US" sz="2400" b="1" i="1" smtClean="0">
                                  <a:latin typeface="Cambria Math"/>
                                  <a:sym typeface="Symbol"/>
                                </a:rPr>
                              </m:ctrlPr>
                            </m:sSubPr>
                            <m:e>
                              <m:r>
                                <a:rPr lang="en-US" sz="2400" b="1" i="0" smtClean="0">
                                  <a:latin typeface="Cambria Math"/>
                                  <a:sym typeface="Symbol"/>
                                </a:rPr>
                                <m:t>𝐬</m:t>
                              </m:r>
                            </m:e>
                            <m:sub>
                              <m:r>
                                <a:rPr lang="en-US" sz="2400" b="0" i="0" smtClean="0">
                                  <a:latin typeface="Cambria Math"/>
                                  <a:sym typeface="Symbol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sz="2400" b="0" i="1" smtClean="0">
                              <a:latin typeface="Cambria Math"/>
                              <a:sym typeface="Symbol"/>
                            </a:rPr>
                            <m:t>)</m:t>
                          </m:r>
                        </m:num>
                        <m:den>
                          <m:r>
                            <a:rPr lang="en-US" sz="2400" i="1" smtClean="0">
                              <a:latin typeface="Cambria Math"/>
                              <a:sym typeface="Symbol"/>
                            </a:rPr>
                            <m:t></m:t>
                          </m:r>
                        </m:den>
                      </m:f>
                    </m:oMath>
                  </a14:m>
                  <a:r>
                    <a:rPr lang="en-US" sz="2800" dirty="0" smtClean="0"/>
                    <a:t>  </a:t>
                  </a:r>
                </a:p>
                <a:p>
                  <a:endParaRPr lang="en-US" sz="28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r>
                    <a:rPr lang="en-US" sz="2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must be a reciprocal lattice vector</a:t>
                  </a:r>
                  <a:r>
                    <a:rPr lang="en-US" sz="2000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,</a:t>
                  </a:r>
                  <a:r>
                    <a:rPr lang="en-US" sz="2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i.e.</a:t>
                  </a:r>
                </a:p>
                <a:p>
                  <a:endParaRPr lang="en-US" sz="2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r>
                    <a:rPr lang="en-US" sz="2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	</a:t>
                  </a:r>
                  <a:r>
                    <a:rPr lang="en-US" sz="2000" dirty="0"/>
                    <a:t>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400" i="1">
                              <a:latin typeface="Cambria Math"/>
                            </a:rPr>
                          </m:ctrlPr>
                        </m:fPr>
                        <m:num>
                          <m:r>
                            <a:rPr lang="en-US" sz="2400" i="1">
                              <a:latin typeface="Cambria Math"/>
                            </a:rPr>
                            <m:t>2</m:t>
                          </m:r>
                          <m:r>
                            <a:rPr lang="en-US" sz="2400" i="1">
                              <a:latin typeface="Cambria Math"/>
                              <a:sym typeface="Symbol"/>
                            </a:rPr>
                            <m:t>(</m:t>
                          </m:r>
                          <m:r>
                            <a:rPr lang="en-US" sz="2400" b="1">
                              <a:latin typeface="Cambria Math"/>
                              <a:sym typeface="Symbol"/>
                            </a:rPr>
                            <m:t>𝐬</m:t>
                          </m:r>
                          <m:r>
                            <a:rPr lang="en-US" sz="2400" i="1">
                              <a:latin typeface="Cambria Math"/>
                              <a:sym typeface="Symbol"/>
                            </a:rPr>
                            <m:t>−</m:t>
                          </m:r>
                          <m:sSub>
                            <m:sSubPr>
                              <m:ctrlPr>
                                <a:rPr lang="en-US" sz="2400" b="1" i="1">
                                  <a:latin typeface="Cambria Math"/>
                                  <a:sym typeface="Symbol"/>
                                </a:rPr>
                              </m:ctrlPr>
                            </m:sSubPr>
                            <m:e>
                              <m:r>
                                <a:rPr lang="en-US" sz="2400" b="1">
                                  <a:latin typeface="Cambria Math"/>
                                  <a:sym typeface="Symbol"/>
                                </a:rPr>
                                <m:t>𝐬</m:t>
                              </m:r>
                            </m:e>
                            <m:sub>
                              <m:r>
                                <a:rPr lang="en-US" sz="2400">
                                  <a:latin typeface="Cambria Math"/>
                                  <a:sym typeface="Symbol"/>
                                </a:rPr>
                                <m:t>0</m:t>
                              </m:r>
                            </m:sub>
                          </m:sSub>
                          <m:r>
                            <a:rPr lang="en-US" sz="2400" i="1">
                              <a:latin typeface="Cambria Math"/>
                              <a:sym typeface="Symbol"/>
                            </a:rPr>
                            <m:t>)</m:t>
                          </m:r>
                        </m:num>
                        <m:den>
                          <m:r>
                            <a:rPr lang="en-US" sz="2400" i="1">
                              <a:latin typeface="Cambria Math"/>
                              <a:sym typeface="Symbol"/>
                            </a:rPr>
                            <m:t></m:t>
                          </m:r>
                        </m:den>
                      </m:f>
                    </m:oMath>
                  </a14:m>
                  <a:r>
                    <a:rPr lang="en-US" sz="2400" dirty="0"/>
                    <a:t> 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= </a:t>
                  </a:r>
                  <a:r>
                    <a:rPr lang="en-US" sz="2400" b="1" i="1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g</a:t>
                  </a:r>
                  <a:r>
                    <a:rPr lang="en-US" sz="2400" i="1" baseline="-25000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hkl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= </a:t>
                  </a:r>
                  <a:r>
                    <a:rPr lang="en-US" sz="2400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h</a:t>
                  </a:r>
                  <a:r>
                    <a:rPr lang="en-US" sz="2400" b="1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b</a:t>
                  </a:r>
                  <a:r>
                    <a:rPr lang="en-US" sz="2400" baseline="-25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+</a:t>
                  </a:r>
                  <a:r>
                    <a:rPr lang="en-US" sz="2400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k</a:t>
                  </a:r>
                  <a:r>
                    <a:rPr lang="en-US" sz="2400" b="1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b</a:t>
                  </a:r>
                  <a:r>
                    <a:rPr lang="en-US" sz="2400" baseline="-25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2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+</a:t>
                  </a:r>
                  <a:r>
                    <a:rPr lang="en-US" sz="2400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l</a:t>
                  </a:r>
                  <a:r>
                    <a:rPr lang="en-US" sz="2400" b="1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b</a:t>
                  </a:r>
                  <a:r>
                    <a:rPr lang="en-US" sz="2400" baseline="-25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</a:t>
                  </a:r>
                </a:p>
                <a:p>
                  <a:endPara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pPr>
                    <a:lnSpc>
                      <a:spcPct val="150000"/>
                    </a:lnSpc>
                  </a:pPr>
                  <a:r>
                    <a:rPr lang="en-US" sz="2400" b="1" i="1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r</a:t>
                  </a:r>
                  <a:r>
                    <a:rPr lang="en-US" sz="2400" baseline="-25000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n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is a lattice vector: </a:t>
                  </a:r>
                  <a:r>
                    <a:rPr lang="en-US" sz="2400" b="1" i="1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r</a:t>
                  </a:r>
                  <a:r>
                    <a:rPr lang="en-US" sz="2400" baseline="-25000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n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= x</a:t>
                  </a:r>
                  <a:r>
                    <a:rPr lang="en-US" sz="2400" baseline="-25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</a:t>
                  </a:r>
                  <a:r>
                    <a:rPr lang="en-US" sz="2400" b="1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</a:t>
                  </a:r>
                  <a:r>
                    <a:rPr lang="en-US" sz="2400" baseline="-25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1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+</a:t>
                  </a:r>
                  <a:r>
                    <a:rPr lang="en-US" sz="2400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  <a:r>
                    <a:rPr lang="en-US" sz="2400" baseline="-25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2</a:t>
                  </a:r>
                  <a:r>
                    <a:rPr lang="en-US" sz="2400" b="1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</a:t>
                  </a:r>
                  <a:r>
                    <a:rPr lang="en-US" sz="2400" baseline="-25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2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+</a:t>
                  </a:r>
                  <a:r>
                    <a:rPr lang="en-US" sz="2400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x</a:t>
                  </a:r>
                  <a:r>
                    <a:rPr lang="en-US" sz="2400" baseline="-25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</a:t>
                  </a:r>
                  <a:r>
                    <a:rPr lang="en-US" sz="2400" b="1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a</a:t>
                  </a:r>
                  <a:r>
                    <a:rPr lang="en-US" sz="2400" baseline="-25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</a:t>
                  </a:r>
                </a:p>
                <a:p>
                  <a:pPr>
                    <a:lnSpc>
                      <a:spcPct val="150000"/>
                    </a:lnSpc>
                  </a:pP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	</a:t>
                  </a:r>
                  <a:r>
                    <a:rPr lang="en-US" sz="2400" b="1" i="1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g</a:t>
                  </a:r>
                  <a:r>
                    <a:rPr lang="en-US" sz="2400" i="1" baseline="-25000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hkl</a:t>
                  </a:r>
                  <a:r>
                    <a:rPr lang="en-US" sz="2400" b="1" i="1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r</a:t>
                  </a:r>
                  <a:r>
                    <a:rPr lang="en-US" sz="2400" baseline="-25000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n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= </a:t>
                  </a:r>
                  <a:r>
                    <a:rPr lang="en-US" sz="2400" i="1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hx</a:t>
                  </a:r>
                  <a:r>
                    <a:rPr lang="en-US" sz="2400" baseline="-25000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n</a:t>
                  </a:r>
                  <a:r>
                    <a:rPr lang="en-US" sz="2400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+</a:t>
                  </a:r>
                  <a:r>
                    <a:rPr lang="en-US" sz="2400" i="1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ky</a:t>
                  </a:r>
                  <a:r>
                    <a:rPr lang="en-US" sz="2400" baseline="-25000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n</a:t>
                  </a:r>
                  <a:r>
                    <a:rPr lang="en-US" sz="2400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+</a:t>
                  </a:r>
                  <a:r>
                    <a:rPr lang="en-US" sz="2400" i="1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lz</a:t>
                  </a:r>
                  <a:r>
                    <a:rPr lang="en-US" sz="2400" baseline="-25000" dirty="0" err="1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n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,   thus</a:t>
                  </a:r>
                </a:p>
                <a:p>
                  <a:endPara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  <a:p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		</a:t>
                  </a:r>
                  <a:r>
                    <a:rPr lang="en-US" sz="3200" i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F</a:t>
                  </a:r>
                  <a:r>
                    <a:rPr lang="en-US" sz="3200" i="1" baseline="-250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hkl</a:t>
                  </a:r>
                  <a:r>
                    <a:rPr lang="en-US" sz="32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 = </a:t>
                  </a:r>
                  <a14:m>
                    <m:oMath xmlns:m="http://schemas.openxmlformats.org/officeDocument/2006/math">
                      <m:nary>
                        <m:naryPr>
                          <m:chr m:val="∑"/>
                          <m:supHide m:val="on"/>
                          <m:ctrlPr>
                            <a:rPr lang="en-US" sz="3200" i="1" smtClean="0">
                              <a:latin typeface="Cambria Math"/>
                              <a:cs typeface="Times New Roman" panose="02020603050405020304" pitchFamily="18" charset="0"/>
                            </a:rPr>
                          </m:ctrlPr>
                        </m:naryPr>
                        <m:sub>
                          <m:r>
                            <m:rPr>
                              <m:brk m:alnAt="7"/>
                            </m:rPr>
                            <a:rPr lang="en-US" sz="3200" b="0" i="1" smtClean="0">
                              <a:latin typeface="Cambria Math"/>
                              <a:cs typeface="Times New Roman" panose="02020603050405020304" pitchFamily="18" charset="0"/>
                            </a:rPr>
                            <m:t>𝑛</m:t>
                          </m:r>
                        </m:sub>
                        <m:sup/>
                        <m:e>
                          <m:sSub>
                            <m:sSubPr>
                              <m:ctrlPr>
                                <a:rPr lang="en-US" sz="3200" i="1" smtClean="0">
                                  <a:latin typeface="Cambria Math"/>
                                  <a:cs typeface="Times New Roman" panose="02020603050405020304" pitchFamily="18" charset="0"/>
                                </a:rPr>
                              </m:ctrlPr>
                            </m:sSubPr>
                            <m:e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</a:rPr>
                                <m:t>𝑓</m:t>
                              </m:r>
                            </m:e>
                            <m:sub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</a:rPr>
                                <m:t>𝑛</m:t>
                              </m:r>
                            </m:sub>
                          </m:sSub>
                          <m:sSup>
                            <m:sSupPr>
                              <m:ctrlPr>
                                <a:rPr lang="en-US" sz="3200" i="1" smtClean="0">
                                  <a:latin typeface="Cambria Math"/>
                                  <a:cs typeface="Times New Roman" panose="020206030504050203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</a:rPr>
                                <m:t>𝑒</m:t>
                              </m:r>
                            </m:e>
                            <m:sup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</a:rPr>
                                <m:t>2</m:t>
                              </m:r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  <m:t></m:t>
                              </m:r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  <m:t>𝑖</m:t>
                              </m:r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  <m:t>(</m:t>
                              </m:r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  <m:t>h</m:t>
                              </m:r>
                              <m:sSub>
                                <m:sSubPr>
                                  <m:ctrlPr>
                                    <a:rPr lang="en-US" sz="3200" b="0" i="1" smtClean="0">
                                      <a:latin typeface="Cambria Math"/>
                                      <a:cs typeface="Times New Roman" panose="02020603050405020304" pitchFamily="18" charset="0"/>
                                      <a:sym typeface="Symbol"/>
                                    </a:rPr>
                                  </m:ctrlPr>
                                </m:sSubPr>
                                <m:e>
                                  <m:r>
                                    <a:rPr lang="en-US" sz="3200" b="0" i="1" smtClean="0">
                                      <a:latin typeface="Cambria Math"/>
                                      <a:cs typeface="Times New Roman" panose="02020603050405020304" pitchFamily="18" charset="0"/>
                                      <a:sym typeface="Symbol"/>
                                    </a:rPr>
                                    <m:t>𝑥</m:t>
                                  </m:r>
                                </m:e>
                                <m:sub>
                                  <m:r>
                                    <a:rPr lang="en-US" sz="3200" b="0" i="1" smtClean="0">
                                      <a:latin typeface="Cambria Math"/>
                                      <a:cs typeface="Times New Roman" panose="02020603050405020304" pitchFamily="18" charset="0"/>
                                      <a:sym typeface="Symbol"/>
                                    </a:rPr>
                                    <m:t>𝑛</m:t>
                                  </m:r>
                                </m:sub>
                              </m:sSub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  <m:t>+</m:t>
                              </m:r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  <m:t>𝑘</m:t>
                              </m:r>
                              <m:sSub>
                                <m:sSubPr>
                                  <m:ctrlPr>
                                    <a:rPr lang="en-US" sz="3200" i="1">
                                      <a:latin typeface="Cambria Math"/>
                                      <a:cs typeface="Times New Roman" panose="02020603050405020304" pitchFamily="18" charset="0"/>
                                      <a:sym typeface="Symbol"/>
                                    </a:rPr>
                                  </m:ctrlPr>
                                </m:sSubPr>
                                <m:e>
                                  <m:r>
                                    <a:rPr lang="en-US" sz="3200" b="0" i="1" smtClean="0">
                                      <a:latin typeface="Cambria Math"/>
                                      <a:cs typeface="Times New Roman" panose="02020603050405020304" pitchFamily="18" charset="0"/>
                                      <a:sym typeface="Symbol"/>
                                    </a:rPr>
                                    <m:t>𝑦</m:t>
                                  </m:r>
                                </m:e>
                                <m:sub>
                                  <m:r>
                                    <a:rPr lang="en-US" sz="3200" i="1">
                                      <a:latin typeface="Cambria Math"/>
                                      <a:cs typeface="Times New Roman" panose="02020603050405020304" pitchFamily="18" charset="0"/>
                                      <a:sym typeface="Symbol"/>
                                    </a:rPr>
                                    <m:t>𝑛</m:t>
                                  </m:r>
                                </m:sub>
                              </m:sSub>
                              <m:r>
                                <a:rPr lang="en-US" sz="3200" i="1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  <m:t>+</m:t>
                              </m:r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  <m:t>𝑙</m:t>
                              </m:r>
                              <m:sSub>
                                <m:sSubPr>
                                  <m:ctrlPr>
                                    <a:rPr lang="en-US" sz="3200" i="1">
                                      <a:latin typeface="Cambria Math"/>
                                      <a:cs typeface="Times New Roman" panose="02020603050405020304" pitchFamily="18" charset="0"/>
                                      <a:sym typeface="Symbol"/>
                                    </a:rPr>
                                  </m:ctrlPr>
                                </m:sSubPr>
                                <m:e>
                                  <m:r>
                                    <a:rPr lang="en-US" sz="3200" b="0" i="1" smtClean="0">
                                      <a:latin typeface="Cambria Math"/>
                                      <a:cs typeface="Times New Roman" panose="02020603050405020304" pitchFamily="18" charset="0"/>
                                      <a:sym typeface="Symbol"/>
                                    </a:rPr>
                                    <m:t>𝑧</m:t>
                                  </m:r>
                                </m:e>
                                <m:sub>
                                  <m:r>
                                    <a:rPr lang="en-US" sz="3200" i="1">
                                      <a:latin typeface="Cambria Math"/>
                                      <a:cs typeface="Times New Roman" panose="02020603050405020304" pitchFamily="18" charset="0"/>
                                      <a:sym typeface="Symbol"/>
                                    </a:rPr>
                                    <m:t>𝑛</m:t>
                                  </m:r>
                                </m:sub>
                              </m:sSub>
                              <m:r>
                                <a:rPr lang="en-US" sz="3200" b="0" i="1" smtClean="0">
                                  <a:latin typeface="Cambria Math"/>
                                  <a:cs typeface="Times New Roman" panose="02020603050405020304" pitchFamily="18" charset="0"/>
                                  <a:sym typeface="Symbol"/>
                                </a:rPr>
                                <m:t>)</m:t>
                              </m:r>
                            </m:sup>
                          </m:sSup>
                        </m:e>
                      </m:nary>
                    </m:oMath>
                  </a14:m>
                  <a:endParaRPr lang="en-US" sz="3200" baseline="30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78" name="TextBox 77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58904" y="692696"/>
                  <a:ext cx="6978385" cy="5384166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l="-2183" t="-1586" b="-2718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pic>
          <p:nvPicPr>
            <p:cNvPr id="77" name="Picture 2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594" r="31662"/>
            <a:stretch/>
          </p:blipFill>
          <p:spPr bwMode="auto">
            <a:xfrm>
              <a:off x="1187624" y="548680"/>
              <a:ext cx="2529406" cy="937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76" name="Egyenes összekötő 149"/>
          <p:cNvCxnSpPr/>
          <p:nvPr/>
        </p:nvCxnSpPr>
        <p:spPr>
          <a:xfrm>
            <a:off x="179512" y="62068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38664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28937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structure factor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213496" y="705969"/>
            <a:ext cx="5820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factor for a simple </a:t>
            </a:r>
            <a:r>
              <a:rPr lang="en-US" sz="2800" i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fcc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crystal:</a:t>
            </a:r>
          </a:p>
        </p:txBody>
      </p:sp>
      <p:pic>
        <p:nvPicPr>
          <p:cNvPr id="80" name="Picture 2" descr="http://classconnection.s3.amazonaws.com/38/flashcards/512038/png/fcc1316360426857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962" r="52398"/>
          <a:stretch/>
        </p:blipFill>
        <p:spPr bwMode="auto">
          <a:xfrm>
            <a:off x="7651959" y="643431"/>
            <a:ext cx="1265147" cy="11715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5" name="Group 84"/>
          <p:cNvGrpSpPr/>
          <p:nvPr/>
        </p:nvGrpSpPr>
        <p:grpSpPr>
          <a:xfrm>
            <a:off x="278419" y="1412776"/>
            <a:ext cx="3029849" cy="2448272"/>
            <a:chOff x="278419" y="1412776"/>
            <a:chExt cx="3029849" cy="2448272"/>
          </a:xfrm>
        </p:grpSpPr>
        <p:grpSp>
          <p:nvGrpSpPr>
            <p:cNvPr id="81" name="Group 80"/>
            <p:cNvGrpSpPr/>
            <p:nvPr/>
          </p:nvGrpSpPr>
          <p:grpSpPr>
            <a:xfrm>
              <a:off x="323528" y="1412776"/>
              <a:ext cx="2984740" cy="2448272"/>
              <a:chOff x="323528" y="1412776"/>
              <a:chExt cx="2984740" cy="2448272"/>
            </a:xfrm>
          </p:grpSpPr>
          <p:pic>
            <p:nvPicPr>
              <p:cNvPr id="10242" name="Picture 2" descr="http://classconnection.s3.amazonaws.com/38/flashcards/512038/png/fcc1316360426857.pn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8146"/>
              <a:stretch/>
            </p:blipFill>
            <p:spPr bwMode="auto">
              <a:xfrm>
                <a:off x="804144" y="1412776"/>
                <a:ext cx="2504124" cy="217170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79" name="TextBox 78"/>
              <p:cNvSpPr txBox="1"/>
              <p:nvPr/>
            </p:nvSpPr>
            <p:spPr>
              <a:xfrm>
                <a:off x="323528" y="3491716"/>
                <a:ext cx="85792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(0,0,0,)</a:t>
                </a:r>
                <a:endParaRPr 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1403648" y="3388930"/>
                <a:ext cx="115929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(1/2,1/2,0)</a:t>
                </a:r>
                <a:endParaRPr 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87" name="TextBox 86"/>
            <p:cNvSpPr txBox="1"/>
            <p:nvPr/>
          </p:nvSpPr>
          <p:spPr>
            <a:xfrm>
              <a:off x="278419" y="2555612"/>
              <a:ext cx="11592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(0,1/2,1/2)</a:t>
              </a:r>
              <a:endParaRPr lang="en-US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1756524" y="2627620"/>
              <a:ext cx="11592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(1/2,0,1/2)</a:t>
              </a:r>
              <a:endParaRPr lang="en-US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1" name="TextBox 90"/>
              <p:cNvSpPr txBox="1"/>
              <p:nvPr/>
            </p:nvSpPr>
            <p:spPr>
              <a:xfrm>
                <a:off x="395536" y="4112493"/>
                <a:ext cx="8527527" cy="16927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		F</a:t>
                </a:r>
                <a:r>
                  <a:rPr lang="en-US" sz="3200" i="1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hkl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= </a:t>
                </a:r>
                <a14:m>
                  <m:oMath xmlns:m="http://schemas.openxmlformats.org/officeDocument/2006/math">
                    <m:r>
                      <a:rPr lang="en-US" sz="3200" b="0" i="1" smtClean="0">
                        <a:latin typeface="Cambria Math"/>
                        <a:cs typeface="Times New Roman" panose="02020603050405020304" pitchFamily="18" charset="0"/>
                      </a:rPr>
                      <m:t>𝑓</m:t>
                    </m:r>
                  </m:oMath>
                </a14:m>
                <a:r>
                  <a:rPr lang="en-US" sz="32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(e</a:t>
                </a:r>
                <a:r>
                  <a:rPr lang="en-US" sz="32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sz="32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i(0)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+</a:t>
                </a:r>
                <a:r>
                  <a:rPr lang="en-US" sz="3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</a:t>
                </a:r>
                <a:r>
                  <a:rPr lang="en-US" sz="3200" baseline="30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sz="3200" baseline="300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</a:t>
                </a:r>
                <a:r>
                  <a:rPr lang="en-US" sz="32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i(</a:t>
                </a:r>
                <a:r>
                  <a:rPr lang="en-US" sz="3200" baseline="300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h+k</a:t>
                </a:r>
                <a:r>
                  <a:rPr lang="en-US" sz="32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)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+</a:t>
                </a:r>
                <a:r>
                  <a:rPr lang="en-US" sz="3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</a:t>
                </a:r>
                <a:r>
                  <a:rPr lang="en-US" sz="3200" baseline="30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sz="3200" baseline="300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</a:t>
                </a:r>
                <a:r>
                  <a:rPr lang="en-US" sz="32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i(</a:t>
                </a:r>
                <a:r>
                  <a:rPr lang="en-US" sz="3200" baseline="300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h+l</a:t>
                </a:r>
                <a:r>
                  <a:rPr lang="en-US" sz="32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)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+</a:t>
                </a:r>
                <a:r>
                  <a:rPr lang="en-US" sz="3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</a:t>
                </a:r>
                <a:r>
                  <a:rPr lang="en-US" sz="3200" baseline="300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r>
                  <a:rPr lang="en-US" sz="3200" baseline="300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</a:t>
                </a:r>
                <a:r>
                  <a:rPr lang="en-US" sz="32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i(</a:t>
                </a:r>
                <a:r>
                  <a:rPr lang="en-US" sz="3200" baseline="30000" dirty="0" err="1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k+l</a:t>
                </a:r>
                <a:r>
                  <a:rPr lang="en-US" sz="3200" baseline="300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)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)</a:t>
                </a:r>
              </a:p>
              <a:p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if </a:t>
                </a:r>
                <a:r>
                  <a:rPr lang="en-US" sz="24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hkl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all even:                       1               1                1               1</a:t>
                </a:r>
              </a:p>
              <a:p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if </a:t>
                </a:r>
                <a:r>
                  <a:rPr lang="en-US" sz="2400" i="1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hkl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all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odd:                         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1               1                1               1</a:t>
                </a:r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if </a:t>
                </a:r>
                <a:r>
                  <a:rPr lang="en-US" sz="2400" i="1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hkl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mixed parity: e.g.         </a:t>
                </a:r>
                <a:r>
                  <a:rPr lang="en-US" sz="2400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1              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-1             -1               1</a:t>
                </a:r>
                <a:endParaRPr lang="en-US" sz="24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91" name="TextBox 9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5536" y="4112493"/>
                <a:ext cx="8527527" cy="1692771"/>
              </a:xfrm>
              <a:prstGeom prst="rect">
                <a:avLst/>
              </a:prstGeom>
              <a:blipFill rotWithShape="1">
                <a:blip r:embed="rId3"/>
                <a:stretch>
                  <a:fillRect l="-1144" t="-5054" r="-500" b="-75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080744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28937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structure factor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213496" y="705969"/>
            <a:ext cx="582082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factor for a simple </a:t>
            </a:r>
            <a:r>
              <a:rPr lang="en-US" sz="2800" i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fcc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crystal:</a:t>
            </a:r>
          </a:p>
        </p:txBody>
      </p:sp>
      <p:pic>
        <p:nvPicPr>
          <p:cNvPr id="80" name="Picture 2" descr="http://classconnection.s3.amazonaws.com/38/flashcards/512038/png/fcc1316360426857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962" r="52398"/>
          <a:stretch/>
        </p:blipFill>
        <p:spPr bwMode="auto">
          <a:xfrm>
            <a:off x="7651959" y="643431"/>
            <a:ext cx="1265147" cy="11715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5" name="Group 84"/>
          <p:cNvGrpSpPr/>
          <p:nvPr/>
        </p:nvGrpSpPr>
        <p:grpSpPr>
          <a:xfrm>
            <a:off x="278419" y="1412776"/>
            <a:ext cx="3029849" cy="2448272"/>
            <a:chOff x="278419" y="1412776"/>
            <a:chExt cx="3029849" cy="2448272"/>
          </a:xfrm>
        </p:grpSpPr>
        <p:grpSp>
          <p:nvGrpSpPr>
            <p:cNvPr id="81" name="Group 80"/>
            <p:cNvGrpSpPr/>
            <p:nvPr/>
          </p:nvGrpSpPr>
          <p:grpSpPr>
            <a:xfrm>
              <a:off x="323528" y="1412776"/>
              <a:ext cx="2984740" cy="2448272"/>
              <a:chOff x="323528" y="1412776"/>
              <a:chExt cx="2984740" cy="2448272"/>
            </a:xfrm>
          </p:grpSpPr>
          <p:pic>
            <p:nvPicPr>
              <p:cNvPr id="10242" name="Picture 2" descr="http://classconnection.s3.amazonaws.com/38/flashcards/512038/png/fcc1316360426857.png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8146"/>
              <a:stretch/>
            </p:blipFill>
            <p:spPr bwMode="auto">
              <a:xfrm>
                <a:off x="804144" y="1412776"/>
                <a:ext cx="2504124" cy="217170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79" name="TextBox 78"/>
              <p:cNvSpPr txBox="1"/>
              <p:nvPr/>
            </p:nvSpPr>
            <p:spPr>
              <a:xfrm>
                <a:off x="323528" y="3491716"/>
                <a:ext cx="85792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(0,0,0,)</a:t>
                </a:r>
                <a:endParaRPr 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TextBox 83"/>
              <p:cNvSpPr txBox="1"/>
              <p:nvPr/>
            </p:nvSpPr>
            <p:spPr>
              <a:xfrm>
                <a:off x="1403648" y="3388930"/>
                <a:ext cx="115929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(1/2,1/2,0)</a:t>
                </a:r>
                <a:endParaRPr lang="en-US" baseline="-250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87" name="TextBox 86"/>
            <p:cNvSpPr txBox="1"/>
            <p:nvPr/>
          </p:nvSpPr>
          <p:spPr>
            <a:xfrm>
              <a:off x="278419" y="2555612"/>
              <a:ext cx="11592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(0,1/2,1/2)</a:t>
              </a:r>
              <a:endParaRPr lang="en-US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1756524" y="2627620"/>
              <a:ext cx="11592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(1/2,0,1/2)</a:t>
              </a:r>
              <a:endParaRPr lang="en-US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77" name="TextBox 76"/>
          <p:cNvSpPr txBox="1"/>
          <p:nvPr/>
        </p:nvSpPr>
        <p:spPr>
          <a:xfrm>
            <a:off x="4427984" y="1412776"/>
            <a:ext cx="4586512" cy="48936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 0 0      missing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1 1 0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missing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1 1 1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2 0 0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2 1 0     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missing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2 1 1      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missing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2 2 0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2 2 1      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missing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2 2 2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3 0 0       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missing</a:t>
            </a:r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3 1 0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missing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3 1 1</a:t>
            </a:r>
          </a:p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.</a:t>
            </a:r>
          </a:p>
          <a:p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.</a:t>
            </a:r>
          </a:p>
          <a:p>
            <a:r>
              <a:rPr lang="en-US" sz="32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32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systematic extinction</a:t>
            </a:r>
            <a:endParaRPr lang="en-US" sz="32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102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3059832" y="44624"/>
            <a:ext cx="27863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systematic extinction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695" y="888735"/>
            <a:ext cx="8364794" cy="5276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431151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555776" y="44624"/>
            <a:ext cx="41825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Debye-Scherrer powder patterns</a:t>
            </a:r>
            <a:endParaRPr lang="en-US" sz="24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863914" y="-529959"/>
            <a:ext cx="5498149" cy="7943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4939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28937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structure factor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217" name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1680" y="4869160"/>
            <a:ext cx="6111240" cy="134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213496" y="705969"/>
            <a:ext cx="5424883" cy="44012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factor for a crystal with the</a:t>
            </a: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fcc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Bravais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lattice:</a:t>
            </a: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or: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391874" y="1844824"/>
            <a:ext cx="7831836" cy="1234171"/>
            <a:chOff x="391874" y="1844824"/>
            <a:chExt cx="7831836" cy="1234171"/>
          </a:xfrm>
        </p:grpSpPr>
        <p:pic>
          <p:nvPicPr>
            <p:cNvPr id="9218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1874" y="1844824"/>
              <a:ext cx="1792224" cy="246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19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4098" y="1846941"/>
              <a:ext cx="6039612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0" name="Picture 4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531" y="2204864"/>
              <a:ext cx="411480" cy="178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1" name="Picture 5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364" y="2187930"/>
              <a:ext cx="6464808" cy="237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2" name="Picture 6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6328" y="2520324"/>
              <a:ext cx="4937760" cy="260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3" name="Picture 7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5536" y="2852936"/>
              <a:ext cx="1517904" cy="196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24" name="Picture 8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71245" y="2827535"/>
              <a:ext cx="3922776" cy="251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9225" name="Picture 9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528" y="3284984"/>
            <a:ext cx="8589264" cy="9570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8" name="Egyenes összekötő 149"/>
          <p:cNvCxnSpPr/>
          <p:nvPr/>
        </p:nvCxnSpPr>
        <p:spPr>
          <a:xfrm>
            <a:off x="179512" y="450912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87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28937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structure factor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213496" y="705969"/>
            <a:ext cx="5424883" cy="31085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factor for a crystal with the</a:t>
            </a: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bcc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Bravais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lattice:</a:t>
            </a: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or:</a:t>
            </a:r>
          </a:p>
        </p:txBody>
      </p:sp>
      <p:cxnSp>
        <p:nvCxnSpPr>
          <p:cNvPr id="88" name="Egyenes összekötő 149"/>
          <p:cNvCxnSpPr/>
          <p:nvPr/>
        </p:nvCxnSpPr>
        <p:spPr>
          <a:xfrm>
            <a:off x="179512" y="321297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1132" y="1988840"/>
            <a:ext cx="6042660" cy="754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3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1450" y="3789040"/>
            <a:ext cx="6261100" cy="1149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55076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TextBox 77"/>
          <p:cNvSpPr txBox="1"/>
          <p:nvPr/>
        </p:nvSpPr>
        <p:spPr>
          <a:xfrm>
            <a:off x="213496" y="2983592"/>
            <a:ext cx="8723863" cy="28007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either Cl or Na can be used for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evaluationg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the “group”,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let (000) be for Cl and (1/2,1/2,1/2) for Na:                                                 the group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this yields:</a:t>
            </a:r>
          </a:p>
          <a:p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finally:   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424988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structure factor for </a:t>
            </a:r>
            <a:r>
              <a:rPr lang="en-US" sz="28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NaCl</a:t>
            </a:r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50" name="Picture 2" descr="http://www.electronicspoint.com/tutorialimages/Semi/03400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3968" y="620688"/>
            <a:ext cx="2924175" cy="25431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908720"/>
            <a:ext cx="3779520" cy="1414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" name="Picture 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74" b="50000"/>
          <a:stretch/>
        </p:blipFill>
        <p:spPr bwMode="auto">
          <a:xfrm>
            <a:off x="755577" y="3011942"/>
            <a:ext cx="3184005" cy="536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2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664" y="4490824"/>
            <a:ext cx="4014216" cy="5943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3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2252" y="5449784"/>
            <a:ext cx="3323844" cy="8595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5" name="Egyenes összekötő 149"/>
          <p:cNvCxnSpPr/>
          <p:nvPr/>
        </p:nvCxnSpPr>
        <p:spPr>
          <a:xfrm>
            <a:off x="179512" y="522920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3" name="Group 82"/>
          <p:cNvGrpSpPr/>
          <p:nvPr/>
        </p:nvGrpSpPr>
        <p:grpSpPr>
          <a:xfrm>
            <a:off x="7035262" y="2492896"/>
            <a:ext cx="1678343" cy="1534653"/>
            <a:chOff x="7035262" y="2924944"/>
            <a:chExt cx="1678343" cy="1534653"/>
          </a:xfrm>
        </p:grpSpPr>
        <p:pic>
          <p:nvPicPr>
            <p:cNvPr id="86" name="Picture 2" descr="http://www.electronicspoint.com/tutorialimages/Semi/03400.p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1133" r="44554"/>
            <a:stretch/>
          </p:blipFill>
          <p:spPr bwMode="auto">
            <a:xfrm>
              <a:off x="7092280" y="2924944"/>
              <a:ext cx="1621325" cy="149708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7" name="Oval 76"/>
            <p:cNvSpPr/>
            <p:nvPr/>
          </p:nvSpPr>
          <p:spPr>
            <a:xfrm>
              <a:off x="7035262" y="3955541"/>
              <a:ext cx="504056" cy="50405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8" name="Oval 87"/>
            <p:cNvSpPr/>
            <p:nvPr/>
          </p:nvSpPr>
          <p:spPr>
            <a:xfrm>
              <a:off x="8281557" y="2940029"/>
              <a:ext cx="432048" cy="432048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" name="Straight Connector 79"/>
            <p:cNvCxnSpPr>
              <a:stCxn id="88" idx="3"/>
              <a:endCxn id="77" idx="7"/>
            </p:cNvCxnSpPr>
            <p:nvPr/>
          </p:nvCxnSpPr>
          <p:spPr>
            <a:xfrm flipH="1">
              <a:off x="7465501" y="3308805"/>
              <a:ext cx="879328" cy="720553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2" name="Egyenes összekötő 149"/>
          <p:cNvCxnSpPr/>
          <p:nvPr/>
        </p:nvCxnSpPr>
        <p:spPr>
          <a:xfrm>
            <a:off x="179512" y="3645024"/>
            <a:ext cx="475252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36240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TextBox 77"/>
          <p:cNvSpPr txBox="1"/>
          <p:nvPr/>
        </p:nvSpPr>
        <p:spPr>
          <a:xfrm>
            <a:off x="213496" y="2983592"/>
            <a:ext cx="8723863" cy="28007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either Cl or Na can be used for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evaluationg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the “group”,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let (000) be for Zn and (1/4,1/4,1/4) for S:                                                 the group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this yields:</a:t>
            </a:r>
          </a:p>
          <a:p>
            <a:endParaRPr lang="en-US" sz="2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finally:   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55370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structure factor for </a:t>
            </a:r>
            <a:r>
              <a:rPr lang="en-US" sz="28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ZnS</a:t>
            </a:r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zink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-blend)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2" name="Picture 1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74" b="50000"/>
          <a:stretch/>
        </p:blipFill>
        <p:spPr bwMode="auto">
          <a:xfrm>
            <a:off x="755577" y="3011942"/>
            <a:ext cx="3184005" cy="536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5" name="Egyenes összekötő 149"/>
          <p:cNvCxnSpPr/>
          <p:nvPr/>
        </p:nvCxnSpPr>
        <p:spPr>
          <a:xfrm>
            <a:off x="179512" y="522920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0" name="Group 89"/>
          <p:cNvGrpSpPr/>
          <p:nvPr/>
        </p:nvGrpSpPr>
        <p:grpSpPr>
          <a:xfrm>
            <a:off x="7077597" y="2420888"/>
            <a:ext cx="1857422" cy="1554428"/>
            <a:chOff x="7077597" y="2514177"/>
            <a:chExt cx="1857422" cy="1554428"/>
          </a:xfrm>
        </p:grpSpPr>
        <p:grpSp>
          <p:nvGrpSpPr>
            <p:cNvPr id="87" name="Group 86"/>
            <p:cNvGrpSpPr/>
            <p:nvPr/>
          </p:nvGrpSpPr>
          <p:grpSpPr>
            <a:xfrm>
              <a:off x="7083813" y="2514177"/>
              <a:ext cx="1851206" cy="1554428"/>
              <a:chOff x="7083813" y="2514177"/>
              <a:chExt cx="1851206" cy="1554428"/>
            </a:xfrm>
          </p:grpSpPr>
          <p:grpSp>
            <p:nvGrpSpPr>
              <p:cNvPr id="81" name="Group 80"/>
              <p:cNvGrpSpPr/>
              <p:nvPr/>
            </p:nvGrpSpPr>
            <p:grpSpPr>
              <a:xfrm>
                <a:off x="7083813" y="2514177"/>
                <a:ext cx="1851206" cy="1554428"/>
                <a:chOff x="7092280" y="2507982"/>
                <a:chExt cx="1851206" cy="1554428"/>
              </a:xfrm>
            </p:grpSpPr>
            <p:pic>
              <p:nvPicPr>
                <p:cNvPr id="93" name="Picture 2" descr="http://www.geocities.jp/ohba_lab_ob_page/Structure/ZnS.jpg"/>
                <p:cNvPicPr>
                  <a:picLocks noChangeAspect="1" noChangeArrowheads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52828" r="46870"/>
                <a:stretch/>
              </p:blipFill>
              <p:spPr bwMode="auto">
                <a:xfrm>
                  <a:off x="7092280" y="2507982"/>
                  <a:ext cx="1851206" cy="1554428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cxnSp>
              <p:nvCxnSpPr>
                <p:cNvPr id="80" name="Straight Connector 79"/>
                <p:cNvCxnSpPr>
                  <a:stCxn id="88" idx="3"/>
                  <a:endCxn id="77" idx="7"/>
                </p:cNvCxnSpPr>
                <p:nvPr/>
              </p:nvCxnSpPr>
              <p:spPr>
                <a:xfrm flipH="1">
                  <a:off x="7507836" y="3238970"/>
                  <a:ext cx="366696" cy="272314"/>
                </a:xfrm>
                <a:prstGeom prst="line">
                  <a:avLst/>
                </a:prstGeom>
                <a:ln w="50800">
                  <a:solidFill>
                    <a:srgbClr val="FF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8" name="Oval 87"/>
              <p:cNvSpPr/>
              <p:nvPr/>
            </p:nvSpPr>
            <p:spPr>
              <a:xfrm>
                <a:off x="7778492" y="2649785"/>
                <a:ext cx="655802" cy="690273"/>
              </a:xfrm>
              <a:prstGeom prst="ellipse">
                <a:avLst/>
              </a:prstGeom>
              <a:noFill/>
              <a:ln w="381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7" name="Oval 76"/>
            <p:cNvSpPr/>
            <p:nvPr/>
          </p:nvSpPr>
          <p:spPr>
            <a:xfrm>
              <a:off x="7077597" y="3437467"/>
              <a:ext cx="504056" cy="50405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92" name="Egyenes összekötő 149"/>
          <p:cNvCxnSpPr/>
          <p:nvPr/>
        </p:nvCxnSpPr>
        <p:spPr>
          <a:xfrm>
            <a:off x="179512" y="3645024"/>
            <a:ext cx="475252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 descr="http://www.geocities.jp/ohba_lab_ob_page/Structure/Zn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3155" y="634896"/>
            <a:ext cx="2744442" cy="2595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334" y="980728"/>
            <a:ext cx="3072384" cy="11681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672" y="4636202"/>
            <a:ext cx="4421886" cy="3733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7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9526" y="5393849"/>
            <a:ext cx="4270248" cy="123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2547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84231"/>
          <a:stretch/>
        </p:blipFill>
        <p:spPr bwMode="auto">
          <a:xfrm>
            <a:off x="646741" y="3812674"/>
            <a:ext cx="8290137" cy="1632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755576" y="116632"/>
            <a:ext cx="717215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crystallography:  lattice vectors and angles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4037244" y="6244336"/>
            <a:ext cx="481202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B.D.Cullity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&amp; </a:t>
            </a:r>
            <a:r>
              <a:rPr lang="en-US" sz="16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S.R.Stock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Elements of 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9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7046"/>
          <a:stretch/>
        </p:blipFill>
        <p:spPr bwMode="auto">
          <a:xfrm>
            <a:off x="525431" y="1077681"/>
            <a:ext cx="8453755" cy="2423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330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" name="Picture 2" descr="http://questions.transtutors.com/Transtutors001/Images/Transtutors001_f18cefd3-7e2c-4dc4-bf00-f71404dd6072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4905" r="55602" b="19154"/>
          <a:stretch/>
        </p:blipFill>
        <p:spPr bwMode="auto">
          <a:xfrm>
            <a:off x="6977337" y="2294568"/>
            <a:ext cx="1857444" cy="17022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213496" y="2767568"/>
            <a:ext cx="2810385" cy="298543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8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we can use the </a:t>
            </a:r>
            <a:r>
              <a:rPr lang="en-US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ZnS</a:t>
            </a:r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result</a:t>
            </a: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finally:   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123728" y="44624"/>
            <a:ext cx="485261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structure factor for </a:t>
            </a:r>
            <a:r>
              <a:rPr lang="en-US" sz="28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diamond</a:t>
            </a:r>
            <a:endParaRPr lang="en-US" sz="20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88"/>
          <p:cNvSpPr txBox="1"/>
          <p:nvPr/>
        </p:nvSpPr>
        <p:spPr>
          <a:xfrm>
            <a:off x="6660232" y="6422505"/>
            <a:ext cx="23751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Warren,  </a:t>
            </a:r>
            <a:r>
              <a:rPr lang="en-US" sz="16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2" name="Picture 1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74" b="50000"/>
          <a:stretch/>
        </p:blipFill>
        <p:spPr bwMode="auto">
          <a:xfrm>
            <a:off x="755577" y="2780928"/>
            <a:ext cx="3184005" cy="536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5" name="Egyenes összekötő 149"/>
          <p:cNvCxnSpPr/>
          <p:nvPr/>
        </p:nvCxnSpPr>
        <p:spPr>
          <a:xfrm>
            <a:off x="179512" y="522920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3" name="Group 82"/>
          <p:cNvGrpSpPr/>
          <p:nvPr/>
        </p:nvGrpSpPr>
        <p:grpSpPr>
          <a:xfrm>
            <a:off x="7077597" y="2509830"/>
            <a:ext cx="1382835" cy="1329937"/>
            <a:chOff x="7077597" y="2509830"/>
            <a:chExt cx="1382835" cy="1329937"/>
          </a:xfrm>
        </p:grpSpPr>
        <p:cxnSp>
          <p:nvCxnSpPr>
            <p:cNvPr id="80" name="Straight Connector 79"/>
            <p:cNvCxnSpPr>
              <a:stCxn id="88" idx="3"/>
              <a:endCxn id="77" idx="7"/>
            </p:cNvCxnSpPr>
            <p:nvPr/>
          </p:nvCxnSpPr>
          <p:spPr>
            <a:xfrm flipH="1">
              <a:off x="7507836" y="2968913"/>
              <a:ext cx="488143" cy="44061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Oval 87"/>
            <p:cNvSpPr/>
            <p:nvPr/>
          </p:nvSpPr>
          <p:spPr>
            <a:xfrm>
              <a:off x="7916292" y="2509830"/>
              <a:ext cx="544140" cy="537849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Oval 76"/>
            <p:cNvSpPr/>
            <p:nvPr/>
          </p:nvSpPr>
          <p:spPr>
            <a:xfrm>
              <a:off x="7077597" y="3335711"/>
              <a:ext cx="504056" cy="504056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92" name="Egyenes összekötő 149"/>
          <p:cNvCxnSpPr/>
          <p:nvPr/>
        </p:nvCxnSpPr>
        <p:spPr>
          <a:xfrm>
            <a:off x="179512" y="3429000"/>
            <a:ext cx="475252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98" name="Picture 2" descr="http://questions.transtutors.com/Transtutors001/Images/Transtutors001_f18cefd3-7e2c-4dc4-bf00-f71404dd6072.PN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9154"/>
          <a:stretch/>
        </p:blipFill>
        <p:spPr bwMode="auto">
          <a:xfrm>
            <a:off x="4299950" y="708348"/>
            <a:ext cx="2720322" cy="24897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1" name="Group 90"/>
          <p:cNvGrpSpPr/>
          <p:nvPr/>
        </p:nvGrpSpPr>
        <p:grpSpPr>
          <a:xfrm>
            <a:off x="563334" y="980728"/>
            <a:ext cx="3072384" cy="1168146"/>
            <a:chOff x="563334" y="980728"/>
            <a:chExt cx="3072384" cy="1168146"/>
          </a:xfrm>
        </p:grpSpPr>
        <p:pic>
          <p:nvPicPr>
            <p:cNvPr id="3075" name="Picture 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334" y="980728"/>
              <a:ext cx="3072384" cy="11681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Rectangle 85"/>
            <p:cNvSpPr/>
            <p:nvPr/>
          </p:nvSpPr>
          <p:spPr>
            <a:xfrm>
              <a:off x="599694" y="1412776"/>
              <a:ext cx="393175" cy="2880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2306617" y="1421160"/>
              <a:ext cx="393175" cy="2880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611560" y="1340768"/>
            <a:ext cx="5100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 sz="2400" b="1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en-US" sz="2400" b="1" baseline="-25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2188781" y="1325959"/>
            <a:ext cx="5100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en-US" sz="2400" b="1" baseline="-25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2400" b="1" baseline="-25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3" name="Picture 5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79712" y="3918180"/>
            <a:ext cx="4270248" cy="123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7" name="Group 96"/>
          <p:cNvGrpSpPr/>
          <p:nvPr/>
        </p:nvGrpSpPr>
        <p:grpSpPr>
          <a:xfrm>
            <a:off x="2099526" y="5393849"/>
            <a:ext cx="4472872" cy="1239012"/>
            <a:chOff x="2099526" y="5393849"/>
            <a:chExt cx="4472872" cy="1239012"/>
          </a:xfrm>
        </p:grpSpPr>
        <p:pic>
          <p:nvPicPr>
            <p:cNvPr id="3077" name="Picture 5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9526" y="5393849"/>
              <a:ext cx="4270248" cy="12390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6" name="TextBox 95"/>
            <p:cNvSpPr txBox="1"/>
            <p:nvPr/>
          </p:nvSpPr>
          <p:spPr>
            <a:xfrm>
              <a:off x="5239982" y="5685546"/>
              <a:ext cx="1332416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0,  missing  </a:t>
              </a:r>
              <a:endParaRPr lang="en-US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2435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3" y="6272941"/>
            <a:ext cx="1104778" cy="468427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593968"/>
            <a:ext cx="7571303" cy="535531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chemeClr val="tx2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more detail:</a:t>
            </a:r>
          </a:p>
          <a:p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Bragg’s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law of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Kinematical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versus dynamical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Physical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meaning of extinction length,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Incorporating the unit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 and translational symmetry,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factor, </a:t>
            </a:r>
          </a:p>
          <a:p>
            <a:r>
              <a:rPr lang="en-US" sz="36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</a:t>
            </a:r>
            <a:r>
              <a:rPr lang="en-US" sz="36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construction in reciprocal space, </a:t>
            </a:r>
          </a:p>
          <a:p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Fundamental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equipment for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diffraction experiments,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iffractometers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and 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detectors</a:t>
            </a:r>
            <a:endParaRPr lang="en-US" sz="2400" dirty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581128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91833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29642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construction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0" name="Picture 2" descr="http://xray0.princeton.edu/~phil/Facility/Guides/EwaldSphere2.gif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75236" r="18359" b="15292"/>
          <a:stretch/>
        </p:blipFill>
        <p:spPr bwMode="auto">
          <a:xfrm>
            <a:off x="1763688" y="5520388"/>
            <a:ext cx="7067045" cy="7889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273921" y="779512"/>
            <a:ext cx="54864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graphical representation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Bragg’s law</a:t>
            </a:r>
          </a:p>
        </p:txBody>
      </p:sp>
      <p:pic>
        <p:nvPicPr>
          <p:cNvPr id="79" name="Picture 2" descr="http://xray0.princeton.edu/~phil/Facility/Guides/EwaldSphere2.gif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10000"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9796" t="468" r="9796" b="24962"/>
          <a:stretch/>
        </p:blipFill>
        <p:spPr bwMode="auto">
          <a:xfrm>
            <a:off x="2931068" y="1573712"/>
            <a:ext cx="5295131" cy="37995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4687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107504" y="548680"/>
            <a:ext cx="54864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graphical representation 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Bragg’s law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" name="Group 76"/>
          <p:cNvGrpSpPr/>
          <p:nvPr/>
        </p:nvGrpSpPr>
        <p:grpSpPr>
          <a:xfrm>
            <a:off x="1818137" y="1196752"/>
            <a:ext cx="4273714" cy="5173879"/>
            <a:chOff x="1818137" y="908720"/>
            <a:chExt cx="4273714" cy="5173879"/>
          </a:xfrm>
        </p:grpSpPr>
        <p:cxnSp>
          <p:nvCxnSpPr>
            <p:cNvPr id="78" name="Straight Arrow Connector 77"/>
            <p:cNvCxnSpPr/>
            <p:nvPr/>
          </p:nvCxnSpPr>
          <p:spPr>
            <a:xfrm flipH="1">
              <a:off x="3131840" y="908720"/>
              <a:ext cx="1296144" cy="25922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Arrow Connector 78"/>
            <p:cNvCxnSpPr/>
            <p:nvPr/>
          </p:nvCxnSpPr>
          <p:spPr>
            <a:xfrm>
              <a:off x="4428260" y="913525"/>
              <a:ext cx="1295868" cy="2587483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/>
            <p:cNvCxnSpPr/>
            <p:nvPr/>
          </p:nvCxnSpPr>
          <p:spPr>
            <a:xfrm>
              <a:off x="3150246" y="3501008"/>
              <a:ext cx="2573882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TextBox 89"/>
            <p:cNvSpPr txBox="1"/>
            <p:nvPr/>
          </p:nvSpPr>
          <p:spPr>
            <a:xfrm>
              <a:off x="4161310" y="1268760"/>
              <a:ext cx="55175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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01" name="Group 100"/>
            <p:cNvGrpSpPr/>
            <p:nvPr/>
          </p:nvGrpSpPr>
          <p:grpSpPr>
            <a:xfrm>
              <a:off x="2699792" y="2780928"/>
              <a:ext cx="414489" cy="1368152"/>
              <a:chOff x="2123728" y="3212976"/>
              <a:chExt cx="376808" cy="1368152"/>
            </a:xfrm>
          </p:grpSpPr>
          <p:grpSp>
            <p:nvGrpSpPr>
              <p:cNvPr id="94" name="Group 93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2" name="Straight Connector 91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Connector 92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5" name="Group 94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6" name="Straight Connector 95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" name="Straight Connector 96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8" name="Group 97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9" name="Straight Connector 98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Straight Connector 99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02" name="Straight Arrow Connector 101"/>
            <p:cNvCxnSpPr/>
            <p:nvPr/>
          </p:nvCxnSpPr>
          <p:spPr>
            <a:xfrm flipH="1">
              <a:off x="1818137" y="3490311"/>
              <a:ext cx="1296144" cy="2592288"/>
            </a:xfrm>
            <a:prstGeom prst="straightConnector1">
              <a:avLst/>
            </a:prstGeom>
            <a:ln w="25400">
              <a:solidFill>
                <a:schemeClr val="tx1">
                  <a:alpha val="31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" name="TextBox 102"/>
            <p:cNvSpPr txBox="1"/>
            <p:nvPr/>
          </p:nvSpPr>
          <p:spPr>
            <a:xfrm>
              <a:off x="3347864" y="1743199"/>
              <a:ext cx="45878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en-US" sz="24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en-US" sz="24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4" name="TextBox 103"/>
                <p:cNvSpPr txBox="1"/>
                <p:nvPr/>
              </p:nvSpPr>
              <p:spPr>
                <a:xfrm>
                  <a:off x="5007900" y="1743199"/>
                  <a:ext cx="1083951" cy="61792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k, 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k</a:t>
                  </a:r>
                  <a:r>
                    <a:rPr lang="en-US" sz="2400" b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400" i="1" smtClean="0">
                              <a:latin typeface="Cambria Math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latin typeface="Cambria Math"/>
                              <a:cs typeface="Times New Roman" panose="020206030504050203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400" b="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  <m:t></m:t>
                          </m:r>
                        </m:den>
                      </m:f>
                    </m:oMath>
                  </a14:m>
                  <a:endParaRPr lang="en-US" sz="24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104" name="TextBox 10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07900" y="1743199"/>
                  <a:ext cx="1083951" cy="617926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l="-9040" b="-784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5" name="TextBox 104"/>
            <p:cNvSpPr txBox="1"/>
            <p:nvPr/>
          </p:nvSpPr>
          <p:spPr>
            <a:xfrm>
              <a:off x="4356876" y="3456526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g</a:t>
              </a:r>
              <a:endParaRPr lang="en-US" sz="2800" i="1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1907704" y="2420888"/>
              <a:ext cx="126669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lattice planes</a:t>
              </a:r>
              <a:endParaRPr lang="en-US" sz="1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8" name="TextBox 107"/>
              <p:cNvSpPr txBox="1"/>
              <p:nvPr/>
            </p:nvSpPr>
            <p:spPr>
              <a:xfrm>
                <a:off x="5364088" y="5055268"/>
                <a:ext cx="3631379" cy="17131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</a:t>
                </a:r>
                <a:r>
                  <a:rPr lang="en-US" sz="2400" b="1" i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g</a:t>
                </a:r>
                <a:r>
                  <a:rPr lang="en-US" sz="2400" b="1" dirty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=</a:t>
                </a:r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1</m:t>
                        </m:r>
                      </m:num>
                      <m:den>
                        <m:r>
                          <a:rPr lang="en-US" sz="2800" i="1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𝑑</m:t>
                        </m:r>
                      </m:den>
                    </m:f>
                  </m:oMath>
                </a14:m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= </a:t>
                </a:r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</a:t>
                </a:r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-</a:t>
                </a:r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k</a:t>
                </a:r>
                <a:r>
                  <a:rPr lang="en-US" sz="2400" baseline="-250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2400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</a:t>
                </a:r>
                <a:r>
                  <a:rPr lang="en-US" sz="24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</a:rPr>
                          <m:t>2</m:t>
                        </m:r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</a:rPr>
                          <m:t>𝑠𝑖𝑛</m:t>
                        </m:r>
                        <m:r>
                          <a:rPr lang="en-US" sz="2800" b="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</m:t>
                        </m:r>
                      </m:num>
                      <m:den>
                        <m:r>
                          <a:rPr lang="en-US" sz="2800" i="1" smtClean="0">
                            <a:latin typeface="Cambria Math"/>
                            <a:cs typeface="Times New Roman" panose="02020603050405020304" pitchFamily="18" charset="0"/>
                            <a:sym typeface="Symbol"/>
                          </a:rPr>
                          <m:t></m:t>
                        </m:r>
                      </m:den>
                    </m:f>
                  </m:oMath>
                </a14:m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</a:p>
              <a:p>
                <a:endParaRPr lang="en-US" sz="2800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sz="2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     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 = 2</a:t>
                </a:r>
                <a:r>
                  <a:rPr lang="en-US" sz="8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</a:t>
                </a:r>
                <a:r>
                  <a:rPr lang="en-US" sz="32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d</a:t>
                </a:r>
                <a:r>
                  <a:rPr lang="en-US" sz="8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 </a:t>
                </a:r>
                <a:r>
                  <a:rPr lang="en-US" sz="3200" i="1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sin</a:t>
                </a:r>
                <a:r>
                  <a:rPr lang="en-US" sz="3200" dirty="0" smtClean="0">
                    <a:latin typeface="Times New Roman" panose="02020603050405020304" pitchFamily="18" charset="0"/>
                    <a:cs typeface="Times New Roman" panose="02020603050405020304" pitchFamily="18" charset="0"/>
                    <a:sym typeface="Symbol"/>
                  </a:rPr>
                  <a:t></a:t>
                </a:r>
                <a:endParaRPr lang="en-US" sz="3200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08" name="TextBox 10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64088" y="5055268"/>
                <a:ext cx="3631379" cy="1713161"/>
              </a:xfrm>
              <a:prstGeom prst="rect">
                <a:avLst/>
              </a:prstGeom>
              <a:blipFill rotWithShape="1">
                <a:blip r:embed="rId3"/>
                <a:stretch>
                  <a:fillRect l="-2685" b="-1067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7" name="TextBox 106"/>
          <p:cNvSpPr txBox="1"/>
          <p:nvPr/>
        </p:nvSpPr>
        <p:spPr>
          <a:xfrm>
            <a:off x="2614363" y="44624"/>
            <a:ext cx="29642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construction</a:t>
            </a:r>
          </a:p>
        </p:txBody>
      </p:sp>
    </p:spTree>
    <p:extLst>
      <p:ext uri="{BB962C8B-B14F-4D97-AF65-F5344CB8AC3E}">
        <p14:creationId xmlns:p14="http://schemas.microsoft.com/office/powerpoint/2010/main" val="7464719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2472494" y="3076540"/>
            <a:ext cx="3962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</a:t>
            </a:r>
            <a:endParaRPr lang="en-US" sz="3600" dirty="0">
              <a:solidFill>
                <a:srgbClr val="00B050"/>
              </a:solidFill>
            </a:endParaRPr>
          </a:p>
        </p:txBody>
      </p:sp>
      <p:grpSp>
        <p:nvGrpSpPr>
          <p:cNvPr id="84" name="Group 83"/>
          <p:cNvGrpSpPr/>
          <p:nvPr/>
        </p:nvGrpSpPr>
        <p:grpSpPr>
          <a:xfrm>
            <a:off x="991743" y="-2267127"/>
            <a:ext cx="5983559" cy="6016483"/>
            <a:chOff x="964705" y="841517"/>
            <a:chExt cx="5983559" cy="6016483"/>
          </a:xfrm>
        </p:grpSpPr>
        <p:sp>
          <p:nvSpPr>
            <p:cNvPr id="82" name="Oval 81"/>
            <p:cNvSpPr/>
            <p:nvPr/>
          </p:nvSpPr>
          <p:spPr>
            <a:xfrm>
              <a:off x="1040576" y="980728"/>
              <a:ext cx="5835680" cy="5877272"/>
            </a:xfrm>
            <a:prstGeom prst="ellipse">
              <a:avLst/>
            </a:prstGeom>
            <a:noFill/>
            <a:ln w="38100">
              <a:solidFill>
                <a:srgbClr val="0033C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964705" y="841517"/>
              <a:ext cx="5983559" cy="424366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" name="Group 76"/>
          <p:cNvGrpSpPr/>
          <p:nvPr/>
        </p:nvGrpSpPr>
        <p:grpSpPr>
          <a:xfrm>
            <a:off x="1331640" y="836712"/>
            <a:ext cx="4320480" cy="5173879"/>
            <a:chOff x="1818137" y="908720"/>
            <a:chExt cx="4273714" cy="5173879"/>
          </a:xfrm>
        </p:grpSpPr>
        <p:cxnSp>
          <p:nvCxnSpPr>
            <p:cNvPr id="79" name="Straight Arrow Connector 78"/>
            <p:cNvCxnSpPr/>
            <p:nvPr/>
          </p:nvCxnSpPr>
          <p:spPr>
            <a:xfrm>
              <a:off x="4428260" y="913525"/>
              <a:ext cx="1295868" cy="2587483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/>
            <p:cNvCxnSpPr/>
            <p:nvPr/>
          </p:nvCxnSpPr>
          <p:spPr>
            <a:xfrm>
              <a:off x="3150246" y="3501008"/>
              <a:ext cx="2573882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TextBox 89"/>
            <p:cNvSpPr txBox="1"/>
            <p:nvPr/>
          </p:nvSpPr>
          <p:spPr>
            <a:xfrm>
              <a:off x="4161310" y="1268760"/>
              <a:ext cx="55175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2800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</a:t>
              </a:r>
              <a:endParaRPr lang="en-US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101" name="Group 100"/>
            <p:cNvGrpSpPr/>
            <p:nvPr/>
          </p:nvGrpSpPr>
          <p:grpSpPr>
            <a:xfrm>
              <a:off x="2699792" y="2780928"/>
              <a:ext cx="414489" cy="1368152"/>
              <a:chOff x="2123728" y="3212976"/>
              <a:chExt cx="376808" cy="1368152"/>
            </a:xfrm>
          </p:grpSpPr>
          <p:grpSp>
            <p:nvGrpSpPr>
              <p:cNvPr id="94" name="Group 93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2" name="Straight Connector 91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Connector 92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5" name="Group 94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6" name="Straight Connector 95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" name="Straight Connector 96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8" name="Group 97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9" name="Straight Connector 98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0" name="Straight Connector 99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02" name="Straight Arrow Connector 101"/>
            <p:cNvCxnSpPr/>
            <p:nvPr/>
          </p:nvCxnSpPr>
          <p:spPr>
            <a:xfrm flipH="1">
              <a:off x="1818137" y="3490311"/>
              <a:ext cx="1296144" cy="2592288"/>
            </a:xfrm>
            <a:prstGeom prst="straightConnector1">
              <a:avLst/>
            </a:prstGeom>
            <a:ln w="25400">
              <a:solidFill>
                <a:schemeClr val="tx1">
                  <a:alpha val="31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" name="TextBox 102"/>
            <p:cNvSpPr txBox="1"/>
            <p:nvPr/>
          </p:nvSpPr>
          <p:spPr>
            <a:xfrm>
              <a:off x="3347864" y="1743199"/>
              <a:ext cx="45878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en-US" sz="24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en-US" sz="24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4" name="TextBox 103"/>
                <p:cNvSpPr txBox="1"/>
                <p:nvPr/>
              </p:nvSpPr>
              <p:spPr>
                <a:xfrm>
                  <a:off x="5007900" y="1743199"/>
                  <a:ext cx="1083951" cy="61792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b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k, </a:t>
                  </a:r>
                  <a:r>
                    <a:rPr lang="en-US" sz="2400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k</a:t>
                  </a:r>
                  <a:r>
                    <a:rPr lang="en-US" sz="2400" b="1" dirty="0" smtClean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= </a:t>
                  </a:r>
                  <a14:m>
                    <m:oMath xmlns:m="http://schemas.openxmlformats.org/officeDocument/2006/math">
                      <m:f>
                        <m:fPr>
                          <m:ctrlPr>
                            <a:rPr lang="en-US" sz="2400" i="1" smtClean="0">
                              <a:latin typeface="Cambria Math"/>
                              <a:cs typeface="Times New Roman" panose="02020603050405020304" pitchFamily="18" charset="0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latin typeface="Cambria Math"/>
                              <a:cs typeface="Times New Roman" panose="02020603050405020304" pitchFamily="18" charset="0"/>
                            </a:rPr>
                            <m:t>1</m:t>
                          </m:r>
                        </m:num>
                        <m:den>
                          <m:r>
                            <a:rPr lang="en-US" sz="2400" b="0" i="1" smtClean="0">
                              <a:latin typeface="Cambria Math"/>
                              <a:cs typeface="Times New Roman" panose="02020603050405020304" pitchFamily="18" charset="0"/>
                              <a:sym typeface="Symbol"/>
                            </a:rPr>
                            <m:t></m:t>
                          </m:r>
                        </m:den>
                      </m:f>
                    </m:oMath>
                  </a14:m>
                  <a:endParaRPr lang="en-US" sz="2400" baseline="-25000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</mc:Choice>
          <mc:Fallback xmlns="">
            <p:sp>
              <p:nvSpPr>
                <p:cNvPr id="104" name="TextBox 10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5007900" y="1743199"/>
                  <a:ext cx="1083951" cy="617926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l="-8333" b="-784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05" name="TextBox 104"/>
            <p:cNvSpPr txBox="1"/>
            <p:nvPr/>
          </p:nvSpPr>
          <p:spPr>
            <a:xfrm>
              <a:off x="4356876" y="3456526"/>
              <a:ext cx="36420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g</a:t>
              </a:r>
              <a:endParaRPr lang="en-US" sz="2800" i="1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2047244" y="2348880"/>
              <a:ext cx="126669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lattice planes</a:t>
              </a:r>
              <a:endParaRPr lang="en-US" sz="16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78" name="Straight Arrow Connector 77"/>
            <p:cNvCxnSpPr/>
            <p:nvPr/>
          </p:nvCxnSpPr>
          <p:spPr>
            <a:xfrm flipH="1">
              <a:off x="3131840" y="908720"/>
              <a:ext cx="1296144" cy="25922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7" name="TextBox 106"/>
          <p:cNvSpPr txBox="1"/>
          <p:nvPr/>
        </p:nvSpPr>
        <p:spPr>
          <a:xfrm>
            <a:off x="2614363" y="44624"/>
            <a:ext cx="296427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construction</a:t>
            </a:r>
          </a:p>
        </p:txBody>
      </p:sp>
      <p:sp>
        <p:nvSpPr>
          <p:cNvPr id="109" name="TextBox 108"/>
          <p:cNvSpPr txBox="1"/>
          <p:nvPr/>
        </p:nvSpPr>
        <p:spPr>
          <a:xfrm rot="20905873">
            <a:off x="2107776" y="1572040"/>
            <a:ext cx="5320687" cy="25853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         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                        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 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           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      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           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                                                  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        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                                                  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     </a:t>
            </a:r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                                                  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 smtClean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                                                       </a:t>
            </a:r>
            <a:r>
              <a:rPr lang="en-US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</a:t>
            </a:r>
            <a:endParaRPr lang="en-US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10" name="Straight Arrow Connector 109"/>
          <p:cNvCxnSpPr/>
          <p:nvPr/>
        </p:nvCxnSpPr>
        <p:spPr>
          <a:xfrm flipH="1">
            <a:off x="1422187" y="841517"/>
            <a:ext cx="2541956" cy="1447600"/>
          </a:xfrm>
          <a:prstGeom prst="straightConnector1">
            <a:avLst/>
          </a:prstGeom>
          <a:ln w="12700">
            <a:solidFill>
              <a:schemeClr val="tx1">
                <a:alpha val="78000"/>
              </a:schemeClr>
            </a:solidFill>
            <a:prstDash val="dash"/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 rot="19916234">
            <a:off x="1920174" y="1278242"/>
            <a:ext cx="9444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 =1/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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5096719" y="3106520"/>
            <a:ext cx="3962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</a:t>
            </a:r>
            <a:endParaRPr lang="en-US" sz="3600" dirty="0">
              <a:solidFill>
                <a:srgbClr val="0033CC"/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973270" y="3353740"/>
            <a:ext cx="4459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latin typeface="Script MT Bold" panose="03040602040607080904" pitchFamily="66" charset="0"/>
                <a:sym typeface="Symbol"/>
              </a:rPr>
              <a:t>O</a:t>
            </a:r>
            <a:endParaRPr lang="en-US" sz="3200" dirty="0">
              <a:latin typeface="Script MT Bold" panose="03040602040607080904" pitchFamily="66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5148064" y="3429000"/>
            <a:ext cx="22156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hkl  “excited”</a:t>
            </a:r>
            <a:endParaRPr lang="en-US" sz="28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228184" y="930206"/>
            <a:ext cx="16161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reciprocal lattice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TextBox 115"/>
          <p:cNvSpPr txBox="1"/>
          <p:nvPr/>
        </p:nvSpPr>
        <p:spPr>
          <a:xfrm>
            <a:off x="4258246" y="4653136"/>
            <a:ext cx="4078361" cy="20005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whenever the Ewald sphere</a:t>
            </a:r>
          </a:p>
          <a:p>
            <a:pPr algn="ctr"/>
            <a:r>
              <a:rPr lang="en-US" sz="2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goes through a reciprocal lattice-point</a:t>
            </a:r>
          </a:p>
          <a:p>
            <a:pPr algn="ctr"/>
            <a:r>
              <a:rPr lang="en-US" sz="2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corresponding </a:t>
            </a:r>
            <a:r>
              <a:rPr lang="en-US" sz="2400" i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hkl</a:t>
            </a:r>
            <a:r>
              <a:rPr lang="en-US" sz="2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reflection </a:t>
            </a:r>
          </a:p>
          <a:p>
            <a:pPr algn="ctr"/>
            <a:r>
              <a:rPr lang="en-US" sz="2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will be “excited”</a:t>
            </a:r>
          </a:p>
          <a:p>
            <a:pPr algn="ctr"/>
            <a:endParaRPr lang="en-US" sz="20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beware of “systematic extinction”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3636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3" y="6272941"/>
            <a:ext cx="1104778" cy="468427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593968"/>
            <a:ext cx="6940554" cy="55399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chemeClr val="tx2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more detail:</a:t>
            </a:r>
          </a:p>
          <a:p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Bragg’s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law of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Kinematical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versus dynamical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Physical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meaning of extinction length,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Incorporating the unit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 and translational symmetry,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factor, </a:t>
            </a: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construction in reciprocal space,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6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Fundamental equipment for </a:t>
            </a:r>
          </a:p>
          <a:p>
            <a:r>
              <a:rPr lang="en-US" sz="36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X-ray diffraction experiments, </a:t>
            </a:r>
          </a:p>
          <a:p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Diffractometers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and </a:t>
            </a:r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detectors</a:t>
            </a:r>
            <a:endParaRPr lang="en-US" sz="2400" dirty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45224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9883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" name="Picture 2" descr="http://sembach.de/uploads/images/brevier/bild14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188" y="2117243"/>
            <a:ext cx="3259203" cy="1959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Oval 175"/>
          <p:cNvSpPr/>
          <p:nvPr/>
        </p:nvSpPr>
        <p:spPr>
          <a:xfrm>
            <a:off x="4635911" y="499157"/>
            <a:ext cx="4240170" cy="4118304"/>
          </a:xfrm>
          <a:prstGeom prst="ellipse">
            <a:avLst/>
          </a:prstGeom>
          <a:noFill/>
          <a:ln w="381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28785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Powder diffraction (I)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4" name="Group 173"/>
          <p:cNvGrpSpPr/>
          <p:nvPr/>
        </p:nvGrpSpPr>
        <p:grpSpPr>
          <a:xfrm>
            <a:off x="3635896" y="2276872"/>
            <a:ext cx="4248472" cy="4104456"/>
            <a:chOff x="3131841" y="836712"/>
            <a:chExt cx="5139992" cy="5112567"/>
          </a:xfrm>
        </p:grpSpPr>
        <p:sp>
          <p:nvSpPr>
            <p:cNvPr id="164" name="Oval 163"/>
            <p:cNvSpPr/>
            <p:nvPr/>
          </p:nvSpPr>
          <p:spPr>
            <a:xfrm>
              <a:off x="3131841" y="836712"/>
              <a:ext cx="5112568" cy="5112567"/>
            </a:xfrm>
            <a:prstGeom prst="ellipse">
              <a:avLst/>
            </a:prstGeom>
            <a:noFill/>
            <a:ln w="381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" name="Straight Arrow Connector 79"/>
            <p:cNvCxnSpPr/>
            <p:nvPr/>
          </p:nvCxnSpPr>
          <p:spPr>
            <a:xfrm flipH="1">
              <a:off x="5679545" y="836712"/>
              <a:ext cx="1296144" cy="25922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/>
            <p:cNvCxnSpPr/>
            <p:nvPr/>
          </p:nvCxnSpPr>
          <p:spPr>
            <a:xfrm>
              <a:off x="5697951" y="3429000"/>
              <a:ext cx="2573882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TextBox 82"/>
            <p:cNvSpPr txBox="1"/>
            <p:nvPr/>
          </p:nvSpPr>
          <p:spPr>
            <a:xfrm>
              <a:off x="6709992" y="1158596"/>
              <a:ext cx="603537" cy="57505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</a:t>
              </a: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5247497" y="2708920"/>
              <a:ext cx="414489" cy="1368152"/>
              <a:chOff x="2123728" y="3212976"/>
              <a:chExt cx="376808" cy="1368152"/>
            </a:xfrm>
          </p:grpSpPr>
          <p:grpSp>
            <p:nvGrpSpPr>
              <p:cNvPr id="90" name="Group 8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7" name="Straight Connector 9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" name="Straight Connector 9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1" name="Group 9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5" name="Straight Connector 9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Straight Connector 9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" name="Group 9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3" name="Straight Connector 9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6" name="TextBox 85"/>
            <p:cNvSpPr txBox="1"/>
            <p:nvPr/>
          </p:nvSpPr>
          <p:spPr>
            <a:xfrm>
              <a:off x="5895569" y="1671191"/>
              <a:ext cx="498809" cy="4983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en-US" sz="20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en-US" sz="20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7574885" y="1863129"/>
              <a:ext cx="396023" cy="4983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endParaRPr lang="en-US" sz="20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6904581" y="3384518"/>
              <a:ext cx="409598" cy="57505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g</a:t>
              </a:r>
              <a:endParaRPr lang="en-US" sz="2400" i="1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99" name="Group 98"/>
            <p:cNvGrpSpPr/>
            <p:nvPr/>
          </p:nvGrpSpPr>
          <p:grpSpPr>
            <a:xfrm rot="1111247">
              <a:off x="5274518" y="2700442"/>
              <a:ext cx="414489" cy="1368152"/>
              <a:chOff x="2123728" y="3212976"/>
              <a:chExt cx="376808" cy="1368152"/>
            </a:xfrm>
          </p:grpSpPr>
          <p:grpSp>
            <p:nvGrpSpPr>
              <p:cNvPr id="100" name="Group 9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07" name="Straight Connector 10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Straight Connector 10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" name="Group 10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05" name="Straight Connector 10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Straight Connector 10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2" name="Group 10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03" name="Straight Connector 10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4" name="Straight Connector 10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9" name="Group 108"/>
            <p:cNvGrpSpPr/>
            <p:nvPr/>
          </p:nvGrpSpPr>
          <p:grpSpPr>
            <a:xfrm rot="6582421">
              <a:off x="5400428" y="2891365"/>
              <a:ext cx="414489" cy="1368152"/>
              <a:chOff x="2123728" y="3212976"/>
              <a:chExt cx="376808" cy="1368152"/>
            </a:xfrm>
          </p:grpSpPr>
          <p:grpSp>
            <p:nvGrpSpPr>
              <p:cNvPr id="110" name="Group 10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17" name="Straight Connector 11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Straight Connector 11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Group 11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15" name="Straight Connector 11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Straight Connector 11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" name="Group 11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13" name="Straight Connector 11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Straight Connector 11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9" name="Group 118"/>
            <p:cNvGrpSpPr/>
            <p:nvPr/>
          </p:nvGrpSpPr>
          <p:grpSpPr>
            <a:xfrm rot="4756009">
              <a:off x="5448061" y="2533467"/>
              <a:ext cx="414489" cy="1368152"/>
              <a:chOff x="2123728" y="3212976"/>
              <a:chExt cx="376808" cy="1368152"/>
            </a:xfrm>
          </p:grpSpPr>
          <p:grpSp>
            <p:nvGrpSpPr>
              <p:cNvPr id="120" name="Group 11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27" name="Straight Connector 12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Straight Connector 12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1" name="Group 12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25" name="Straight Connector 12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2" name="Group 12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23" name="Straight Connector 12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Straight Connector 12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29" name="Group 128"/>
            <p:cNvGrpSpPr/>
            <p:nvPr/>
          </p:nvGrpSpPr>
          <p:grpSpPr>
            <a:xfrm rot="7098093">
              <a:off x="5285663" y="2855793"/>
              <a:ext cx="414489" cy="1368152"/>
              <a:chOff x="2123728" y="3212976"/>
              <a:chExt cx="376808" cy="1368152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37" name="Straight Connector 13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1" name="Group 13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35" name="Straight Connector 13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" name="Straight Connector 13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2" name="Group 13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33" name="Straight Connector 13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Straight Connector 13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39" name="Group 138"/>
            <p:cNvGrpSpPr/>
            <p:nvPr/>
          </p:nvGrpSpPr>
          <p:grpSpPr>
            <a:xfrm rot="8378460">
              <a:off x="5298974" y="2864486"/>
              <a:ext cx="414489" cy="1368152"/>
              <a:chOff x="2123728" y="3212976"/>
              <a:chExt cx="376808" cy="1368152"/>
            </a:xfrm>
          </p:grpSpPr>
          <p:grpSp>
            <p:nvGrpSpPr>
              <p:cNvPr id="140" name="Group 13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47" name="Straight Connector 14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Straight Connector 14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" name="Group 14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45" name="Straight Connector 14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Straight Connector 14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" name="Group 14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43" name="Straight Connector 14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Straight Connector 14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9" name="Group 148"/>
            <p:cNvGrpSpPr/>
            <p:nvPr/>
          </p:nvGrpSpPr>
          <p:grpSpPr>
            <a:xfrm rot="2658277">
              <a:off x="5273765" y="2664336"/>
              <a:ext cx="414489" cy="1368152"/>
              <a:chOff x="2123728" y="3212976"/>
              <a:chExt cx="376808" cy="1368152"/>
            </a:xfrm>
          </p:grpSpPr>
          <p:grpSp>
            <p:nvGrpSpPr>
              <p:cNvPr id="150" name="Group 14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57" name="Straight Connector 15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1" name="Group 15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55" name="Straight Connector 15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" name="Group 15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53" name="Straight Connector 15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59" name="Straight Arrow Connector 158"/>
            <p:cNvCxnSpPr/>
            <p:nvPr/>
          </p:nvCxnSpPr>
          <p:spPr>
            <a:xfrm flipH="1">
              <a:off x="5053765" y="3420050"/>
              <a:ext cx="644186" cy="2457222"/>
            </a:xfrm>
            <a:prstGeom prst="straightConnector1">
              <a:avLst/>
            </a:prstGeom>
            <a:ln w="38100">
              <a:solidFill>
                <a:schemeClr val="tx1">
                  <a:alpha val="50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Arrow Connector 159"/>
            <p:cNvCxnSpPr/>
            <p:nvPr/>
          </p:nvCxnSpPr>
          <p:spPr>
            <a:xfrm flipV="1">
              <a:off x="5677558" y="2492896"/>
              <a:ext cx="2422834" cy="932293"/>
            </a:xfrm>
            <a:prstGeom prst="straightConnector1">
              <a:avLst/>
            </a:prstGeom>
            <a:ln w="38100">
              <a:solidFill>
                <a:schemeClr val="tx1">
                  <a:alpha val="50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Arrow Connector 160"/>
            <p:cNvCxnSpPr/>
            <p:nvPr/>
          </p:nvCxnSpPr>
          <p:spPr>
            <a:xfrm>
              <a:off x="5688125" y="3420050"/>
              <a:ext cx="1287564" cy="2241198"/>
            </a:xfrm>
            <a:prstGeom prst="straightConnector1">
              <a:avLst/>
            </a:prstGeom>
            <a:ln w="38100">
              <a:solidFill>
                <a:schemeClr val="tx1">
                  <a:alpha val="50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Arrow Connector 161"/>
            <p:cNvCxnSpPr/>
            <p:nvPr/>
          </p:nvCxnSpPr>
          <p:spPr>
            <a:xfrm flipH="1">
              <a:off x="3563889" y="3414356"/>
              <a:ext cx="2115657" cy="1382796"/>
            </a:xfrm>
            <a:prstGeom prst="straightConnector1">
              <a:avLst/>
            </a:prstGeom>
            <a:ln w="38100">
              <a:solidFill>
                <a:schemeClr val="tx1">
                  <a:alpha val="50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Arrow Connector 162"/>
            <p:cNvCxnSpPr>
              <a:endCxn id="176" idx="2"/>
            </p:cNvCxnSpPr>
            <p:nvPr/>
          </p:nvCxnSpPr>
          <p:spPr>
            <a:xfrm flipH="1" flipV="1">
              <a:off x="4341704" y="1187274"/>
              <a:ext cx="1337842" cy="2232778"/>
            </a:xfrm>
            <a:prstGeom prst="straightConnector1">
              <a:avLst/>
            </a:prstGeom>
            <a:ln w="38100">
              <a:solidFill>
                <a:schemeClr val="tx1">
                  <a:alpha val="50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/>
            <p:cNvCxnSpPr/>
            <p:nvPr/>
          </p:nvCxnSpPr>
          <p:spPr>
            <a:xfrm>
              <a:off x="6975965" y="841517"/>
              <a:ext cx="1295868" cy="2587483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TextBox 180"/>
          <p:cNvSpPr txBox="1"/>
          <p:nvPr/>
        </p:nvSpPr>
        <p:spPr>
          <a:xfrm>
            <a:off x="232409" y="692696"/>
            <a:ext cx="441499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 a polycrystal or “powder” specimen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same set of lattice planes occur in 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many orientations, each corresponding to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different crystal in the sample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4454870" y="2233020"/>
            <a:ext cx="3962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7658123" y="3983449"/>
            <a:ext cx="3962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754263" y="985083"/>
            <a:ext cx="15206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sphere</a:t>
            </a:r>
            <a:endParaRPr lang="en-US" b="1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2509533" y="5792380"/>
            <a:ext cx="1982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polycrystal sphere</a:t>
            </a:r>
            <a:endParaRPr lang="en-US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5358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0" name="Picture 2" descr="http://sembach.de/uploads/images/brevier/bild14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188" y="2117243"/>
            <a:ext cx="3259203" cy="1959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Oval 175"/>
          <p:cNvSpPr/>
          <p:nvPr/>
        </p:nvSpPr>
        <p:spPr>
          <a:xfrm>
            <a:off x="4635911" y="499157"/>
            <a:ext cx="4240170" cy="4118304"/>
          </a:xfrm>
          <a:prstGeom prst="ellipse">
            <a:avLst/>
          </a:prstGeom>
          <a:noFill/>
          <a:ln w="38100">
            <a:solidFill>
              <a:srgbClr val="0033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28785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Powder diffraction (I)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4" name="Group 173"/>
          <p:cNvGrpSpPr/>
          <p:nvPr/>
        </p:nvGrpSpPr>
        <p:grpSpPr>
          <a:xfrm>
            <a:off x="3635896" y="2276872"/>
            <a:ext cx="4248472" cy="4104456"/>
            <a:chOff x="3131841" y="836712"/>
            <a:chExt cx="5139992" cy="5112567"/>
          </a:xfrm>
        </p:grpSpPr>
        <p:sp>
          <p:nvSpPr>
            <p:cNvPr id="164" name="Oval 163"/>
            <p:cNvSpPr/>
            <p:nvPr/>
          </p:nvSpPr>
          <p:spPr>
            <a:xfrm>
              <a:off x="3131841" y="836712"/>
              <a:ext cx="5112568" cy="5112567"/>
            </a:xfrm>
            <a:prstGeom prst="ellipse">
              <a:avLst/>
            </a:prstGeom>
            <a:noFill/>
            <a:ln w="38100">
              <a:solidFill>
                <a:schemeClr val="accent6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0" name="Straight Arrow Connector 79"/>
            <p:cNvCxnSpPr/>
            <p:nvPr/>
          </p:nvCxnSpPr>
          <p:spPr>
            <a:xfrm flipH="1">
              <a:off x="5679545" y="836712"/>
              <a:ext cx="1296144" cy="2592288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Arrow Connector 81"/>
            <p:cNvCxnSpPr/>
            <p:nvPr/>
          </p:nvCxnSpPr>
          <p:spPr>
            <a:xfrm>
              <a:off x="5697951" y="3429000"/>
              <a:ext cx="2573882" cy="0"/>
            </a:xfrm>
            <a:prstGeom prst="straightConnector1">
              <a:avLst/>
            </a:prstGeom>
            <a:ln w="381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TextBox 82"/>
            <p:cNvSpPr txBox="1"/>
            <p:nvPr/>
          </p:nvSpPr>
          <p:spPr>
            <a:xfrm>
              <a:off x="6709992" y="1158596"/>
              <a:ext cx="603537" cy="57505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</a:t>
              </a: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5247497" y="2708920"/>
              <a:ext cx="414489" cy="1368152"/>
              <a:chOff x="2123728" y="3212976"/>
              <a:chExt cx="376808" cy="1368152"/>
            </a:xfrm>
          </p:grpSpPr>
          <p:grpSp>
            <p:nvGrpSpPr>
              <p:cNvPr id="90" name="Group 8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7" name="Straight Connector 9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8" name="Straight Connector 9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1" name="Group 9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5" name="Straight Connector 9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Straight Connector 9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2" name="Group 9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93" name="Straight Connector 9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Straight Connector 9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6" name="TextBox 85"/>
            <p:cNvSpPr txBox="1"/>
            <p:nvPr/>
          </p:nvSpPr>
          <p:spPr>
            <a:xfrm>
              <a:off x="5895569" y="1671191"/>
              <a:ext cx="498809" cy="4983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r>
                <a:rPr lang="en-US" sz="2000" baseline="-25000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en-US" sz="20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7574885" y="1863129"/>
              <a:ext cx="396023" cy="4983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k</a:t>
              </a:r>
              <a:endParaRPr lang="en-US" sz="2000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6904581" y="3384518"/>
              <a:ext cx="409598" cy="57505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i="1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g</a:t>
              </a:r>
              <a:endParaRPr lang="en-US" sz="2400" i="1" baseline="-250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99" name="Group 98"/>
            <p:cNvGrpSpPr/>
            <p:nvPr/>
          </p:nvGrpSpPr>
          <p:grpSpPr>
            <a:xfrm rot="1111247">
              <a:off x="5274518" y="2700442"/>
              <a:ext cx="414489" cy="1368152"/>
              <a:chOff x="2123728" y="3212976"/>
              <a:chExt cx="376808" cy="1368152"/>
            </a:xfrm>
          </p:grpSpPr>
          <p:grpSp>
            <p:nvGrpSpPr>
              <p:cNvPr id="100" name="Group 9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07" name="Straight Connector 10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Straight Connector 10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" name="Group 10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05" name="Straight Connector 10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Straight Connector 10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2" name="Group 10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03" name="Straight Connector 10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4" name="Straight Connector 10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9" name="Group 108"/>
            <p:cNvGrpSpPr/>
            <p:nvPr/>
          </p:nvGrpSpPr>
          <p:grpSpPr>
            <a:xfrm rot="6582421">
              <a:off x="5400428" y="2891365"/>
              <a:ext cx="414489" cy="1368152"/>
              <a:chOff x="2123728" y="3212976"/>
              <a:chExt cx="376808" cy="1368152"/>
            </a:xfrm>
          </p:grpSpPr>
          <p:grpSp>
            <p:nvGrpSpPr>
              <p:cNvPr id="110" name="Group 10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17" name="Straight Connector 11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Straight Connector 11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Group 11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15" name="Straight Connector 11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Straight Connector 11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2" name="Group 11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13" name="Straight Connector 11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Straight Connector 11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9" name="Group 118"/>
            <p:cNvGrpSpPr/>
            <p:nvPr/>
          </p:nvGrpSpPr>
          <p:grpSpPr>
            <a:xfrm rot="4756009">
              <a:off x="5448061" y="2533467"/>
              <a:ext cx="414489" cy="1368152"/>
              <a:chOff x="2123728" y="3212976"/>
              <a:chExt cx="376808" cy="1368152"/>
            </a:xfrm>
          </p:grpSpPr>
          <p:grpSp>
            <p:nvGrpSpPr>
              <p:cNvPr id="120" name="Group 11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27" name="Straight Connector 12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Straight Connector 12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1" name="Group 12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25" name="Straight Connector 12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Straight Connector 12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22" name="Group 12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23" name="Straight Connector 12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Straight Connector 12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29" name="Group 128"/>
            <p:cNvGrpSpPr/>
            <p:nvPr/>
          </p:nvGrpSpPr>
          <p:grpSpPr>
            <a:xfrm rot="7098093">
              <a:off x="5285663" y="2855793"/>
              <a:ext cx="414489" cy="1368152"/>
              <a:chOff x="2123728" y="3212976"/>
              <a:chExt cx="376808" cy="1368152"/>
            </a:xfrm>
          </p:grpSpPr>
          <p:grpSp>
            <p:nvGrpSpPr>
              <p:cNvPr id="130" name="Group 12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37" name="Straight Connector 13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8" name="Straight Connector 13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1" name="Group 13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35" name="Straight Connector 13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6" name="Straight Connector 13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32" name="Group 13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33" name="Straight Connector 13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Straight Connector 13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39" name="Group 138"/>
            <p:cNvGrpSpPr/>
            <p:nvPr/>
          </p:nvGrpSpPr>
          <p:grpSpPr>
            <a:xfrm rot="8378460">
              <a:off x="5298974" y="2864486"/>
              <a:ext cx="414489" cy="1368152"/>
              <a:chOff x="2123728" y="3212976"/>
              <a:chExt cx="376808" cy="1368152"/>
            </a:xfrm>
          </p:grpSpPr>
          <p:grpSp>
            <p:nvGrpSpPr>
              <p:cNvPr id="140" name="Group 13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47" name="Straight Connector 14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Straight Connector 14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1" name="Group 14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45" name="Straight Connector 14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Straight Connector 14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42" name="Group 14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43" name="Straight Connector 14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Straight Connector 14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9" name="Group 148"/>
            <p:cNvGrpSpPr/>
            <p:nvPr/>
          </p:nvGrpSpPr>
          <p:grpSpPr>
            <a:xfrm rot="2658277">
              <a:off x="5273765" y="2664336"/>
              <a:ext cx="414489" cy="1368152"/>
              <a:chOff x="2123728" y="3212976"/>
              <a:chExt cx="376808" cy="1368152"/>
            </a:xfrm>
          </p:grpSpPr>
          <p:grpSp>
            <p:nvGrpSpPr>
              <p:cNvPr id="150" name="Group 149"/>
              <p:cNvGrpSpPr/>
              <p:nvPr/>
            </p:nvGrpSpPr>
            <p:grpSpPr>
              <a:xfrm>
                <a:off x="21237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57" name="Straight Connector 156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Straight Connector 157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1" name="Group 150"/>
              <p:cNvGrpSpPr/>
              <p:nvPr/>
            </p:nvGrpSpPr>
            <p:grpSpPr>
              <a:xfrm>
                <a:off x="22761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55" name="Straight Connector 154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Straight Connector 155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2" name="Group 151"/>
              <p:cNvGrpSpPr/>
              <p:nvPr/>
            </p:nvGrpSpPr>
            <p:grpSpPr>
              <a:xfrm>
                <a:off x="2428528" y="3212976"/>
                <a:ext cx="72008" cy="1368152"/>
                <a:chOff x="2123728" y="3212976"/>
                <a:chExt cx="72008" cy="1368152"/>
              </a:xfrm>
            </p:grpSpPr>
            <p:cxnSp>
              <p:nvCxnSpPr>
                <p:cNvPr id="153" name="Straight Connector 152"/>
                <p:cNvCxnSpPr/>
                <p:nvPr/>
              </p:nvCxnSpPr>
              <p:spPr>
                <a:xfrm>
                  <a:off x="2123728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Straight Connector 153"/>
                <p:cNvCxnSpPr/>
                <p:nvPr/>
              </p:nvCxnSpPr>
              <p:spPr>
                <a:xfrm>
                  <a:off x="2195736" y="3212976"/>
                  <a:ext cx="0" cy="1368152"/>
                </a:xfrm>
                <a:prstGeom prst="line">
                  <a:avLst/>
                </a:prstGeom>
                <a:ln>
                  <a:solidFill>
                    <a:schemeClr val="tx1">
                      <a:alpha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59" name="Straight Arrow Connector 158"/>
            <p:cNvCxnSpPr/>
            <p:nvPr/>
          </p:nvCxnSpPr>
          <p:spPr>
            <a:xfrm flipH="1">
              <a:off x="5053765" y="3420050"/>
              <a:ext cx="644186" cy="2457222"/>
            </a:xfrm>
            <a:prstGeom prst="straightConnector1">
              <a:avLst/>
            </a:prstGeom>
            <a:ln w="38100">
              <a:solidFill>
                <a:schemeClr val="tx1">
                  <a:alpha val="50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Arrow Connector 159"/>
            <p:cNvCxnSpPr/>
            <p:nvPr/>
          </p:nvCxnSpPr>
          <p:spPr>
            <a:xfrm flipV="1">
              <a:off x="5677558" y="2492896"/>
              <a:ext cx="2422834" cy="932293"/>
            </a:xfrm>
            <a:prstGeom prst="straightConnector1">
              <a:avLst/>
            </a:prstGeom>
            <a:ln w="38100">
              <a:solidFill>
                <a:schemeClr val="tx1">
                  <a:alpha val="50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Arrow Connector 160"/>
            <p:cNvCxnSpPr/>
            <p:nvPr/>
          </p:nvCxnSpPr>
          <p:spPr>
            <a:xfrm>
              <a:off x="5688125" y="3420050"/>
              <a:ext cx="1287564" cy="2241198"/>
            </a:xfrm>
            <a:prstGeom prst="straightConnector1">
              <a:avLst/>
            </a:prstGeom>
            <a:ln w="38100">
              <a:solidFill>
                <a:schemeClr val="tx1">
                  <a:alpha val="50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Arrow Connector 161"/>
            <p:cNvCxnSpPr/>
            <p:nvPr/>
          </p:nvCxnSpPr>
          <p:spPr>
            <a:xfrm flipH="1">
              <a:off x="3563889" y="3414356"/>
              <a:ext cx="2115657" cy="1382796"/>
            </a:xfrm>
            <a:prstGeom prst="straightConnector1">
              <a:avLst/>
            </a:prstGeom>
            <a:ln w="38100">
              <a:solidFill>
                <a:schemeClr val="tx1">
                  <a:alpha val="50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Arrow Connector 162"/>
            <p:cNvCxnSpPr>
              <a:endCxn id="176" idx="2"/>
            </p:cNvCxnSpPr>
            <p:nvPr/>
          </p:nvCxnSpPr>
          <p:spPr>
            <a:xfrm flipH="1" flipV="1">
              <a:off x="4341704" y="1187274"/>
              <a:ext cx="1337842" cy="2232778"/>
            </a:xfrm>
            <a:prstGeom prst="straightConnector1">
              <a:avLst/>
            </a:prstGeom>
            <a:ln w="38100">
              <a:solidFill>
                <a:schemeClr val="tx1">
                  <a:alpha val="50000"/>
                </a:schemeClr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Arrow Connector 80"/>
            <p:cNvCxnSpPr/>
            <p:nvPr/>
          </p:nvCxnSpPr>
          <p:spPr>
            <a:xfrm>
              <a:off x="6975965" y="841517"/>
              <a:ext cx="1295868" cy="2587483"/>
            </a:xfrm>
            <a:prstGeom prst="straightConnector1">
              <a:avLst/>
            </a:prstGeom>
            <a:ln w="25400">
              <a:solidFill>
                <a:schemeClr val="tx1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TextBox 180"/>
          <p:cNvSpPr txBox="1"/>
          <p:nvPr/>
        </p:nvSpPr>
        <p:spPr>
          <a:xfrm>
            <a:off x="232409" y="692696"/>
            <a:ext cx="4414991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 a polycrystal or “powder” specimen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same set of lattice planes occur in 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many orientations, each corresponding to</a:t>
            </a: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different crystal in the sample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4454870" y="2233020"/>
            <a:ext cx="3962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7658123" y="3983449"/>
            <a:ext cx="3962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</a:t>
            </a:r>
            <a:endParaRPr lang="en-US" sz="3600" dirty="0">
              <a:solidFill>
                <a:srgbClr val="FF0000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6754263" y="985083"/>
            <a:ext cx="15206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sphere</a:t>
            </a:r>
            <a:endParaRPr lang="en-US" b="1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2509533" y="5792380"/>
            <a:ext cx="19822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polycrystal sphere</a:t>
            </a:r>
            <a:endParaRPr lang="en-US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7" name="Oval 76"/>
          <p:cNvSpPr/>
          <p:nvPr/>
        </p:nvSpPr>
        <p:spPr>
          <a:xfrm rot="1703518">
            <a:off x="4437444" y="3045438"/>
            <a:ext cx="3655182" cy="775266"/>
          </a:xfrm>
          <a:prstGeom prst="ellipse">
            <a:avLst/>
          </a:prstGeom>
          <a:noFill/>
          <a:ln w="635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1" name="Straight Arrow Connector 170"/>
          <p:cNvCxnSpPr>
            <a:endCxn id="77" idx="2"/>
          </p:cNvCxnSpPr>
          <p:nvPr/>
        </p:nvCxnSpPr>
        <p:spPr>
          <a:xfrm flipH="1">
            <a:off x="4657275" y="2276872"/>
            <a:ext cx="2165956" cy="287178"/>
          </a:xfrm>
          <a:prstGeom prst="straightConnector1">
            <a:avLst/>
          </a:prstGeom>
          <a:ln w="63500">
            <a:solidFill>
              <a:srgbClr val="008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Arrow Connector 172"/>
          <p:cNvCxnSpPr/>
          <p:nvPr/>
        </p:nvCxnSpPr>
        <p:spPr>
          <a:xfrm>
            <a:off x="6813037" y="2280730"/>
            <a:ext cx="1048664" cy="2065519"/>
          </a:xfrm>
          <a:prstGeom prst="straightConnector1">
            <a:avLst/>
          </a:prstGeom>
          <a:ln w="63500">
            <a:solidFill>
              <a:srgbClr val="008000"/>
            </a:solidFill>
            <a:tailEnd type="triangle" w="med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TextBox 177"/>
          <p:cNvSpPr txBox="1"/>
          <p:nvPr/>
        </p:nvSpPr>
        <p:spPr>
          <a:xfrm>
            <a:off x="6982358" y="2245832"/>
            <a:ext cx="178125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008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Diffraction cone</a:t>
            </a:r>
            <a:endParaRPr lang="en-US" b="1" dirty="0">
              <a:solidFill>
                <a:srgbClr val="008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3196889" y="3162250"/>
            <a:ext cx="2157642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Debye-Scherrer line</a:t>
            </a:r>
            <a:endParaRPr lang="en-US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6161377" y="2319263"/>
            <a:ext cx="49885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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2603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contras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606"/>
          <a:stretch/>
        </p:blipFill>
        <p:spPr bwMode="auto">
          <a:xfrm rot="10800000">
            <a:off x="1115615" y="1747685"/>
            <a:ext cx="7906953" cy="4649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2614363" y="44624"/>
            <a:ext cx="287854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Powder diffraction (I)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322225" y="687791"/>
            <a:ext cx="22533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diffraction cones</a:t>
            </a:r>
          </a:p>
        </p:txBody>
      </p:sp>
    </p:spTree>
    <p:extLst>
      <p:ext uri="{BB962C8B-B14F-4D97-AF65-F5344CB8AC3E}">
        <p14:creationId xmlns:p14="http://schemas.microsoft.com/office/powerpoint/2010/main" val="3886851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33698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Debye-Scherrer geometry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7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692696"/>
            <a:ext cx="6789352" cy="5661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74432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4A02F81-E492-42A1-820E-FD6A80C256B8}" type="slidenum">
              <a:rPr lang="en-US" altLang="en-US"/>
              <a:pPr/>
              <a:t>8</a:t>
            </a:fld>
            <a:endParaRPr lang="en-US" altLang="en-US"/>
          </a:p>
        </p:txBody>
      </p:sp>
      <p:sp>
        <p:nvSpPr>
          <p:cNvPr id="10244" name="Rectangle 4"/>
          <p:cNvSpPr>
            <a:spLocks noChangeArrowheads="1"/>
          </p:cNvSpPr>
          <p:nvPr/>
        </p:nvSpPr>
        <p:spPr bwMode="auto">
          <a:xfrm>
            <a:off x="685800" y="609600"/>
            <a:ext cx="7772400" cy="37555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>
              <a:defRPr sz="4400">
                <a:solidFill>
                  <a:schemeClr val="tx2"/>
                </a:solidFill>
                <a:latin typeface="Arial" charset="0"/>
              </a:defRPr>
            </a:lvl1pPr>
            <a:lvl2pPr>
              <a:defRPr sz="4400">
                <a:solidFill>
                  <a:schemeClr val="tx2"/>
                </a:solidFill>
                <a:latin typeface="Arial" charset="0"/>
              </a:defRPr>
            </a:lvl2pPr>
            <a:lvl3pPr>
              <a:defRPr sz="4400">
                <a:solidFill>
                  <a:schemeClr val="tx2"/>
                </a:solidFill>
                <a:latin typeface="Arial" charset="0"/>
              </a:defRPr>
            </a:lvl3pPr>
            <a:lvl4pPr>
              <a:defRPr sz="4400">
                <a:solidFill>
                  <a:schemeClr val="tx2"/>
                </a:solidFill>
                <a:latin typeface="Arial" charset="0"/>
              </a:defRPr>
            </a:lvl4pPr>
            <a:lvl5pPr>
              <a:defRPr sz="4400">
                <a:solidFill>
                  <a:schemeClr val="tx2"/>
                </a:solidFill>
                <a:latin typeface="Arial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pPr algn="ctr"/>
            <a:r>
              <a:rPr lang="en-US" altLang="en-US" sz="4000" dirty="0" smtClean="0">
                <a:solidFill>
                  <a:schemeClr val="tx1"/>
                </a:solidFill>
                <a:latin typeface="Times New Roman" pitchFamily="18" charset="0"/>
              </a:rPr>
              <a:t>the</a:t>
            </a:r>
            <a:r>
              <a:rPr lang="en-US" altLang="en-US" dirty="0" smtClean="0">
                <a:solidFill>
                  <a:srgbClr val="0033CC"/>
                </a:solidFill>
                <a:latin typeface="Times New Roman" pitchFamily="18" charset="0"/>
              </a:rPr>
              <a:t> </a:t>
            </a:r>
            <a:r>
              <a:rPr lang="en-US" altLang="en-US" dirty="0">
                <a:solidFill>
                  <a:srgbClr val="0033CC"/>
                </a:solidFill>
                <a:latin typeface="Times New Roman" pitchFamily="18" charset="0"/>
              </a:rPr>
              <a:t>unit cell </a:t>
            </a:r>
            <a:r>
              <a:rPr lang="en-US" altLang="en-US" sz="4000" dirty="0">
                <a:solidFill>
                  <a:schemeClr val="tx1"/>
                </a:solidFill>
                <a:latin typeface="Times New Roman" pitchFamily="18" charset="0"/>
              </a:rPr>
              <a:t>is</a:t>
            </a:r>
            <a:r>
              <a:rPr lang="en-US" altLang="en-US" dirty="0">
                <a:solidFill>
                  <a:srgbClr val="0033CC"/>
                </a:solidFill>
                <a:latin typeface="Times New Roman" pitchFamily="18" charset="0"/>
              </a:rPr>
              <a:t> not </a:t>
            </a:r>
            <a:r>
              <a:rPr lang="en-US" altLang="en-US" dirty="0" smtClean="0">
                <a:solidFill>
                  <a:srgbClr val="0033CC"/>
                </a:solidFill>
                <a:latin typeface="Times New Roman" pitchFamily="18" charset="0"/>
              </a:rPr>
              <a:t>unique</a:t>
            </a:r>
          </a:p>
          <a:p>
            <a:pPr algn="ctr"/>
            <a:endParaRPr lang="en-US" altLang="en-US" dirty="0">
              <a:latin typeface="Times New Roman" pitchFamily="18" charset="0"/>
            </a:endParaRPr>
          </a:p>
          <a:p>
            <a:pPr algn="ctr"/>
            <a:r>
              <a:rPr lang="en-US" altLang="en-US" dirty="0">
                <a:latin typeface="Times New Roman" pitchFamily="18" charset="0"/>
              </a:rPr>
              <a:t/>
            </a:r>
            <a:br>
              <a:rPr lang="en-US" altLang="en-US" dirty="0">
                <a:latin typeface="Times New Roman" pitchFamily="18" charset="0"/>
              </a:rPr>
            </a:br>
            <a:r>
              <a:rPr lang="en-US" altLang="en-US" dirty="0">
                <a:latin typeface="Times New Roman" pitchFamily="18" charset="0"/>
              </a:rPr>
              <a:t>(c:\</a:t>
            </a:r>
            <a:r>
              <a:rPr lang="en-US" altLang="en-US" dirty="0" err="1">
                <a:latin typeface="Times New Roman" pitchFamily="18" charset="0"/>
              </a:rPr>
              <a:t>MyFiles</a:t>
            </a:r>
            <a:r>
              <a:rPr lang="en-US" altLang="en-US" dirty="0">
                <a:latin typeface="Times New Roman" pitchFamily="18" charset="0"/>
              </a:rPr>
              <a:t>\Clinic\index2.wrl)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79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4807111" y="6382893"/>
            <a:ext cx="3574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James A. </a:t>
            </a:r>
            <a:r>
              <a:rPr lang="en-US" sz="16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Kaduc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Crystallography lecture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7165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14363" y="44624"/>
            <a:ext cx="33698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Debye-Scherrer geometry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7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2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692696"/>
            <a:ext cx="6789352" cy="5661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" name="Oval 77"/>
          <p:cNvSpPr/>
          <p:nvPr/>
        </p:nvSpPr>
        <p:spPr>
          <a:xfrm>
            <a:off x="5875639" y="824664"/>
            <a:ext cx="1872208" cy="1884256"/>
          </a:xfrm>
          <a:prstGeom prst="ellipse">
            <a:avLst/>
          </a:prstGeom>
          <a:noFill/>
          <a:ln w="635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TextBox 78"/>
          <p:cNvSpPr txBox="1"/>
          <p:nvPr/>
        </p:nvSpPr>
        <p:spPr>
          <a:xfrm>
            <a:off x="3635896" y="692696"/>
            <a:ext cx="2157642" cy="92333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Debye-Scherrer line</a:t>
            </a:r>
          </a:p>
          <a:p>
            <a:pPr algn="ctr"/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base-line of the</a:t>
            </a:r>
          </a:p>
          <a:p>
            <a:pPr algn="ctr"/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diffraction-cone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979712" y="3933056"/>
            <a:ext cx="10086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detector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3995936" y="3521339"/>
            <a:ext cx="123463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collimator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831013" y="3280431"/>
            <a:ext cx="1151277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specimen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245837" y="681738"/>
            <a:ext cx="245451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geometry of each</a:t>
            </a:r>
          </a:p>
          <a:p>
            <a:pPr algn="ctr"/>
            <a:r>
              <a:rPr lang="en-US" sz="20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parallel beam</a:t>
            </a:r>
          </a:p>
          <a:p>
            <a:pPr algn="ctr"/>
            <a:r>
              <a:rPr lang="en-US" sz="2000" b="1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diffractometer</a:t>
            </a:r>
            <a:endParaRPr lang="en-US" sz="2000" b="1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5582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1835696" y="44624"/>
            <a:ext cx="43428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line-focus   point-focus  in the lab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36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736" y="3844749"/>
            <a:ext cx="65913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56" name="Group 14355"/>
          <p:cNvGrpSpPr/>
          <p:nvPr/>
        </p:nvGrpSpPr>
        <p:grpSpPr>
          <a:xfrm>
            <a:off x="860312" y="868875"/>
            <a:ext cx="3127146" cy="3321607"/>
            <a:chOff x="1181984" y="1043497"/>
            <a:chExt cx="3127146" cy="3321607"/>
          </a:xfrm>
        </p:grpSpPr>
        <p:sp>
          <p:nvSpPr>
            <p:cNvPr id="14340" name="Can 14339"/>
            <p:cNvSpPr/>
            <p:nvPr/>
          </p:nvSpPr>
          <p:spPr>
            <a:xfrm rot="21412281">
              <a:off x="1181984" y="2847491"/>
              <a:ext cx="2470648" cy="1152128"/>
            </a:xfrm>
            <a:prstGeom prst="can">
              <a:avLst>
                <a:gd name="adj" fmla="val 50000"/>
              </a:avLst>
            </a:prstGeom>
            <a:solidFill>
              <a:srgbClr val="C0280A">
                <a:alpha val="74902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5364" name="Picture 4" descr="http://www.leonetungsten.com/English/uploadfile/2010-12-24/image/S%20%E5%9B%BE11%20DSC04179.JPG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40000" contrast="5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640" t="33340" r="36915" b="30734"/>
            <a:stretch/>
          </p:blipFill>
          <p:spPr bwMode="auto">
            <a:xfrm rot="10366521">
              <a:off x="1270409" y="1043497"/>
              <a:ext cx="1869822" cy="143458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4345" name="Group 14344"/>
            <p:cNvGrpSpPr/>
            <p:nvPr/>
          </p:nvGrpSpPr>
          <p:grpSpPr>
            <a:xfrm rot="21177567">
              <a:off x="1801443" y="2455335"/>
              <a:ext cx="1063186" cy="681436"/>
              <a:chOff x="4156886" y="1637267"/>
              <a:chExt cx="1063186" cy="499172"/>
            </a:xfrm>
          </p:grpSpPr>
          <p:grpSp>
            <p:nvGrpSpPr>
              <p:cNvPr id="14344" name="Group 14343"/>
              <p:cNvGrpSpPr/>
              <p:nvPr/>
            </p:nvGrpSpPr>
            <p:grpSpPr>
              <a:xfrm>
                <a:off x="4156886" y="1642151"/>
                <a:ext cx="271098" cy="494288"/>
                <a:chOff x="4156886" y="1642151"/>
                <a:chExt cx="271098" cy="494288"/>
              </a:xfrm>
            </p:grpSpPr>
            <p:cxnSp>
              <p:nvCxnSpPr>
                <p:cNvPr id="14342" name="Straight Arrow Connector 14341"/>
                <p:cNvCxnSpPr/>
                <p:nvPr/>
              </p:nvCxnSpPr>
              <p:spPr>
                <a:xfrm>
                  <a:off x="4156886" y="1642151"/>
                  <a:ext cx="0" cy="490705"/>
                </a:xfrm>
                <a:prstGeom prst="straightConnector1">
                  <a:avLst/>
                </a:prstGeom>
                <a:ln w="38100">
                  <a:solidFill>
                    <a:srgbClr val="008000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Straight Arrow Connector 86"/>
                <p:cNvCxnSpPr/>
                <p:nvPr/>
              </p:nvCxnSpPr>
              <p:spPr>
                <a:xfrm>
                  <a:off x="4292352" y="1642151"/>
                  <a:ext cx="0" cy="490705"/>
                </a:xfrm>
                <a:prstGeom prst="straightConnector1">
                  <a:avLst/>
                </a:prstGeom>
                <a:ln w="38100">
                  <a:solidFill>
                    <a:srgbClr val="008000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Straight Arrow Connector 87"/>
                <p:cNvCxnSpPr/>
                <p:nvPr/>
              </p:nvCxnSpPr>
              <p:spPr>
                <a:xfrm>
                  <a:off x="4427984" y="1645734"/>
                  <a:ext cx="0" cy="490705"/>
                </a:xfrm>
                <a:prstGeom prst="straightConnector1">
                  <a:avLst/>
                </a:prstGeom>
                <a:ln w="38100">
                  <a:solidFill>
                    <a:srgbClr val="008000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0" name="Group 89"/>
              <p:cNvGrpSpPr/>
              <p:nvPr/>
            </p:nvGrpSpPr>
            <p:grpSpPr>
              <a:xfrm>
                <a:off x="4563533" y="1637267"/>
                <a:ext cx="271098" cy="494288"/>
                <a:chOff x="4156886" y="1642151"/>
                <a:chExt cx="271098" cy="494288"/>
              </a:xfrm>
            </p:grpSpPr>
            <p:cxnSp>
              <p:nvCxnSpPr>
                <p:cNvPr id="91" name="Straight Arrow Connector 90"/>
                <p:cNvCxnSpPr/>
                <p:nvPr/>
              </p:nvCxnSpPr>
              <p:spPr>
                <a:xfrm>
                  <a:off x="4156886" y="1642151"/>
                  <a:ext cx="0" cy="490705"/>
                </a:xfrm>
                <a:prstGeom prst="straightConnector1">
                  <a:avLst/>
                </a:prstGeom>
                <a:ln w="38100">
                  <a:solidFill>
                    <a:srgbClr val="008000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Straight Arrow Connector 91"/>
                <p:cNvCxnSpPr/>
                <p:nvPr/>
              </p:nvCxnSpPr>
              <p:spPr>
                <a:xfrm>
                  <a:off x="4292352" y="1642151"/>
                  <a:ext cx="0" cy="490705"/>
                </a:xfrm>
                <a:prstGeom prst="straightConnector1">
                  <a:avLst/>
                </a:prstGeom>
                <a:ln w="38100">
                  <a:solidFill>
                    <a:srgbClr val="008000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Straight Arrow Connector 92"/>
                <p:cNvCxnSpPr/>
                <p:nvPr/>
              </p:nvCxnSpPr>
              <p:spPr>
                <a:xfrm>
                  <a:off x="4427984" y="1645734"/>
                  <a:ext cx="0" cy="490705"/>
                </a:xfrm>
                <a:prstGeom prst="straightConnector1">
                  <a:avLst/>
                </a:prstGeom>
                <a:ln w="38100">
                  <a:solidFill>
                    <a:srgbClr val="008000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4" name="Group 93"/>
              <p:cNvGrpSpPr/>
              <p:nvPr/>
            </p:nvGrpSpPr>
            <p:grpSpPr>
              <a:xfrm>
                <a:off x="4948974" y="1637267"/>
                <a:ext cx="271098" cy="494288"/>
                <a:chOff x="4156886" y="1642151"/>
                <a:chExt cx="271098" cy="494288"/>
              </a:xfrm>
            </p:grpSpPr>
            <p:cxnSp>
              <p:nvCxnSpPr>
                <p:cNvPr id="95" name="Straight Arrow Connector 94"/>
                <p:cNvCxnSpPr/>
                <p:nvPr/>
              </p:nvCxnSpPr>
              <p:spPr>
                <a:xfrm>
                  <a:off x="4156886" y="1642151"/>
                  <a:ext cx="0" cy="490705"/>
                </a:xfrm>
                <a:prstGeom prst="straightConnector1">
                  <a:avLst/>
                </a:prstGeom>
                <a:ln w="38100">
                  <a:solidFill>
                    <a:srgbClr val="008000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Straight Arrow Connector 95"/>
                <p:cNvCxnSpPr/>
                <p:nvPr/>
              </p:nvCxnSpPr>
              <p:spPr>
                <a:xfrm>
                  <a:off x="4292352" y="1642151"/>
                  <a:ext cx="0" cy="490705"/>
                </a:xfrm>
                <a:prstGeom prst="straightConnector1">
                  <a:avLst/>
                </a:prstGeom>
                <a:ln w="38100">
                  <a:solidFill>
                    <a:srgbClr val="008000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7" name="Straight Arrow Connector 96"/>
                <p:cNvCxnSpPr/>
                <p:nvPr/>
              </p:nvCxnSpPr>
              <p:spPr>
                <a:xfrm>
                  <a:off x="4427984" y="1645734"/>
                  <a:ext cx="0" cy="490705"/>
                </a:xfrm>
                <a:prstGeom prst="straightConnector1">
                  <a:avLst/>
                </a:prstGeom>
                <a:ln w="38100">
                  <a:solidFill>
                    <a:srgbClr val="008000"/>
                  </a:solidFill>
                  <a:tailEnd type="triangle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4347" name="Straight Arrow Connector 14346"/>
            <p:cNvCxnSpPr/>
            <p:nvPr/>
          </p:nvCxnSpPr>
          <p:spPr>
            <a:xfrm flipV="1">
              <a:off x="2436922" y="2637208"/>
              <a:ext cx="1872208" cy="472464"/>
            </a:xfrm>
            <a:prstGeom prst="straightConnector1">
              <a:avLst/>
            </a:prstGeom>
            <a:ln w="63500">
              <a:solidFill>
                <a:srgbClr val="0033CC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Arrow Connector 100"/>
            <p:cNvCxnSpPr/>
            <p:nvPr/>
          </p:nvCxnSpPr>
          <p:spPr>
            <a:xfrm>
              <a:off x="2451036" y="3109672"/>
              <a:ext cx="233212" cy="1255432"/>
            </a:xfrm>
            <a:prstGeom prst="straightConnector1">
              <a:avLst/>
            </a:prstGeom>
            <a:ln w="63500">
              <a:solidFill>
                <a:srgbClr val="0033CC"/>
              </a:solidFill>
              <a:tailEnd type="triangle" w="med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57" name="TextBox 14356"/>
          <p:cNvSpPr txBox="1"/>
          <p:nvPr/>
        </p:nvSpPr>
        <p:spPr>
          <a:xfrm rot="20749005">
            <a:off x="3102182" y="1977995"/>
            <a:ext cx="1797287" cy="9848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point</a:t>
            </a:r>
          </a:p>
          <a:p>
            <a:endParaRPr lang="en-US" sz="1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</a:t>
            </a:r>
            <a:r>
              <a:rPr lang="en-US" sz="2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6</a:t>
            </a:r>
            <a:r>
              <a:rPr lang="en-US" sz="2800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</a:t>
            </a:r>
            <a:endParaRPr lang="en-US" sz="2800" baseline="30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1742457" y="3990427"/>
            <a:ext cx="56778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line</a:t>
            </a:r>
            <a:endParaRPr lang="en-US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4359" name="Straight Connector 14358"/>
          <p:cNvCxnSpPr/>
          <p:nvPr/>
        </p:nvCxnSpPr>
        <p:spPr>
          <a:xfrm flipV="1">
            <a:off x="2115250" y="2780928"/>
            <a:ext cx="4112934" cy="15412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/>
          <p:cNvCxnSpPr/>
          <p:nvPr/>
        </p:nvCxnSpPr>
        <p:spPr>
          <a:xfrm flipV="1">
            <a:off x="2145669" y="1916832"/>
            <a:ext cx="4112934" cy="1025142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TextBox 117"/>
          <p:cNvSpPr txBox="1"/>
          <p:nvPr/>
        </p:nvSpPr>
        <p:spPr>
          <a:xfrm>
            <a:off x="2767462" y="836712"/>
            <a:ext cx="17940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tungsten filament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836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899592" y="44624"/>
            <a:ext cx="6300123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Bragg-Brentano parafocusing geometry</a:t>
            </a:r>
          </a:p>
          <a:p>
            <a:endParaRPr lang="en-US" sz="2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24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principle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150" name="Picture 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1880" y="1290058"/>
            <a:ext cx="4683278" cy="5013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74432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1835696" y="44624"/>
            <a:ext cx="50690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Bragg-Brentano parafocusing geometry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146" name="Picture 2" descr="http://www.dep.fmph.uniba.sk/mambo/images/stories/laboratories/xrd/braggbrentano9_b.pn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-3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9383" y="1484784"/>
            <a:ext cx="7388915" cy="47773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93781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1835696" y="44624"/>
            <a:ext cx="506901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Bragg-Brentano parafocusing geometry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337" name="Group 14336"/>
          <p:cNvGrpSpPr/>
          <p:nvPr/>
        </p:nvGrpSpPr>
        <p:grpSpPr>
          <a:xfrm>
            <a:off x="831964" y="2492896"/>
            <a:ext cx="7515676" cy="3415150"/>
            <a:chOff x="831964" y="2492896"/>
            <a:chExt cx="7515676" cy="3415150"/>
          </a:xfrm>
        </p:grpSpPr>
        <p:pic>
          <p:nvPicPr>
            <p:cNvPr id="14338" name="Picture 2" descr="http://deuns.chez.com/sciences/drx/d203.gif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5693"/>
            <a:stretch/>
          </p:blipFill>
          <p:spPr bwMode="auto">
            <a:xfrm>
              <a:off x="831964" y="2492896"/>
              <a:ext cx="7515676" cy="27568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36" name="TextBox 14335"/>
            <p:cNvSpPr txBox="1"/>
            <p:nvPr/>
          </p:nvSpPr>
          <p:spPr>
            <a:xfrm>
              <a:off x="1181977" y="5446381"/>
              <a:ext cx="657423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>
                  <a:latin typeface="Times New Roman" panose="02020603050405020304" pitchFamily="18" charset="0"/>
                  <a:cs typeface="Times New Roman" panose="02020603050405020304" pitchFamily="18" charset="0"/>
                  <a:sym typeface="Symbol"/>
                </a:rPr>
                <a:t> -   arrangement                             - 2 geometry</a:t>
              </a:r>
              <a:endParaRPr lang="en-US" sz="24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87976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1979712" y="44624"/>
            <a:ext cx="51010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technical of the parafocusing geometry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8" name="Group 77"/>
          <p:cNvGrpSpPr/>
          <p:nvPr/>
        </p:nvGrpSpPr>
        <p:grpSpPr>
          <a:xfrm>
            <a:off x="287867" y="1916832"/>
            <a:ext cx="8649238" cy="4289235"/>
            <a:chOff x="287867" y="1916832"/>
            <a:chExt cx="8649238" cy="4289235"/>
          </a:xfrm>
        </p:grpSpPr>
        <p:pic>
          <p:nvPicPr>
            <p:cNvPr id="19458" name="Picture 2"/>
            <p:cNvPicPr>
              <a:picLocks noChangeAspect="1" noChangeArrowheads="1"/>
            </p:cNvPicPr>
            <p:nvPr/>
          </p:nvPicPr>
          <p:blipFill rotWithShape="1">
            <a:blip r:embed="rId2" cstate="print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brightnessContrast bright="-20000" contrast="8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083" t="1662"/>
            <a:stretch/>
          </p:blipFill>
          <p:spPr bwMode="auto">
            <a:xfrm rot="-5400000">
              <a:off x="2467868" y="-263169"/>
              <a:ext cx="4289235" cy="8649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/>
            <p:cNvSpPr/>
            <p:nvPr/>
          </p:nvSpPr>
          <p:spPr>
            <a:xfrm>
              <a:off x="4299279" y="5589240"/>
              <a:ext cx="313206" cy="2880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8248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http://pd.chem.ucl.ac.uk/pdnn/inst1/bgbtano2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672" y="1556792"/>
            <a:ext cx="5657850" cy="4848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1979712" y="44624"/>
            <a:ext cx="48958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pyrolytic-graphite monochromator</a:t>
            </a: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243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1763688" y="44624"/>
            <a:ext cx="53254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X-ray 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monochromators for lab equipment</a:t>
            </a:r>
            <a:endParaRPr lang="en-US" sz="2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74" name="Picture 2" descr="http://www.crystals.saint-gobain.com/uploadedImages/SG-Crystals/Images/Illustrations/Johann%20geo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60" t="7771" r="6961" b="2495"/>
          <a:stretch/>
        </p:blipFill>
        <p:spPr bwMode="auto">
          <a:xfrm>
            <a:off x="761457" y="692696"/>
            <a:ext cx="7595143" cy="4368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7" name="TextBox 76"/>
          <p:cNvSpPr txBox="1"/>
          <p:nvPr/>
        </p:nvSpPr>
        <p:spPr>
          <a:xfrm>
            <a:off x="1763688" y="5517232"/>
            <a:ext cx="66255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curved                              curved plus ground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4589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44624"/>
            <a:ext cx="8125173" cy="32316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X-ray monochromators for lab equipment</a:t>
            </a:r>
          </a:p>
          <a:p>
            <a:endParaRPr lang="en-US" sz="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pyrolytic carbon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	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 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 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m crystallite size</a:t>
            </a:r>
          </a:p>
          <a:p>
            <a:r>
              <a:rPr lang="en-US" sz="24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	 1</a:t>
            </a:r>
            <a:r>
              <a:rPr lang="en-US" sz="2400" baseline="300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o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mosaicity</a:t>
            </a:r>
          </a:p>
          <a:p>
            <a:r>
              <a:rPr lang="en-US" sz="24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	    large receiving angle</a:t>
            </a:r>
          </a:p>
          <a:p>
            <a:r>
              <a:rPr lang="en-US" sz="24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	    relatively large bandwidth, /0.01</a:t>
            </a:r>
          </a:p>
          <a:p>
            <a:r>
              <a:rPr lang="en-US" sz="24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	    secondary, reflected-beam </a:t>
            </a:r>
            <a:r>
              <a:rPr lang="en-US" sz="24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monochrom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.</a:t>
            </a:r>
          </a:p>
          <a:p>
            <a:r>
              <a:rPr lang="en-US" sz="24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	    reduces background</a:t>
            </a:r>
          </a:p>
          <a:p>
            <a:r>
              <a:rPr lang="en-US" sz="24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		    reduces fluorescent contribution</a:t>
            </a:r>
            <a:endParaRPr lang="en-US" sz="2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194" name="Picture 2" descr="http://upload.wikimedia.org/wikipedia/commons/1/10/Pyrolytic_graphit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448" y="3452960"/>
            <a:ext cx="6096000" cy="3000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33820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22" name="Picture 2" descr="http://pd.chem.ucl.ac.uk/pdnn/inst1/bgbtano3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808" y="1196752"/>
            <a:ext cx="5695578" cy="51397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TextBox 77"/>
          <p:cNvSpPr txBox="1"/>
          <p:nvPr/>
        </p:nvSpPr>
        <p:spPr>
          <a:xfrm>
            <a:off x="1763688" y="44624"/>
            <a:ext cx="48814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primary-beam X-ray monochromators</a:t>
            </a:r>
            <a:endParaRPr lang="en-US" sz="24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87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34FD106-ACFF-4376-B73B-F9C185D72153}" type="slidenum">
              <a:rPr lang="en-US" altLang="en-US"/>
              <a:pPr/>
              <a:t>9</a:t>
            </a:fld>
            <a:endParaRPr lang="en-US" altLang="en-US"/>
          </a:p>
        </p:txBody>
      </p:sp>
      <p:pic>
        <p:nvPicPr>
          <p:cNvPr id="11268" name="Picture 4" descr="index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85" b="1587"/>
          <a:stretch>
            <a:fillRect/>
          </a:stretch>
        </p:blipFill>
        <p:spPr bwMode="auto">
          <a:xfrm>
            <a:off x="1763688" y="1052736"/>
            <a:ext cx="6511950" cy="48914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130132" y="6386378"/>
            <a:ext cx="929079" cy="354990"/>
            <a:chOff x="4297" y="361"/>
            <a:chExt cx="910" cy="36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755576" y="116632"/>
            <a:ext cx="3281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</p:txBody>
      </p:sp>
      <p:cxnSp>
        <p:nvCxnSpPr>
          <p:cNvPr id="79" name="Egyenes összekötő 149"/>
          <p:cNvCxnSpPr/>
          <p:nvPr/>
        </p:nvCxnSpPr>
        <p:spPr>
          <a:xfrm>
            <a:off x="179512" y="692696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4807111" y="6382893"/>
            <a:ext cx="3574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James A. </a:t>
            </a:r>
            <a:r>
              <a:rPr lang="en-US" sz="1600" i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Kaduc</a:t>
            </a:r>
            <a:r>
              <a:rPr lang="en-US" sz="16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Crystallography lecture</a:t>
            </a:r>
            <a:endParaRPr lang="en-US" sz="1600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7315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255593"/>
            <a:ext cx="1211263" cy="485775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2667975" y="44624"/>
            <a:ext cx="33441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Guinier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focusing camera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146" name="Picture 2" descr="http://img.tfd.com/ggse/33/gsed_0001_0022_0_img6655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6" r="37376"/>
          <a:stretch/>
        </p:blipFill>
        <p:spPr bwMode="auto">
          <a:xfrm>
            <a:off x="2667000" y="1988840"/>
            <a:ext cx="4929336" cy="40696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386640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78371"/>
            <a:ext cx="1035563" cy="362997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pic>
        <p:nvPicPr>
          <p:cNvPr id="717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37"/>
          <a:stretch/>
        </p:blipFill>
        <p:spPr bwMode="auto">
          <a:xfrm>
            <a:off x="2915816" y="836712"/>
            <a:ext cx="5625430" cy="501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" name="TextBox 148"/>
          <p:cNvSpPr txBox="1"/>
          <p:nvPr/>
        </p:nvSpPr>
        <p:spPr>
          <a:xfrm>
            <a:off x="2667975" y="44624"/>
            <a:ext cx="33441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Guinier</a:t>
            </a:r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focusing camera</a:t>
            </a:r>
          </a:p>
        </p:txBody>
      </p:sp>
      <p:cxnSp>
        <p:nvCxnSpPr>
          <p:cNvPr id="150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68" name="TextBox 7167"/>
          <p:cNvSpPr txBox="1"/>
          <p:nvPr/>
        </p:nvSpPr>
        <p:spPr>
          <a:xfrm>
            <a:off x="1187624" y="1772816"/>
            <a:ext cx="1579278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forward</a:t>
            </a:r>
          </a:p>
          <a:p>
            <a:pPr algn="ctr"/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backward</a:t>
            </a:r>
          </a:p>
          <a:p>
            <a:pPr algn="ctr"/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reflection</a:t>
            </a:r>
            <a:endParaRPr lang="en-US" sz="2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6980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roup 4"/>
          <p:cNvGrpSpPr>
            <a:grpSpLocks/>
          </p:cNvGrpSpPr>
          <p:nvPr/>
        </p:nvGrpSpPr>
        <p:grpSpPr bwMode="auto">
          <a:xfrm>
            <a:off x="130132" y="6378371"/>
            <a:ext cx="1035563" cy="362997"/>
            <a:chOff x="4297" y="361"/>
            <a:chExt cx="910" cy="364"/>
          </a:xfrm>
        </p:grpSpPr>
        <p:sp>
          <p:nvSpPr>
            <p:cNvPr id="7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3419071" y="44624"/>
            <a:ext cx="179889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Gö</a:t>
            </a:r>
            <a:r>
              <a:rPr lang="de-AT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bel mirror</a:t>
            </a:r>
            <a:endParaRPr lang="en-US" sz="24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49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314" name="Picture 2" descr="http://www.helsinki.fi/~serimaa/xray-luento/saxs-exp-gobel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10" y="1124744"/>
            <a:ext cx="5267325" cy="2333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6" name="Picture 4" descr="http://pdfdrug.com/images/pdf/ww.tu-freiberg.de1-3_1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3789040"/>
            <a:ext cx="4876800" cy="22669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41093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3" y="6272941"/>
            <a:ext cx="1104778" cy="468427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55576" y="593968"/>
            <a:ext cx="6940554" cy="49859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chemeClr val="tx2">
                    <a:lumMod val="20000"/>
                    <a:lumOff val="8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more detail:</a:t>
            </a:r>
          </a:p>
          <a:p>
            <a:endParaRPr lang="en-US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Little crystallography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Bragg’s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law of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Kinematical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versus dynamical scattering,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Physical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meaning of extinction length,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Scattering by a small crystal, </a:t>
            </a:r>
          </a:p>
          <a:p>
            <a:r>
              <a:rPr lang="en-US" sz="2400" dirty="0" smtClean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Incorporating the unit </a:t>
            </a:r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 and translational symmetry,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Structure factor, </a:t>
            </a: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Ewald construction in reciprocal space,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Fundamental equipment for </a:t>
            </a:r>
          </a:p>
          <a:p>
            <a:r>
              <a:rPr lang="en-US" sz="2400" dirty="0">
                <a:solidFill>
                  <a:schemeClr val="bg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X-ray diffraction experiments, </a:t>
            </a:r>
            <a:endParaRPr lang="en-US" sz="2400" dirty="0" smtClean="0">
              <a:solidFill>
                <a:schemeClr val="bg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600" dirty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Diffractometers and detectors</a:t>
            </a:r>
          </a:p>
        </p:txBody>
      </p:sp>
      <p:cxnSp>
        <p:nvCxnSpPr>
          <p:cNvPr id="76" name="Egyenes összekötő 149"/>
          <p:cNvCxnSpPr/>
          <p:nvPr/>
        </p:nvCxnSpPr>
        <p:spPr>
          <a:xfrm>
            <a:off x="179512" y="558924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2248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2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50000" contrast="8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576" r="8286" b="13107"/>
          <a:stretch/>
        </p:blipFill>
        <p:spPr bwMode="auto">
          <a:xfrm rot="60000">
            <a:off x="1860345" y="1111430"/>
            <a:ext cx="6842746" cy="5383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4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395536" y="44624"/>
            <a:ext cx="768338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          -2 diffractometer designed by Parrish in the 1940’s</a:t>
            </a:r>
          </a:p>
          <a:p>
            <a:endParaRPr lang="en-US" sz="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Symbol"/>
            </a:endParaRPr>
          </a:p>
          <a:p>
            <a:r>
              <a:rPr lang="en-US" sz="28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never surpassed</a:t>
            </a:r>
            <a:endParaRPr lang="en-US" sz="28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77" name="Egyenes összekötő 149"/>
          <p:cNvCxnSpPr/>
          <p:nvPr/>
        </p:nvCxnSpPr>
        <p:spPr>
          <a:xfrm>
            <a:off x="179512" y="476672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244498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30132" y="6341004"/>
            <a:ext cx="1022253" cy="400364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cxnSp>
        <p:nvCxnSpPr>
          <p:cNvPr id="76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100" name="Picture 4" descr="http://www.x-ray.gatech.edu/alpha1_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3688" y="1224134"/>
            <a:ext cx="6941344" cy="52060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9" name="TextBox 78"/>
          <p:cNvSpPr txBox="1"/>
          <p:nvPr/>
        </p:nvSpPr>
        <p:spPr>
          <a:xfrm>
            <a:off x="395536" y="44624"/>
            <a:ext cx="768338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           -2 diffractometer designed by Parrish in the 1940’s</a:t>
            </a:r>
          </a:p>
          <a:p>
            <a:endParaRPr lang="en-US" sz="800" dirty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Symbol"/>
            </a:endParaRPr>
          </a:p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with primary-beam-monochromator</a:t>
            </a:r>
            <a:endParaRPr lang="en-US" sz="2400" dirty="0" smtClean="0">
              <a:solidFill>
                <a:srgbClr val="0033CC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687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roup 4"/>
          <p:cNvGrpSpPr>
            <a:grpSpLocks/>
          </p:cNvGrpSpPr>
          <p:nvPr/>
        </p:nvGrpSpPr>
        <p:grpSpPr bwMode="auto">
          <a:xfrm>
            <a:off x="130132" y="6378371"/>
            <a:ext cx="1035563" cy="362997"/>
            <a:chOff x="4297" y="361"/>
            <a:chExt cx="910" cy="364"/>
          </a:xfrm>
        </p:grpSpPr>
        <p:sp>
          <p:nvSpPr>
            <p:cNvPr id="7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3419071" y="44624"/>
            <a:ext cx="20890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X-ray detectors</a:t>
            </a:r>
          </a:p>
        </p:txBody>
      </p:sp>
      <p:cxnSp>
        <p:nvCxnSpPr>
          <p:cNvPr id="149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290" name="Picture 2" descr="http://www.marxperts.com/images/marxperts/rayonix/sx165.L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4008" y="2981887"/>
            <a:ext cx="4423420" cy="36861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1" name="TextBox 150"/>
          <p:cNvSpPr txBox="1"/>
          <p:nvPr/>
        </p:nvSpPr>
        <p:spPr>
          <a:xfrm>
            <a:off x="7524328" y="836711"/>
            <a:ext cx="8178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CCD</a:t>
            </a:r>
          </a:p>
        </p:txBody>
      </p:sp>
      <p:pic>
        <p:nvPicPr>
          <p:cNvPr id="12292" name="Picture 4" descr="http://www.marxperts.com/images/marxperts/rayonix/marmosaic.L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74" y="578408"/>
            <a:ext cx="3952875" cy="428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06980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roup 4"/>
          <p:cNvGrpSpPr>
            <a:grpSpLocks/>
          </p:cNvGrpSpPr>
          <p:nvPr/>
        </p:nvGrpSpPr>
        <p:grpSpPr bwMode="auto">
          <a:xfrm>
            <a:off x="130132" y="6378371"/>
            <a:ext cx="1035563" cy="362997"/>
            <a:chOff x="4297" y="361"/>
            <a:chExt cx="910" cy="364"/>
          </a:xfrm>
        </p:grpSpPr>
        <p:sp>
          <p:nvSpPr>
            <p:cNvPr id="7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3419071" y="44624"/>
            <a:ext cx="20890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X-ray detectors</a:t>
            </a:r>
          </a:p>
        </p:txBody>
      </p:sp>
      <p:cxnSp>
        <p:nvCxnSpPr>
          <p:cNvPr id="149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266" name="Picture 2" descr="http://img.directindustry.com/images_di/photo-g/x-ray-detectors-real-time-9257-3237785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32040" y="908720"/>
            <a:ext cx="3456384" cy="28803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0" name="TextBox 149"/>
          <p:cNvSpPr txBox="1"/>
          <p:nvPr/>
        </p:nvSpPr>
        <p:spPr>
          <a:xfrm>
            <a:off x="5511000" y="5301208"/>
            <a:ext cx="301236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GE amorphous silicon </a:t>
            </a:r>
          </a:p>
        </p:txBody>
      </p:sp>
      <p:cxnSp>
        <p:nvCxnSpPr>
          <p:cNvPr id="3" name="Straight Arrow Connector 2"/>
          <p:cNvCxnSpPr/>
          <p:nvPr/>
        </p:nvCxnSpPr>
        <p:spPr>
          <a:xfrm flipV="1">
            <a:off x="5863027" y="3717032"/>
            <a:ext cx="2021341" cy="441340"/>
          </a:xfrm>
          <a:prstGeom prst="straightConnector1">
            <a:avLst/>
          </a:prstGeom>
          <a:ln w="12700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 rot="20880291">
            <a:off x="6187521" y="4053039"/>
            <a:ext cx="152317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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  <a:sym typeface="Symbol"/>
              </a:rPr>
              <a:t> </a:t>
            </a:r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400 mm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AutoShape 4" descr="data:image/jpeg;base64,/9j/4AAQSkZJRgABAQAAAQABAAD/2wCEAAkGBxQQEhQUEBQUFBQUFBQUFBUUFBQUFBUUFBUXFxQUFRQYHSggGBolHBQUITEhJSksLi4uFx8zODMsNygtLisBCgoKDg0OGhAQFywcHBwsLCwsLCwsLCwsLCwsLCwsLC0sLSwsLCwsLCwsLCwrLCwsLDAsNyssKys3LCssNywrK//AABEIAPsAyQMBIgACEQEDEQH/xAAcAAACAgMBAQAAAAAAAAAAAAAABgEHAwQFAgj/xABGEAABAwEDBwgHBgMIAwEAAAABAAIDEQQhMQUGEkFRYXEHEyIygZGhsSMkM1JyssEUNEJzgtFikvBDg6KjwtLh8VNjwxX/xAAZAQEBAQEBAQAAAAAAAAAAAAAAAQIDBAX/xAAfEQEBAQEBAAICAwAAAAAAAAAAARECMQMSIVEEIjL/2gAMAwEAAhEDEQA/ALxQhCAQhCAQhCAQhCAQhCAQhCAQhCAQhCAQhCAQhCAQhCAQhCAQhCAWpasoxxODXuoSKjHDDHsW2k/PH2zfyx8zkWGVuUGO6pB4EKTa9yq+a2OY40FaU1kG8D91sQZee38Tx21CLiw32p+rR8VifaX/APQr5JTgznddUtNdvRK6EOcQPWZ3Gqhjsc7JiCf64rKy0yDYeN3kufFlmJ34qcQtuO0Nd1XNPaEG4y2HWB2FZBaxrqFpqFUdFszTrC9grloBpghjqoXOE7hrPmvYtbtdD4ImN5C1W20awfNem2xh/EO1BsIXlrwcCD2r0gEIQgEIQgEIQgEIQgEn54+2b+WPmcnBJ2ePtm/lj5nos9LssDXVqMccf61LA6xDUSPFbhXlG2g+wm7A0uWL7O5ujcRSuHZsXVQETHLbO8U6RxNa3+azR29wpcDUkXVGC3y0HEV4rEbKw6t91yD3ZsuOFKF4qCcai5dCz5ynW5p19IUu43LkfYBdQm6uN+Kwuye4A4Ho07VA2xZfB6zf5StuPLER1kcR+yRJIHAk0OLTUbsbwhk7xg44uxvwF2KCxY7Sx3Vc09oXsx11nvSHYrQ51dKlzWGo31r5LrWKZwDukdWtDDC6HeO27xCxOLfxPb3g+a47nk4krzRUx1vtEY/F/LVemZVpc0vK4y8SNqCMK7FDHfjy84uApWpAv3mmpMKQ8nto5g/ib8wT4idBCEKshCEIBCEIBJ2ePtm/lt+Z6cUmZ3+3H5bfmciz1wyhSvKNpUqApUEqQoUhUShClQQgtBxAKlCDyyINwFMB2DDzK27Lgexa62bLgexBkQhCohQpUKDPYPax/G3zCd0lZMHpo/jb5p1VZ6CEIRkIQhAIQhAJNzv9uPy2/M5OSS87fvH923zciz1xVCkqEbClCEEr0oClAKQgICgKKUKEErZs2B4rWWzZ8DxQZCoUryqBRVBUINvJXto6+8E6BV3aXDQNcKa1zm5dEPVn0Nwf9AUanx3rxayFV7OUfm8ZBJxjPmKLsZucosVrnZAY3Mc+oa6oLS4CoBGIrQqbDr4O5Nw8IQhVxCEIQCS87fvH923zcnRJWdh9Y/Q36os9cZQpK81Rt6aF6uHWcB4+OHilPObO9tnrHCA+TXf0W/Ft4JAt+VppzWSRx3AkN/lCiaultphrTnBX9P8AuWyyFruo9p3Honsrd4r5+IW9YMrTwGsUr27tIlva03eCYn2XhJEWmjgQd68pPzZ5RwaR21rQPfv5vtrfHxFRwTxLCC3TiOky7i2uFd2/AqNa11KhCCVs2fq9q1QtqHq9qo9qChQVQKEIQcrOl1LLL8I+YJG//JPvdK+7RuqDQ0NakAgiujS43p5zmaDZpA40B0RWoFOkKYkDxCScpwaQEjDXRA0nXAVLusHtJA6TtusbCufT0/DcjmStLSQ64jEL1ZLS6J7ZGGjmODmne01HktzLbaFhPWoWu3ltKkbtIvH6VzVzeqXY+mcnWxs8UcrOrIxrxwcKrZSLyR5V52yOicelA+g/Lf0m+OmOxPS7y7Hyu+fr1YEIQqyEk52H1g/A36p2SPnX94d8LfJFnrjkpbzwy39nj0WH0j603DW5ML3UBJ1XlVHlu3m0TPkOBNG7mjD9+1GrXOcSTU3k3knEk4leaLJRQQjDHRRRZKKCEHiibcyM8X2J4ZKawG6+/QrjxZtGrEJUooog+grRE1zRJEaxu310TjSviDrC1Ul8l+c+g77JOaxvFGV1a9EbxeR2jYnq1wGNxaew6iDgQstxiqtqHq9pWotuHqjiVVelBQoVAoUqCoOPnY5osztOujpx6VMaaYrRJgycwt07qX3iUkUGsjmsMNd2BomzPd3qp3yM+p+iRLDM9rvRgknFoBNabhf2i9Y69en4p/V0MoWcSaUlQ00NBpMLXaIqA06QOBAuGK5C605E0RDGFpZeWhriQ6t4ubQDpPOrAXLkBYrvwceS3KnMW5rCaNnaYjs0usw94p+pXkvmGzzOjc17DRzXBzTsLTUHvC+kskW8WiCKZuEjGv4VF47DUdi6cV5f5XOWdftuIQhbeUJGztPrDvhb5J5SFnYfWXcG/Kiwn54WvmrK+lxeRGP1db/CCqyonblDmugZufIfBo+qS6IX14oooshCiiIx0UUWSiiiDHRQQshCiiDyxxaQ5pLXAggjEEXghXjm7lUW+xNku5yMaLwNQGI7DfwcFR9E58luV+YtJid1Jgbv4gL+9tf5QiyrAW1H1R2rDa4tBxbsP/R7lli6oRt6QhQgFCEIF3Pt3qw3yt+V6T8ku67bqkVFcDoh1zt1XNcdXQ3Jsz+d6uz80fI9IbHkEEXEYEYgrl169Xxf5diW2Hm6uDRIxwGg4Xja5rTfXqDdomlBRa+UGh7WygU0rnDffQ8ei7uGslatrtheGh2iNEEClRcdWNANwpiV7tmVGuaGgU6taUp0QbmtAFBVzjrNTio3MjAri5Hsqc5ZnwON8L6t/LkvH+IP8FSrrWN6d+Ru2uOUC0XNdBJpbw0tI8VeZZWPn6564zV5oQhdXhCQM7fvL+DflCf1X2dh9Zf+n5QixWPKAa2lo92CMd5cfqlkhM2fo9cd+XH8qXKImvFFBCyELyQgxkIoshCiiDHRQQslFFEGMhZLJOYnskbixwcOw1p24KCFFEF6yzCWOKVt4ewX7aYHtBC9R9UcFwcxbVzuTwDjEdHuNPlLV32YDgjcBUKVCKEIUIFHlKkIgiprl8mOVdGQnWU/8px9FCP/AGOPc3/lV8s1doQu/mtkRlp03Sk6LSAA00qTfedlPNaecdiZBOWR10dFpvNbzjeiuYrB5EmVyg47LPJ4ujVfKyOQxlbbMdlnPjIz9kideLwQhC05BV5nWfWpP0/KFYarnOs+tS/p+RqLFd8oDPWgfehid5j6JaonHlBhvs0nvQlh4xvP+9KRCM31joooslFBCIx0UELJoqCEXWKiKLJRRRF1joooshCiiB85L5uhaI/1fzNp/wDNOowHBV9yZPpPINsY8CR/qVgs6o4BG4EIQioQoQgR+U53RgG+Q+DEhp45TzfZxulPixIyyGvM6y85FaGlxDX0YQMakdYHhctfK2a5gidJzukG0u0NEmpAx0jtWHNqwzy6ZhlMTQRU1NC6lwoMblu5csdqjhcZZ2yR1bUUvPSFPw7aa0UrqzeQdvrNpOyFg73n9lWKtbkFZ6S2H+CAd7pP2SHXi4kIQtOQVaZ2n1uXi35Gqy1Wedn3uXi35GosL2dkPOWFr9cM1/wyCnzaKRCFZtms/Pxz2f8A8sZ0fjZ0meLVWlFYz0x0RRe6IITEY6KCFkooomDHRQQshCiigx0UUWSiiiBn5OfvL/y/9TVYbMBwCQOT1tJZXbGAd5J/0p/jwb8I8kdOfEqCpXko0FCEIEDlOPpIB/BIe9zf2SWnDlLd6aHdEfF5/ZJ6yHHNgubZgWED1gaddbDotI43tXvOEymzTc7cGzjQuHTjqNHDYTjuXCyMbSWPbZ26TSWl2FA4EEEEkX3C5buctutL42iWHmmaQrfXSdQ0FdmNyKW1b3IIy62HfCO7nD9VUKubkGZ6G1HbKwdzK/VIdeLSQhC05BVnnV96l4t+RqsxVnnN96m+IfKEWOXBMY3teMWkFLGeWThDanlns5vTR/DJUkdjtIdyZXBecq2P7XZC0XzWar2bXRn2jfAO4hWFn4V+oosiiirDHRQslFFEHiiiiyFQQgx0UUWQhRRMDdmRFSGZ/vPDB2Af7077OAS7kWzc1BDGcSNNw3m+neQOxMSy6zxChSV5KKKqFNFCCueUg+sR7oh4vclNNHKKfWhuiZ8z0rrIcci5Q5mwh0bOcc15DmjEEuPSNL8NFcrLmcBtMYYY9Ah4d1q4AilKDauzka3xWWxxyEHpOIOiASX1djwDVzc58tx2ljBHpVa/SOkKXUI2naiwuhXXyEN9UtB22jyiZ+6pQK8+Q5tLBIdtpf4RxBInXixEIQtOYVZZzfepviHyhWakbPWwwQl0zpgxzryx14OqoIww3oaWFME7oXtkbi037xr/AK4rSsWWLPM7RjmY53u6QDuwHHsW+5iNF/O/I4icJ4R6CYkin9nIb3R7hrG7glxWJZZWtDopm6UEtzm7DqIOog3g/wDCVM4chOsjh+OJ9ebkAuI912xw2LUc+o41FFF7oiiuJrHRRRZKKKIMdF0MhWDn5mtPVb0n/CNXaaDtWm1hcQACSSAALyTsATnk6w/Z4xGKc7Je8i/RHHYPEneosdWA6TnO36I4DE99e5dZc2JgaABgLguiVl2iCoUqEAhChBWXKEfXDujjHmfqlpMOfrq22Tc2Mf4Afql5ZDjkLKNlbZ2RyuZW8va5hIJ0iRXo0N1Fz86HWciP7Nzdau0ubAGylfFLykIsSFfHIqymTq7Z5T8o+iodfQHI8ymTI98kx/zHD6KxO/DshCFXMLXtlijmboysa9uxzQfNbCEFdZw8kFitNXRAwPxBbe2vBJltzNyvk6+B/wBqiH4XVfduv0h3q+EIPnmLPJrToW2CSzuwJoXs8qjuKYMlZajka5lWWizuArfpAcdYI964iitLK2b1mtQIniY6uugB71XWXeRqIkyWGV0L76UJaeAIVNri5TzS0unYnc403804gSN+E4SDx4pZtEDozoyNcx2xwLT3FdW02LK2TT02faGDXTRce0Ch40K2rJygxv6FoaWH3Z2jR7C8FviFdZyUuUWxYsnyTGkbC7acGji43BODLXG6jmWaM1wLYoaHZR1KLKZppBQUjb3kcNQV0+rQsGTmWSh9pOcKYNr7uz4j4a+pZLOW1c41e7E7NjRuRZbI1m8nFxvJW0FmtyJC3XLSGI4rdco1HlCFBRQhQhBVOe7q22bdzY/ymLhq15+TKW2zvnMgYyQgtFBWgaG34+6u7k7kjsjKGVzpDvrTxNPBTGb0ott9wvOwXnuC6VhyDaZz6KCR36SB43+C+i8n5pWSD2cDO0VXZjia25rQBuAHkmRPtVK5p8msjnA26B+hsbKGd9wJ71cGSMlxWSJsNnboRtrRtScSSbySTeSt1CqbQhCEAhCEAhCEAhCEHmRgcKOAIOoioS1l3MWyWsHTjaCdYH0/ZM6EMUplXkonsxLrBM9gP4WkuYeLD+xXIOWLdY+jbLNzrRcZIei67azDyX0Eta2WCOYekYHb9ferqfmKcyXnVZbRcyUNef7OT0b67KG49hK7S6mcPJjZrSCQ1td/RP8AMP2SPbMyLfYPuk7tAYRy9OM7gb6dhCYv2/ZmbiOK3SkuxZwWmN4ZbLHK13vwjTad+iaEd5XfblCeU0s9kmcdRkLY2nuLj4KYv2jpqKLHDm5lObrOs9mB2B0jx2uur+lbTOTPnKfa7ZaJdoDubad2iyg8EX7OZbsrQQe2mjj+N7QewE1WfIUwtZ9HJHok0YakA6saYnFMGTuTrJ8HVgaTtcSSUw2TJsUXs42N4NHmifavdgs/NxtZWuiKVWwhCIEIQgEIQgEIQgEIQgEIQgEIQgEIQgEIQgEIQgFClCAQhCAQhCAQhCAQhCAQhCAQhCD/2Q=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1270" name="Picture 6" descr="http://www.marresearch.com/mar345/img/mar345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327" y="943182"/>
            <a:ext cx="3133725" cy="39243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1" name="TextBox 150"/>
          <p:cNvSpPr txBox="1"/>
          <p:nvPr/>
        </p:nvSpPr>
        <p:spPr>
          <a:xfrm>
            <a:off x="574855" y="5222775"/>
            <a:ext cx="27462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MAR  imaging-plate</a:t>
            </a:r>
          </a:p>
        </p:txBody>
      </p:sp>
    </p:spTree>
    <p:extLst>
      <p:ext uri="{BB962C8B-B14F-4D97-AF65-F5344CB8AC3E}">
        <p14:creationId xmlns:p14="http://schemas.microsoft.com/office/powerpoint/2010/main" val="1647546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roup 4"/>
          <p:cNvGrpSpPr>
            <a:grpSpLocks/>
          </p:cNvGrpSpPr>
          <p:nvPr/>
        </p:nvGrpSpPr>
        <p:grpSpPr bwMode="auto">
          <a:xfrm>
            <a:off x="130132" y="6378371"/>
            <a:ext cx="1035563" cy="362997"/>
            <a:chOff x="4297" y="361"/>
            <a:chExt cx="910" cy="364"/>
          </a:xfrm>
        </p:grpSpPr>
        <p:sp>
          <p:nvSpPr>
            <p:cNvPr id="76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7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8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9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0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1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2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3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4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5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6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8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9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0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1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2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3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4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5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6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7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8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9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0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1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2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3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4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5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6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7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8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9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0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1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2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3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4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5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6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7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8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9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0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1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2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3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4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5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6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7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8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9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0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1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2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3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4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5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6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7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8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9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0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1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2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3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4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5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146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7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3419071" y="44624"/>
            <a:ext cx="20890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X-ray detectors</a:t>
            </a:r>
          </a:p>
        </p:txBody>
      </p:sp>
      <p:cxnSp>
        <p:nvCxnSpPr>
          <p:cNvPr id="149" name="Egyenes összekötő 149"/>
          <p:cNvCxnSpPr/>
          <p:nvPr/>
        </p:nvCxnSpPr>
        <p:spPr>
          <a:xfrm>
            <a:off x="179512" y="548680"/>
            <a:ext cx="8712968" cy="0"/>
          </a:xfrm>
          <a:prstGeom prst="line">
            <a:avLst/>
          </a:prstGeom>
          <a:ln w="12700">
            <a:solidFill>
              <a:srgbClr val="1DC107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AutoShape 2" descr="data:image/jpeg;base64,/9j/4AAQSkZJRgABAQAAAQABAAD/2wCEAAkGBxQSEhQUEBQQFRUUFBUUFBYQFRUUFBQUFBUXGBQUFRUYHCggGBolHBQVITEhJSkrLi4uFx8zODMsNygtLisBCgoKDg0OFQ8PFCwcFBwtMCwsLCwsLCwsLCwrKywsLCwsLCwsLCwsNywsNywsNzgrNywsLDcrKywsKzc3NywrLP/AABEIALwBDAMBIgACEQEDEQH/xAAcAAAABwEBAAAAAAAAAAAAAAAAAQMEBQYHAgj/xABJEAABAwICBAgKBwYGAgMAAAABAAIDBBEFIQYSMUEHE1FxgZGhsRQiIzIzQmFyc7IlNVJigpLBFSQ0s9HwQ2N0osLhU9IIRGT/xAAXAQEBAQEAAAAAAAAAAAAAAAAAAQID/8QAIBEBAQEBAAIBBQEAAAAAAAAAAAERAhJBMQMTIVFhUv/aAAwDAQACEQMRAD8A3FEgggNBcPkA2kDnNkxnxqBnnSx8wIcexBIoKvT6XQN80SO6AB2lR0+mbj5kTR7xJ7gtTm0XG6F1nk+k1S7Y8NHIxoHablR89ZI/z3vdzuPcr9ujSp8RiZ58kY53C/Uo2o0pp27HOd7jf1NgqBZC395LU+nBbp9Mx/hxH8bgOwKPk0unJyEQHJqk9pKrbqtg3327PZtXHhovsPqjdtcr4RFsi0xlHnMjPNcfqU7i0zHrRH8Lv6hUQ4hv1crE5nkNgidWG9gAPGA7LlPGDRo9MITtbKOgHuKdxaS0zv8AEt7zXD9FlTq51r5eaDs3k2C6dWuvu85w2cg9qnhFa9Fi0DtksX5gO9OmStOwtPMQViprnW2N2NP5uddNryDkBtfsuPNU+3/RtaK6ySmxx42SyNyHrG2eyx3qSj0hqW7JXfiDT3hTwo0m6O6oEWl1QNvFu5227incemrvWiafdcQp4UXRBVaLTWP1opB7pa7+idxaW052l7feaf0U8aJ5BRkeP0x2SsHvHV707irY3ebJG73XNPcVMDhBchyO6A0EQRoAggggCCCCCuab6Vx4dBxjxrPedSJl7azrXzO5o2krIqjhMq5CSZdUH1YwGgDkuMz0lL8OGLnw9sJsWxwMIBF/Gkc4k9TWrOxM07h0XC6cxF4GmLnek8bncSnUOlDDtb1FUEFh2Fw7UqyIbpOsH9FvUaLFj8J3kc6dx4jE7Y9vSszET9zmnmNu9dAyj1XdGfcrqtSbK07HNPMUpZZW3EXt26w6wnUOPvGxzutNTWmaqaVNK45gkgHWtzDID/tU6DSmQetfnUhDpe7eGnsVNSZpnAWsdgbsO83cf7KPiztsbXe7Z7LNzH9QkIdLGHa3qKexaRwnaSEDcQnZY5ajcgec7EWqdtv/ACO68hs/qpSPFYXbHjpTls7Dsc09KYqCEJ2AH/DBsOTMo/Bn/ZN/KHpIyz/7CnSuCEwQ5o38n2N43bV0KA7yBm//AHDL+7hSbguFAhDStb7TYAnltsSyTmmawXe5rR94gd6iqrSmlj2yhx5Iw53aBbtQTKCgYtIJJf4WjqZeQkajevNPoMFxef8AwoKcH7bg53YSmiQsm9RWRxi8kkbfecAl4+DWeTOrr5bb2w+IO+3YpGk4OsOjze10zt5kLnX7gU2ipz6VUwya5zzuETS6/SuY8Uqpv4ahnd96XxB2j9VpdHQU0OUFPE3mY0dwzTk1R3WHMFfG0Z7TYNjEmySKmH3SXOHeE8l0axWMB8WKzOkbmGyZRu9hBJHYVcnSk7SetEEvEVL6N1kskDPCQxswFpBGbsLh6zTyHbbdsUqq/hTvKD23B6lPhcO5lwGgggsgIIIIPNvDifpaT4MPcVTsLw2aoeWU7HSPDS7Vba+qNpz5wrhw4/W0nwYPlKZcF2JxU9W5872saYXtBdldxtYA8uS68+magazCaiE2lhmYbE+Mx2wbTe1rZjrTQSlegcJxCCVsMcUxfH4NK7jHzAygvLbsfvuAd/J7FCz8FFHJrNi8Jh1XRNa5z2vZI1+qS5gIvvI57LVmDHG1JSjK0jeejJazgXBbTFznukkniImjDHsdC8SxutrAgi4u023G91TMT4Nq2Bry80z+KiE0ojkOsxhvmWuaPsu2bdUoIOPFXfaJ58+9KjEQfObGedv9E2xjBZ6RzWVMZjL2h7QSDdp3iyYWQTTZ4jtZb3HEd6UEcJ2OkbzgFQYK6EhRNTngrT5sreZwc39F14HJ6pa73XAqDE5SjaoqiYeJmbWv6j+iNuIPG+3SQo2LE3N2OcOYlOmY2/eb+8A7vTRIR43I3Y53WnUelEo9Y9KhXYkx3nRx9ALT2IoCyRzGRtcHve1jfGuNZzgB3pqrphUuI1gvRxx6oNjLLk24yIaNpspqHg8rpf4mtLAdogFu3JaTg1Kynp2sjADWNDR0JOWS+1JNtVSqPgtomZzvmnd/mvv2NA7VYaLAaKD0VPEDy6ov1m5T1zkk5634QOfCbeaGjoVNr+EVjSdVk5brzR651WM4yBpc8ZEutlttvUzV41BH6SWMEbtYE9QzWcTV+D073v8AKyySGbXNw0ObO4l7HC4u3OwyJU6mfCLBVcJMDYw8RzPuH5tsGa8bA57QXWcbawzLQoit0qxGaYGjpyWsErfJkyRPuIi2TWIaHWDnAC+4qrv0wpop+OpaWzm31NbNjNZuqbNGrfLe6+0pKu4Q66bJrtUfdy+W3es3r+jSKV1fxzHVDhHAyZ7yXujYXwuiAjYWDeH3JzUjXaWUkXnzN/Bd3aMlh7/C53Xc6Qk7ybdu1OINEZHZvPe49ZVnV9QaW7hQow63lLcoAPTYEq24JjMFWzXppGvbvtcFp5HNOY6Vj9FohGLa13dytGHNbTG8WrEbWJbYEjbY8qs32NTw0eUb0/KVYFj8Gmj4iDrh5H3b/wBE+ZwqPB8aBjhyhxaerNcvqc23YutSQVb0b0xp6vxWksk+xJa59071YwuWKNBBBB5s4cfraT4MHylUMK98OP1tJ8GH5SqIF0nwzXQaPYrfU8Ila+Aw3hYCWHXijEcl43BzSC02vdo3KpBdALYtNLwi4iz/AOy5230rGP8AO25lt+1SsHCjMdYVNPTzcZCIJTd8bpIwTbWIJz8Z2zlVBsjQWTTrSn9oyxyCLihHEIw3W19hJveyraMI7IjlHZHZBUFZBHZCyDmyIhdoiECRUnoof32m/wBRF/Mao0qR0XP75S/6iH+Y1T2PT1OfJpNy7pfRptiVW2GKSV+TY2Oe7maCT3Lr+1ioaeaZNoxxceqZiLm+bY27iRvJzsPYsirdIayqcfKSEHlN+seaOgJvjWIOqZnOefGe8vdflJ8VvMAE4pYwLBuSxbobtwOeTz3i3tdl1BLw6NgeceocntT0B7dmfMUq2ue0XIOSkkDWnwRocPFuPvcyk20WqbNAA9gTEYs7WuT0KUpa9r9uRWsQvEwNcDtsb9icvrTuAHPmkrLgoBJUOO1x6Mu5IEJQrlRSRC5ISj3gbSBzmyZSYlHezTrHkYC49igcNJBuLgjeMiFetGOESSGzKu8rNgeLcY3/ANh2qhww1Mvoqd4H2pfEHUdqfQ6LVD/SzMjHJE0uPWbLHXfPtqc2/Eb9heKRVDA+B7XtP2TmPYRtBTxedpIHYZUUk1PNMS6oZHIHOye0nNpGyxAcM/YQvRC5fj0tmfivN3Dj9bSfBh7iqGFfOHL62k+BD3FURq6T4YKNC7XLAlAFtHNkdl0AjsqOLI10QhZByEaOyCAkLI7I7IOURC7siIQIOT/RvKrpv9RD/NamTgnuj38VT/Hh/mNU9j09Sej6lVeE2csw6e3rajDzOeLq10no+pU7hT+r5fej+cLrfaxgVMbyOPOpBk4Bz7VHUvnu6e9OnhcYJiOtYdrR+EkJQVUXmv43VIGw7DyqC4tOIYsloSbqOF2cc1vZICO0JN9BK3zRrDlYQ7uTIx+1cgubscRzK6JCnxV7DZ17chUh+1mnJrXud9lrSVBmtktZxDh94B3aVqmi2FatLEW5a7A9xGRcXZkkjbt7FL0smqdHT1cnmU+oOWZwb2bU6j0bnf6Wo1RyQt/Uq+DDl22hAXO3qt5FPptEacec18p5ZXE36BYKapcOZGLRxxsH3GgdwU02lCUbAFi8WtyyIwQFdeDlSfFIcWFPtL5qBwgx2bSH/wDXH8rv6LfQVhvCe20VKeSrj+V63GPYOYK5n4c+rteceHEfSz/gQ9zlRGhX7hvH0s/4EP8AyVFa1b5+HOumBLNaijalQ1dIONVDVSuqhqoEbIWSxalqCj42WOMOYzjHtZrSGzG6xtdx3AIGVkStGMaDVdOGu1Y5mvcGMdSvEoLneaMs87ZZKEr8KngNp4Zoju42NzL81xn0KaGSMIwELJoIIEI0ZQIuCd4D/FU/x4v5jU2ITrBf4iD40XztQenKU+S6lT+E/wCr5ueP52q303olUOE76um52fOF19VGA0nnu5z3qUo6N8r9WMXNic7AAAXJJO5RlL57uc95Uvhla6GQPjtrC48YBwIIsQQdozXGKQfGQSDtBsejalIxkupXlzi47XG56UbVoclcPShSb0CLlu+io/cqY/5LO5YQ9b3oiP3Gl+CzuSLDxwXBCcuCTLUaJWRJXVQ1UCNkRSxaiLVBR+FAeQgPJVR/K9bXB5rfdHcsX4U2/usR5KiP5XLZ6U+Iz3W9wXPv5R574bW/Sr/gQ/8AJUdrVfuGtv0o74EP/JUZrVqfCDjalmsQjalQFqI41UNVLBqFlUNy1SGjdS2Grp5ZASyOZj3WGsdUOubDfzJq5qktEx+/Uu7y8fzbUqrvo/X4dSPc6Gs4wVFTE4skYYzFqukLnOOy3jjPKynaov42AgFxHhBhDqhtXCZRA/U1dYB2ttyOXYqpC2OchtVUUVUXTRNiMbAyfN54wPGq12rq8qp+Lw8Q6AwlzCYIpbtcQQ92tdw5NgWcFnmxxzp4mYphkF3lsd3RvgPjvaNdptnb2cqeO0cw+oq56eCCujMAkEhhc2UXDmBrmtcSSM3ZKv1baqSCmqJ6kv1ZWljZyXGFjnWZM45nULondXtT7VrYjU1EfEymsYW8bSTN8UmVp142gh58Zoba29MHGNcH5jc3iJXOY6OeTy8T4XtNO0OcwtO24cLHIZJjNwfV4iEohDmlgeQx7S5rSAfGaSCDbdmpSg0x8kI610z5Y21kevJd5tNEGNZfb5zbFWyhxGjlhAkqqJ5EOq+Tx6arAbHYZ38oRkNwKDFSE4woWnh+NH87Um9vJs3c25LYcPLRfFj+cKwel6b0R/veqjwmD6On/B87Vbqb0R/veqnwl/V0/Mz+Y1df2jz/AEvpHdPepBgUfSnyjulSbWrjypQBdJpFJaTVuTzp2VoclJPSpSL0oSK3rQ0/uFL8FqwUredC/wCApvhBSLEq5cFKOXCrTlBGgoCRFdIiEFK4Vh+5tPJPH3OWw0J8mz3G/KFj/Cx/A3/zo+8rX8OPko/hs+ULn2jB+GkfSZ+BF/zVHYFeuGn6zPwIu96ozQtc/CUqwJWNJNThgW0HqoWXQQIVCRalcNikdNG2AkSOe0RkGxDybNN92ZXBCf6NRudWU7WOLHGeMNcACWnXHjAHJQT7+D/EaSRszI4pTGdfybwcxuLTYnoUHLVwTsaJ4alskMYi4yBwLfFvbXjc3xczyrWTTU8FaZX4lMHh15YZpGNjd4lgNWwAGw5b1EUuPNpKCpqoGMeJMQmtc6oc10lgcvYL9KkFN/btLO+RhidE2SHwdknGksayOxhc+MizSHMabtORJUdA8Ww3MXbK4uzHinwoEX5MjdXbEYIMWpI6hsLYJBVxQPLdW5a97WuzAzykBz3hd12hOFmUwMqHxTiw1DIHElwBaLPGZOsNh3qik01OW1lU17SDxVebOBB9DLY59d1OvpGSmzKehkg1G3bFaKuiHFjWu0lrnPBudjrrmfCsRaK6nFSXR0sY4wSOJL4ZGOd5MkEi7WkEXHImeFVksgFSaBs7oSPLxcax2sxuRkDSQ+wAvkNigpxCVovSx/EZ84XLjckneb9a6pPSR/EZ8wQelqT0Z/veqnwk/V1RzM+dqtdJ6M8/6qqcJH1dUe63+Y1dv2jBDFZwLRzqQi2JvEnca4xaZO9OOjuT94z6Exk9OOjuUhJt/v2qwJFJPSpCSelCJW8aE/V9N8MfqsHcFvOgh+j6b4f6lSLEs5cFLOXF1WiaC7uiuoCsiK6uiJQUvhZH0e74sXzW/Va3hWcEXwmfKFk3CuPo9/xIfnC1XBHfu0HwY/kC59oxLhsYRiQO408Vuh0gKojVv/CPoScQEb4i1s0YLRr3DXsOeqSNhvmOlZDjuiFTSZzxlrb2D7gsJ2gaw35HL2K82JUEEsxy4LLIBbQsSjBSLnINKoVK7pKp0UjJIzZ8bg9psDZzTcZHbmkrrklEXyDhQlcNWrp6advu6ptzG47AusC0noZYp6WtjdHBJOZogy9ow6xDLszBBBz2ZrPiiKitZkr8Po6WOKknEjXVkEhBdrOaBIwvcchYBrBtSOkug1TNiAqoeKfE6WF/nWLQzU1jssfMvkeRZUpTDtIqqD0M8zANg1rt5tU3CDYmMjdW4qJjaM01OJCMrMMc+sb81yq/wiYgaOjp6ahbqU0rPSsN9ZuR1A7lcDcneLqkYfpdURmqLiJHVbNSV0nnZNc0Fpba1g85W3BSeBaUQmikoa9sjo9sEkYBdCduy4Ngcxa+0jZZQUvVRwHx2e+z5gjeMzY3z27L+1cxjx2+835gqPS9H6N3T3qq8I31dUe6352q00fo3dPeqvwjfV1T7g+dq7f6RhMadxlM405jK4qQk9OOjuT+Xb/ftUfJ6dvR+qkZNqsCZSL0sUi9KESt30B+rqb3P1Kwhy3jg9H0dT+6fmKkWJpwXBCWcFwQq0TIRWXZCIoOLIiovE9JaWDKWeIO+y12s/8AK3NQI03fOdXD6OpnJ2OLSGc+QPbZE0fCsR+zn3/8kX8wLUsAv4LT3GfExX/IFmsOheI18kZxIwwwMeHmGOznOtkQbXzIuL3y1jktZYwAADIAWA9g2Ll3dHSoXDRhs09A1tPHJI5s7HubGLuDQ14LrDM2uNivqCwPH0r3xO1Xh7HfZeHNPU5KNrTvsedesMSwmCobq1EMMreSVjXjn8YbVS8Y4IMOmuY2y07txp3+KPwPu3sWvJMYS2qadxHalGuB2EK/YlwL1UdzSTwy5EaswMTiD94XCo+LaI19KCailnaBtc0CRvPrRlw7VqdGOCCiuomKsPqu7bpyyuO8A9i15IerlySbVMO247e0JUWPmkFXQSMBCxQBQHZCyARoE3Io/Ob7zfmC6KKPzm+83vCD0tReY7nPeoDTilMlDUtaLuMTyAN5aNYDpLQFYKEeI7nPekqlmS7T2leZWNTiMKzaVaKPp5nFjSYXOLmOaL6lz5jgNgG47FWq4OisS02O/cuKms3p28w/VSL9qjK0F2q9u7L9U9hn12gjbvHIko7ISTglQSie0qobOC3ng6H0bT+675ysHkIG0tHSpmj4Qp6enFPDK1rWk2LWXeNYkkBxyte+7epsjTeamRrBrPc1o5XEAdZyVWxLT2ijOqyQzP2BtO0vueQHYegrDcRx+SYl0r5JDyzPLuoE2HMta/8AjyzXFZI9t84QxxbllxmsGuI5r5rN7inseKYrV/wdDxTDslqiB06rrdgKdxcG9ZUZ4hiEmrviphZvNrZD/aVp9kaxe6KlhHBxh9PYinZI4etP5U35bOyv0K1RxBos0ADkaAB1BdoLICCCCAIIIIAggggCIo0EEJjGidHVX8JpoHk+sWgP/OLHtVHxbgSpX3NLNUQnc1xEsf8AuGt/uK1NBB52xfgfxCG5h4moaN8btST8j8uolUvFMNnpnWqYZoT/AJjC1p5nbD0FevCFzJEHAhwBB2hwuD0FXUx49irDudftCcNreUDoXpDGeDbDam5fTMY4+vATC6/4LA9IKo2M8BwzNHVEHcypbrDm12AEc9itToxlrKlp9nOlm57CDzKWxbg0xOnuTBxrR61K7jOnVyd2KrVQLCGyNfG8ZESNLHXvyGxWvJEi5q41rEE7iD1FM2VThv680p4YDk5vV/RXR6dwyYOa63t70c5WGYVwkVFOxrQxkhaA1riSCQNmsLZm2V1IV3DNKWWjpo2yWzL3ucwH2NABPWF0nclMafXsuFVMaxKniaRUPhA+y+xv+FZPjGnNdU3Ek7mtPqwgRt7M+1Vlzrm52naTtPOVjr6s9QkXXG8bw838HhlJ5Y/JM6jfuVa/an3Rfn/6TKmp3yO1Y2ve47GsaXOPMArpgnBLidTY8SIGnfVO4s9LAC4dS5XqrirOxeQ7wOYf9ptLWvO1xW7YDwDwMsayoklO9sI4tnNc3cexaJgWhlDR28GpoWEeuRryfndd3aptV5kwLQTEKyxgppdU+vLaNlrXuHPtccy0TAuAWQ2NdUtbysphrH87wBf8PWt1sjUFMwHgvw2lsW07ZXD16k8a6432PijoAVwjjDQA0AAbABYD2ABdoIAggggCCCCAIIIIAggiQGggiQGggggCCCCAIIIIAggggCaYjhkM7dWeKKVpytKxrhbpCdoIM+xbgfw6a5jZJTuO+CR2r0MeS0cwAVIxfgRqWXNLUQyjc2UGJ/5hrA9i3hBB5RxbQ+vpSePpZwB68bTLHz6zLhvTZRdHgdRUP1aeColde3k43ED3jazelewCiYwDYAOYAK6PO2C8CVdNY1DoaZp+0eNkH4W5X/Er9gnAlh8NjUcdUu++4xsv7sZBt7CStOQUDDC8Hgpm6tNDFE3kiY1vdtT9BBAEEEEAQQQQBBBBAEEEEAQQQQBBBBB//9k=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0244" name="Picture 4" descr="http://www.rigaku.com/sites/default/files/PILATUS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6730" y="3429000"/>
            <a:ext cx="3571875" cy="25050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6" name="Picture 6" descr="https://www.dectris.com/system/html/Pilatus3_2M_002_w400px-c44535c8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415" y="1052736"/>
            <a:ext cx="3143250" cy="26098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0" name="TextBox 149"/>
          <p:cNvSpPr txBox="1"/>
          <p:nvPr/>
        </p:nvSpPr>
        <p:spPr>
          <a:xfrm>
            <a:off x="4788024" y="1268760"/>
            <a:ext cx="21900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0033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“strip” detectors</a:t>
            </a:r>
          </a:p>
        </p:txBody>
      </p:sp>
    </p:spTree>
    <p:extLst>
      <p:ext uri="{BB962C8B-B14F-4D97-AF65-F5344CB8AC3E}">
        <p14:creationId xmlns:p14="http://schemas.microsoft.com/office/powerpoint/2010/main" val="1647546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186706" y="6337575"/>
            <a:ext cx="970413" cy="403793"/>
            <a:chOff x="4297" y="361"/>
            <a:chExt cx="910" cy="364"/>
          </a:xfrm>
        </p:grpSpPr>
        <p:sp>
          <p:nvSpPr>
            <p:cNvPr id="3" name="Freeform 5"/>
            <p:cNvSpPr>
              <a:spLocks/>
            </p:cNvSpPr>
            <p:nvPr/>
          </p:nvSpPr>
          <p:spPr bwMode="auto">
            <a:xfrm>
              <a:off x="4715" y="523"/>
              <a:ext cx="40" cy="51"/>
            </a:xfrm>
            <a:custGeom>
              <a:avLst/>
              <a:gdLst>
                <a:gd name="T0" fmla="*/ 0 w 116"/>
                <a:gd name="T1" fmla="*/ 0 h 155"/>
                <a:gd name="T2" fmla="*/ 0 w 116"/>
                <a:gd name="T3" fmla="*/ 0 h 155"/>
                <a:gd name="T4" fmla="*/ 0 w 116"/>
                <a:gd name="T5" fmla="*/ 0 h 155"/>
                <a:gd name="T6" fmla="*/ 0 w 116"/>
                <a:gd name="T7" fmla="*/ 0 h 155"/>
                <a:gd name="T8" fmla="*/ 0 w 116"/>
                <a:gd name="T9" fmla="*/ 0 h 155"/>
                <a:gd name="T10" fmla="*/ 0 w 116"/>
                <a:gd name="T11" fmla="*/ 0 h 155"/>
                <a:gd name="T12" fmla="*/ 0 w 116"/>
                <a:gd name="T13" fmla="*/ 0 h 155"/>
                <a:gd name="T14" fmla="*/ 0 w 116"/>
                <a:gd name="T15" fmla="*/ 0 h 155"/>
                <a:gd name="T16" fmla="*/ 0 w 116"/>
                <a:gd name="T17" fmla="*/ 0 h 155"/>
                <a:gd name="T18" fmla="*/ 0 w 116"/>
                <a:gd name="T19" fmla="*/ 0 h 155"/>
                <a:gd name="T20" fmla="*/ 0 w 116"/>
                <a:gd name="T21" fmla="*/ 0 h 155"/>
                <a:gd name="T22" fmla="*/ 0 w 116"/>
                <a:gd name="T23" fmla="*/ 0 h 155"/>
                <a:gd name="T24" fmla="*/ 0 w 116"/>
                <a:gd name="T25" fmla="*/ 0 h 155"/>
                <a:gd name="T26" fmla="*/ 0 w 116"/>
                <a:gd name="T27" fmla="*/ 0 h 155"/>
                <a:gd name="T28" fmla="*/ 0 w 116"/>
                <a:gd name="T29" fmla="*/ 0 h 155"/>
                <a:gd name="T30" fmla="*/ 0 w 116"/>
                <a:gd name="T31" fmla="*/ 0 h 155"/>
                <a:gd name="T32" fmla="*/ 0 w 116"/>
                <a:gd name="T33" fmla="*/ 0 h 155"/>
                <a:gd name="T34" fmla="*/ 0 w 116"/>
                <a:gd name="T35" fmla="*/ 0 h 155"/>
                <a:gd name="T36" fmla="*/ 0 w 116"/>
                <a:gd name="T37" fmla="*/ 0 h 155"/>
                <a:gd name="T38" fmla="*/ 0 w 116"/>
                <a:gd name="T39" fmla="*/ 0 h 155"/>
                <a:gd name="T40" fmla="*/ 0 w 116"/>
                <a:gd name="T41" fmla="*/ 0 h 155"/>
                <a:gd name="T42" fmla="*/ 0 w 116"/>
                <a:gd name="T43" fmla="*/ 0 h 155"/>
                <a:gd name="T44" fmla="*/ 0 w 116"/>
                <a:gd name="T45" fmla="*/ 0 h 15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16"/>
                <a:gd name="T70" fmla="*/ 0 h 155"/>
                <a:gd name="T71" fmla="*/ 116 w 116"/>
                <a:gd name="T72" fmla="*/ 155 h 15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16" h="155">
                  <a:moveTo>
                    <a:pt x="114" y="120"/>
                  </a:moveTo>
                  <a:lnTo>
                    <a:pt x="84" y="127"/>
                  </a:lnTo>
                  <a:lnTo>
                    <a:pt x="62" y="123"/>
                  </a:lnTo>
                  <a:lnTo>
                    <a:pt x="45" y="113"/>
                  </a:lnTo>
                  <a:lnTo>
                    <a:pt x="31" y="74"/>
                  </a:lnTo>
                  <a:lnTo>
                    <a:pt x="35" y="52"/>
                  </a:lnTo>
                  <a:lnTo>
                    <a:pt x="45" y="39"/>
                  </a:lnTo>
                  <a:lnTo>
                    <a:pt x="61" y="31"/>
                  </a:lnTo>
                  <a:lnTo>
                    <a:pt x="81" y="26"/>
                  </a:lnTo>
                  <a:lnTo>
                    <a:pt x="113" y="32"/>
                  </a:lnTo>
                  <a:lnTo>
                    <a:pt x="114" y="6"/>
                  </a:lnTo>
                  <a:lnTo>
                    <a:pt x="80" y="0"/>
                  </a:lnTo>
                  <a:lnTo>
                    <a:pt x="46" y="6"/>
                  </a:lnTo>
                  <a:lnTo>
                    <a:pt x="20" y="19"/>
                  </a:lnTo>
                  <a:lnTo>
                    <a:pt x="5" y="44"/>
                  </a:lnTo>
                  <a:lnTo>
                    <a:pt x="0" y="77"/>
                  </a:lnTo>
                  <a:lnTo>
                    <a:pt x="6" y="110"/>
                  </a:lnTo>
                  <a:lnTo>
                    <a:pt x="23" y="135"/>
                  </a:lnTo>
                  <a:lnTo>
                    <a:pt x="49" y="149"/>
                  </a:lnTo>
                  <a:lnTo>
                    <a:pt x="83" y="155"/>
                  </a:lnTo>
                  <a:lnTo>
                    <a:pt x="116" y="148"/>
                  </a:lnTo>
                  <a:lnTo>
                    <a:pt x="114" y="1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4761" y="536"/>
              <a:ext cx="10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4761" y="520"/>
              <a:ext cx="10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4775" y="525"/>
              <a:ext cx="26" cy="49"/>
            </a:xfrm>
            <a:custGeom>
              <a:avLst/>
              <a:gdLst>
                <a:gd name="T0" fmla="*/ 0 w 77"/>
                <a:gd name="T1" fmla="*/ 0 h 147"/>
                <a:gd name="T2" fmla="*/ 0 w 77"/>
                <a:gd name="T3" fmla="*/ 0 h 147"/>
                <a:gd name="T4" fmla="*/ 0 w 77"/>
                <a:gd name="T5" fmla="*/ 0 h 147"/>
                <a:gd name="T6" fmla="*/ 0 w 77"/>
                <a:gd name="T7" fmla="*/ 0 h 147"/>
                <a:gd name="T8" fmla="*/ 0 w 77"/>
                <a:gd name="T9" fmla="*/ 0 h 147"/>
                <a:gd name="T10" fmla="*/ 0 w 77"/>
                <a:gd name="T11" fmla="*/ 0 h 147"/>
                <a:gd name="T12" fmla="*/ 0 w 77"/>
                <a:gd name="T13" fmla="*/ 0 h 147"/>
                <a:gd name="T14" fmla="*/ 0 w 77"/>
                <a:gd name="T15" fmla="*/ 0 h 147"/>
                <a:gd name="T16" fmla="*/ 0 w 77"/>
                <a:gd name="T17" fmla="*/ 0 h 147"/>
                <a:gd name="T18" fmla="*/ 0 w 77"/>
                <a:gd name="T19" fmla="*/ 0 h 147"/>
                <a:gd name="T20" fmla="*/ 0 w 77"/>
                <a:gd name="T21" fmla="*/ 0 h 147"/>
                <a:gd name="T22" fmla="*/ 0 w 77"/>
                <a:gd name="T23" fmla="*/ 0 h 147"/>
                <a:gd name="T24" fmla="*/ 0 w 77"/>
                <a:gd name="T25" fmla="*/ 0 h 147"/>
                <a:gd name="T26" fmla="*/ 0 w 77"/>
                <a:gd name="T27" fmla="*/ 0 h 147"/>
                <a:gd name="T28" fmla="*/ 0 w 77"/>
                <a:gd name="T29" fmla="*/ 0 h 147"/>
                <a:gd name="T30" fmla="*/ 0 w 77"/>
                <a:gd name="T31" fmla="*/ 0 h 147"/>
                <a:gd name="T32" fmla="*/ 0 w 77"/>
                <a:gd name="T33" fmla="*/ 0 h 147"/>
                <a:gd name="T34" fmla="*/ 0 w 77"/>
                <a:gd name="T35" fmla="*/ 0 h 147"/>
                <a:gd name="T36" fmla="*/ 0 w 77"/>
                <a:gd name="T37" fmla="*/ 0 h 147"/>
                <a:gd name="T38" fmla="*/ 0 w 77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7"/>
                <a:gd name="T61" fmla="*/ 0 h 147"/>
                <a:gd name="T62" fmla="*/ 77 w 77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7" h="147">
                  <a:moveTo>
                    <a:pt x="75" y="119"/>
                  </a:moveTo>
                  <a:lnTo>
                    <a:pt x="67" y="121"/>
                  </a:lnTo>
                  <a:lnTo>
                    <a:pt x="51" y="112"/>
                  </a:lnTo>
                  <a:lnTo>
                    <a:pt x="49" y="96"/>
                  </a:lnTo>
                  <a:lnTo>
                    <a:pt x="49" y="53"/>
                  </a:lnTo>
                  <a:lnTo>
                    <a:pt x="75" y="53"/>
                  </a:lnTo>
                  <a:lnTo>
                    <a:pt x="75" y="33"/>
                  </a:lnTo>
                  <a:lnTo>
                    <a:pt x="49" y="33"/>
                  </a:lnTo>
                  <a:lnTo>
                    <a:pt x="49" y="0"/>
                  </a:lnTo>
                  <a:lnTo>
                    <a:pt x="22" y="11"/>
                  </a:lnTo>
                  <a:lnTo>
                    <a:pt x="22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2" y="53"/>
                  </a:lnTo>
                  <a:lnTo>
                    <a:pt x="22" y="102"/>
                  </a:lnTo>
                  <a:lnTo>
                    <a:pt x="31" y="135"/>
                  </a:lnTo>
                  <a:lnTo>
                    <a:pt x="58" y="147"/>
                  </a:lnTo>
                  <a:lnTo>
                    <a:pt x="77" y="141"/>
                  </a:lnTo>
                  <a:lnTo>
                    <a:pt x="75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4804" y="536"/>
              <a:ext cx="39" cy="53"/>
            </a:xfrm>
            <a:custGeom>
              <a:avLst/>
              <a:gdLst>
                <a:gd name="T0" fmla="*/ 0 w 117"/>
                <a:gd name="T1" fmla="*/ 0 h 159"/>
                <a:gd name="T2" fmla="*/ 0 w 117"/>
                <a:gd name="T3" fmla="*/ 0 h 159"/>
                <a:gd name="T4" fmla="*/ 0 w 117"/>
                <a:gd name="T5" fmla="*/ 0 h 159"/>
                <a:gd name="T6" fmla="*/ 0 w 117"/>
                <a:gd name="T7" fmla="*/ 0 h 159"/>
                <a:gd name="T8" fmla="*/ 0 w 117"/>
                <a:gd name="T9" fmla="*/ 0 h 159"/>
                <a:gd name="T10" fmla="*/ 0 w 117"/>
                <a:gd name="T11" fmla="*/ 0 h 159"/>
                <a:gd name="T12" fmla="*/ 0 w 117"/>
                <a:gd name="T13" fmla="*/ 0 h 159"/>
                <a:gd name="T14" fmla="*/ 0 w 117"/>
                <a:gd name="T15" fmla="*/ 0 h 159"/>
                <a:gd name="T16" fmla="*/ 0 w 117"/>
                <a:gd name="T17" fmla="*/ 0 h 159"/>
                <a:gd name="T18" fmla="*/ 0 w 117"/>
                <a:gd name="T19" fmla="*/ 0 h 159"/>
                <a:gd name="T20" fmla="*/ 0 w 117"/>
                <a:gd name="T21" fmla="*/ 0 h 159"/>
                <a:gd name="T22" fmla="*/ 0 w 117"/>
                <a:gd name="T23" fmla="*/ 0 h 159"/>
                <a:gd name="T24" fmla="*/ 0 w 117"/>
                <a:gd name="T25" fmla="*/ 0 h 159"/>
                <a:gd name="T26" fmla="*/ 0 w 117"/>
                <a:gd name="T27" fmla="*/ 0 h 159"/>
                <a:gd name="T28" fmla="*/ 0 w 117"/>
                <a:gd name="T29" fmla="*/ 0 h 159"/>
                <a:gd name="T30" fmla="*/ 0 w 117"/>
                <a:gd name="T31" fmla="*/ 0 h 159"/>
                <a:gd name="T32" fmla="*/ 0 w 117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7"/>
                <a:gd name="T52" fmla="*/ 0 h 159"/>
                <a:gd name="T53" fmla="*/ 117 w 117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7" h="159">
                  <a:moveTo>
                    <a:pt x="7" y="156"/>
                  </a:moveTo>
                  <a:lnTo>
                    <a:pt x="27" y="159"/>
                  </a:lnTo>
                  <a:lnTo>
                    <a:pt x="56" y="149"/>
                  </a:lnTo>
                  <a:lnTo>
                    <a:pt x="70" y="120"/>
                  </a:lnTo>
                  <a:lnTo>
                    <a:pt x="117" y="0"/>
                  </a:lnTo>
                  <a:lnTo>
                    <a:pt x="86" y="0"/>
                  </a:lnTo>
                  <a:lnTo>
                    <a:pt x="65" y="65"/>
                  </a:lnTo>
                  <a:lnTo>
                    <a:pt x="59" y="81"/>
                  </a:lnTo>
                  <a:lnTo>
                    <a:pt x="53" y="69"/>
                  </a:lnTo>
                  <a:lnTo>
                    <a:pt x="33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3" y="138"/>
                  </a:lnTo>
                  <a:lnTo>
                    <a:pt x="10" y="137"/>
                  </a:lnTo>
                  <a:lnTo>
                    <a:pt x="7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4871" y="523"/>
              <a:ext cx="40" cy="52"/>
            </a:xfrm>
            <a:custGeom>
              <a:avLst/>
              <a:gdLst>
                <a:gd name="T0" fmla="*/ 0 w 121"/>
                <a:gd name="T1" fmla="*/ 0 h 156"/>
                <a:gd name="T2" fmla="*/ 0 w 121"/>
                <a:gd name="T3" fmla="*/ 0 h 156"/>
                <a:gd name="T4" fmla="*/ 0 w 121"/>
                <a:gd name="T5" fmla="*/ 0 h 156"/>
                <a:gd name="T6" fmla="*/ 0 w 121"/>
                <a:gd name="T7" fmla="*/ 0 h 156"/>
                <a:gd name="T8" fmla="*/ 0 w 121"/>
                <a:gd name="T9" fmla="*/ 0 h 156"/>
                <a:gd name="T10" fmla="*/ 0 w 121"/>
                <a:gd name="T11" fmla="*/ 0 h 156"/>
                <a:gd name="T12" fmla="*/ 0 w 121"/>
                <a:gd name="T13" fmla="*/ 0 h 156"/>
                <a:gd name="T14" fmla="*/ 0 w 121"/>
                <a:gd name="T15" fmla="*/ 0 h 156"/>
                <a:gd name="T16" fmla="*/ 0 w 121"/>
                <a:gd name="T17" fmla="*/ 0 h 156"/>
                <a:gd name="T18" fmla="*/ 0 w 121"/>
                <a:gd name="T19" fmla="*/ 0 h 156"/>
                <a:gd name="T20" fmla="*/ 0 w 121"/>
                <a:gd name="T21" fmla="*/ 0 h 156"/>
                <a:gd name="T22" fmla="*/ 0 w 121"/>
                <a:gd name="T23" fmla="*/ 0 h 156"/>
                <a:gd name="T24" fmla="*/ 0 w 121"/>
                <a:gd name="T25" fmla="*/ 0 h 156"/>
                <a:gd name="T26" fmla="*/ 0 w 121"/>
                <a:gd name="T27" fmla="*/ 0 h 156"/>
                <a:gd name="T28" fmla="*/ 0 w 121"/>
                <a:gd name="T29" fmla="*/ 0 h 156"/>
                <a:gd name="T30" fmla="*/ 0 w 121"/>
                <a:gd name="T31" fmla="*/ 0 h 156"/>
                <a:gd name="T32" fmla="*/ 0 w 121"/>
                <a:gd name="T33" fmla="*/ 0 h 156"/>
                <a:gd name="T34" fmla="*/ 0 w 121"/>
                <a:gd name="T35" fmla="*/ 0 h 156"/>
                <a:gd name="T36" fmla="*/ 0 w 121"/>
                <a:gd name="T37" fmla="*/ 0 h 156"/>
                <a:gd name="T38" fmla="*/ 0 w 121"/>
                <a:gd name="T39" fmla="*/ 0 h 156"/>
                <a:gd name="T40" fmla="*/ 0 w 121"/>
                <a:gd name="T41" fmla="*/ 0 h 15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156"/>
                <a:gd name="T65" fmla="*/ 121 w 121"/>
                <a:gd name="T66" fmla="*/ 156 h 15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156">
                  <a:moveTo>
                    <a:pt x="94" y="0"/>
                  </a:moveTo>
                  <a:lnTo>
                    <a:pt x="94" y="87"/>
                  </a:lnTo>
                  <a:lnTo>
                    <a:pt x="88" y="119"/>
                  </a:lnTo>
                  <a:lnTo>
                    <a:pt x="79" y="127"/>
                  </a:lnTo>
                  <a:lnTo>
                    <a:pt x="65" y="130"/>
                  </a:lnTo>
                  <a:lnTo>
                    <a:pt x="36" y="119"/>
                  </a:lnTo>
                  <a:lnTo>
                    <a:pt x="30" y="88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93"/>
                  </a:lnTo>
                  <a:lnTo>
                    <a:pt x="4" y="120"/>
                  </a:lnTo>
                  <a:lnTo>
                    <a:pt x="16" y="139"/>
                  </a:lnTo>
                  <a:lnTo>
                    <a:pt x="35" y="153"/>
                  </a:lnTo>
                  <a:lnTo>
                    <a:pt x="61" y="156"/>
                  </a:lnTo>
                  <a:lnTo>
                    <a:pt x="91" y="152"/>
                  </a:lnTo>
                  <a:lnTo>
                    <a:pt x="108" y="139"/>
                  </a:lnTo>
                  <a:lnTo>
                    <a:pt x="118" y="119"/>
                  </a:lnTo>
                  <a:lnTo>
                    <a:pt x="121" y="93"/>
                  </a:lnTo>
                  <a:lnTo>
                    <a:pt x="121" y="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4921" y="536"/>
              <a:ext cx="35" cy="37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2"/>
                  </a:moveTo>
                  <a:lnTo>
                    <a:pt x="0" y="2"/>
                  </a:lnTo>
                  <a:lnTo>
                    <a:pt x="2" y="41"/>
                  </a:lnTo>
                  <a:lnTo>
                    <a:pt x="2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4" y="22"/>
                  </a:lnTo>
                  <a:lnTo>
                    <a:pt x="67" y="26"/>
                  </a:lnTo>
                  <a:lnTo>
                    <a:pt x="73" y="35"/>
                  </a:lnTo>
                  <a:lnTo>
                    <a:pt x="77" y="58"/>
                  </a:lnTo>
                  <a:lnTo>
                    <a:pt x="77" y="113"/>
                  </a:lnTo>
                  <a:lnTo>
                    <a:pt x="104" y="113"/>
                  </a:lnTo>
                  <a:lnTo>
                    <a:pt x="104" y="49"/>
                  </a:lnTo>
                  <a:lnTo>
                    <a:pt x="97" y="13"/>
                  </a:lnTo>
                  <a:lnTo>
                    <a:pt x="86" y="3"/>
                  </a:lnTo>
                  <a:lnTo>
                    <a:pt x="64" y="0"/>
                  </a:lnTo>
                  <a:lnTo>
                    <a:pt x="44" y="3"/>
                  </a:lnTo>
                  <a:lnTo>
                    <a:pt x="28" y="19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0" name="Freeform 12"/>
            <p:cNvSpPr>
              <a:spLocks/>
            </p:cNvSpPr>
            <p:nvPr/>
          </p:nvSpPr>
          <p:spPr bwMode="auto">
            <a:xfrm>
              <a:off x="4967" y="536"/>
              <a:ext cx="8" cy="37"/>
            </a:xfrm>
            <a:custGeom>
              <a:avLst/>
              <a:gdLst>
                <a:gd name="T0" fmla="*/ 0 w 29"/>
                <a:gd name="T1" fmla="*/ 0 h 111"/>
                <a:gd name="T2" fmla="*/ 0 w 29"/>
                <a:gd name="T3" fmla="*/ 0 h 111"/>
                <a:gd name="T4" fmla="*/ 0 w 29"/>
                <a:gd name="T5" fmla="*/ 0 h 111"/>
                <a:gd name="T6" fmla="*/ 0 w 29"/>
                <a:gd name="T7" fmla="*/ 0 h 111"/>
                <a:gd name="T8" fmla="*/ 0 w 29"/>
                <a:gd name="T9" fmla="*/ 0 h 111"/>
                <a:gd name="T10" fmla="*/ 0 w 29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11"/>
                <a:gd name="T20" fmla="*/ 29 w 29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11">
                  <a:moveTo>
                    <a:pt x="29" y="111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9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67" y="520"/>
              <a:ext cx="8" cy="10"/>
            </a:xfrm>
            <a:custGeom>
              <a:avLst/>
              <a:gdLst>
                <a:gd name="T0" fmla="*/ 0 w 29"/>
                <a:gd name="T1" fmla="*/ 0 h 30"/>
                <a:gd name="T2" fmla="*/ 0 w 29"/>
                <a:gd name="T3" fmla="*/ 0 h 30"/>
                <a:gd name="T4" fmla="*/ 0 w 29"/>
                <a:gd name="T5" fmla="*/ 0 h 30"/>
                <a:gd name="T6" fmla="*/ 0 w 29"/>
                <a:gd name="T7" fmla="*/ 0 h 30"/>
                <a:gd name="T8" fmla="*/ 0 w 29"/>
                <a:gd name="T9" fmla="*/ 0 h 30"/>
                <a:gd name="T10" fmla="*/ 0 w 2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30"/>
                <a:gd name="T20" fmla="*/ 29 w 29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30">
                  <a:moveTo>
                    <a:pt x="29" y="30"/>
                  </a:moveTo>
                  <a:lnTo>
                    <a:pt x="29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4981" y="536"/>
              <a:ext cx="39" cy="37"/>
            </a:xfrm>
            <a:custGeom>
              <a:avLst/>
              <a:gdLst>
                <a:gd name="T0" fmla="*/ 0 w 115"/>
                <a:gd name="T1" fmla="*/ 0 h 111"/>
                <a:gd name="T2" fmla="*/ 0 w 115"/>
                <a:gd name="T3" fmla="*/ 0 h 111"/>
                <a:gd name="T4" fmla="*/ 0 w 115"/>
                <a:gd name="T5" fmla="*/ 0 h 111"/>
                <a:gd name="T6" fmla="*/ 0 w 115"/>
                <a:gd name="T7" fmla="*/ 0 h 111"/>
                <a:gd name="T8" fmla="*/ 0 w 115"/>
                <a:gd name="T9" fmla="*/ 0 h 111"/>
                <a:gd name="T10" fmla="*/ 0 w 115"/>
                <a:gd name="T11" fmla="*/ 0 h 111"/>
                <a:gd name="T12" fmla="*/ 0 w 115"/>
                <a:gd name="T13" fmla="*/ 0 h 111"/>
                <a:gd name="T14" fmla="*/ 0 w 115"/>
                <a:gd name="T15" fmla="*/ 0 h 111"/>
                <a:gd name="T16" fmla="*/ 0 w 115"/>
                <a:gd name="T17" fmla="*/ 0 h 111"/>
                <a:gd name="T18" fmla="*/ 0 w 115"/>
                <a:gd name="T19" fmla="*/ 0 h 111"/>
                <a:gd name="T20" fmla="*/ 0 w 115"/>
                <a:gd name="T21" fmla="*/ 0 h 1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5"/>
                <a:gd name="T34" fmla="*/ 0 h 111"/>
                <a:gd name="T35" fmla="*/ 115 w 115"/>
                <a:gd name="T36" fmla="*/ 111 h 11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5" h="111">
                  <a:moveTo>
                    <a:pt x="72" y="111"/>
                  </a:moveTo>
                  <a:lnTo>
                    <a:pt x="115" y="0"/>
                  </a:lnTo>
                  <a:lnTo>
                    <a:pt x="86" y="0"/>
                  </a:lnTo>
                  <a:lnTo>
                    <a:pt x="64" y="62"/>
                  </a:lnTo>
                  <a:lnTo>
                    <a:pt x="56" y="86"/>
                  </a:lnTo>
                  <a:lnTo>
                    <a:pt x="47" y="55"/>
                  </a:lnTo>
                  <a:lnTo>
                    <a:pt x="31" y="0"/>
                  </a:lnTo>
                  <a:lnTo>
                    <a:pt x="0" y="0"/>
                  </a:lnTo>
                  <a:lnTo>
                    <a:pt x="38" y="111"/>
                  </a:lnTo>
                  <a:lnTo>
                    <a:pt x="72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5041" y="563"/>
              <a:ext cx="14" cy="12"/>
            </a:xfrm>
            <a:custGeom>
              <a:avLst/>
              <a:gdLst>
                <a:gd name="T0" fmla="*/ 0 w 41"/>
                <a:gd name="T1" fmla="*/ 0 h 34"/>
                <a:gd name="T2" fmla="*/ 0 w 41"/>
                <a:gd name="T3" fmla="*/ 0 h 34"/>
                <a:gd name="T4" fmla="*/ 0 w 41"/>
                <a:gd name="T5" fmla="*/ 0 h 34"/>
                <a:gd name="T6" fmla="*/ 0 w 41"/>
                <a:gd name="T7" fmla="*/ 0 h 34"/>
                <a:gd name="T8" fmla="*/ 0 w 41"/>
                <a:gd name="T9" fmla="*/ 0 h 34"/>
                <a:gd name="T10" fmla="*/ 0 w 41"/>
                <a:gd name="T11" fmla="*/ 0 h 34"/>
                <a:gd name="T12" fmla="*/ 0 w 41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4"/>
                <a:gd name="T23" fmla="*/ 41 w 41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4">
                  <a:moveTo>
                    <a:pt x="0" y="10"/>
                  </a:moveTo>
                  <a:lnTo>
                    <a:pt x="2" y="34"/>
                  </a:lnTo>
                  <a:lnTo>
                    <a:pt x="41" y="24"/>
                  </a:lnTo>
                  <a:lnTo>
                    <a:pt x="41" y="0"/>
                  </a:lnTo>
                  <a:lnTo>
                    <a:pt x="5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5041" y="536"/>
              <a:ext cx="18" cy="22"/>
            </a:xfrm>
            <a:custGeom>
              <a:avLst/>
              <a:gdLst>
                <a:gd name="T0" fmla="*/ 0 w 50"/>
                <a:gd name="T1" fmla="*/ 0 h 67"/>
                <a:gd name="T2" fmla="*/ 0 w 50"/>
                <a:gd name="T3" fmla="*/ 0 h 67"/>
                <a:gd name="T4" fmla="*/ 0 w 50"/>
                <a:gd name="T5" fmla="*/ 0 h 67"/>
                <a:gd name="T6" fmla="*/ 0 w 50"/>
                <a:gd name="T7" fmla="*/ 0 h 67"/>
                <a:gd name="T8" fmla="*/ 0 w 50"/>
                <a:gd name="T9" fmla="*/ 0 h 67"/>
                <a:gd name="T10" fmla="*/ 0 w 50"/>
                <a:gd name="T11" fmla="*/ 0 h 67"/>
                <a:gd name="T12" fmla="*/ 0 w 50"/>
                <a:gd name="T13" fmla="*/ 0 h 67"/>
                <a:gd name="T14" fmla="*/ 0 w 50"/>
                <a:gd name="T15" fmla="*/ 0 h 67"/>
                <a:gd name="T16" fmla="*/ 0 w 50"/>
                <a:gd name="T17" fmla="*/ 0 h 67"/>
                <a:gd name="T18" fmla="*/ 0 w 50"/>
                <a:gd name="T19" fmla="*/ 0 h 67"/>
                <a:gd name="T20" fmla="*/ 0 w 50"/>
                <a:gd name="T21" fmla="*/ 0 h 67"/>
                <a:gd name="T22" fmla="*/ 0 w 50"/>
                <a:gd name="T23" fmla="*/ 0 h 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0"/>
                <a:gd name="T37" fmla="*/ 0 h 67"/>
                <a:gd name="T38" fmla="*/ 50 w 50"/>
                <a:gd name="T39" fmla="*/ 67 h 6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0" h="67">
                  <a:moveTo>
                    <a:pt x="0" y="47"/>
                  </a:moveTo>
                  <a:lnTo>
                    <a:pt x="0" y="67"/>
                  </a:lnTo>
                  <a:lnTo>
                    <a:pt x="49" y="67"/>
                  </a:lnTo>
                  <a:lnTo>
                    <a:pt x="50" y="57"/>
                  </a:lnTo>
                  <a:lnTo>
                    <a:pt x="39" y="15"/>
                  </a:lnTo>
                  <a:lnTo>
                    <a:pt x="23" y="3"/>
                  </a:lnTo>
                  <a:lnTo>
                    <a:pt x="0" y="0"/>
                  </a:lnTo>
                  <a:lnTo>
                    <a:pt x="0" y="21"/>
                  </a:lnTo>
                  <a:lnTo>
                    <a:pt x="15" y="28"/>
                  </a:lnTo>
                  <a:lnTo>
                    <a:pt x="2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5023" y="535"/>
              <a:ext cx="18" cy="40"/>
            </a:xfrm>
            <a:custGeom>
              <a:avLst/>
              <a:gdLst>
                <a:gd name="T0" fmla="*/ 0 w 54"/>
                <a:gd name="T1" fmla="*/ 0 h 120"/>
                <a:gd name="T2" fmla="*/ 0 w 54"/>
                <a:gd name="T3" fmla="*/ 0 h 120"/>
                <a:gd name="T4" fmla="*/ 0 w 54"/>
                <a:gd name="T5" fmla="*/ 0 h 120"/>
                <a:gd name="T6" fmla="*/ 0 w 54"/>
                <a:gd name="T7" fmla="*/ 0 h 120"/>
                <a:gd name="T8" fmla="*/ 0 w 54"/>
                <a:gd name="T9" fmla="*/ 0 h 120"/>
                <a:gd name="T10" fmla="*/ 0 w 54"/>
                <a:gd name="T11" fmla="*/ 0 h 120"/>
                <a:gd name="T12" fmla="*/ 0 w 54"/>
                <a:gd name="T13" fmla="*/ 0 h 120"/>
                <a:gd name="T14" fmla="*/ 0 w 54"/>
                <a:gd name="T15" fmla="*/ 0 h 120"/>
                <a:gd name="T16" fmla="*/ 0 w 54"/>
                <a:gd name="T17" fmla="*/ 0 h 120"/>
                <a:gd name="T18" fmla="*/ 0 w 54"/>
                <a:gd name="T19" fmla="*/ 0 h 120"/>
                <a:gd name="T20" fmla="*/ 0 w 54"/>
                <a:gd name="T21" fmla="*/ 0 h 120"/>
                <a:gd name="T22" fmla="*/ 0 w 54"/>
                <a:gd name="T23" fmla="*/ 0 h 120"/>
                <a:gd name="T24" fmla="*/ 0 w 54"/>
                <a:gd name="T25" fmla="*/ 0 h 120"/>
                <a:gd name="T26" fmla="*/ 0 w 54"/>
                <a:gd name="T27" fmla="*/ 0 h 120"/>
                <a:gd name="T28" fmla="*/ 0 w 54"/>
                <a:gd name="T29" fmla="*/ 0 h 120"/>
                <a:gd name="T30" fmla="*/ 0 w 54"/>
                <a:gd name="T31" fmla="*/ 0 h 120"/>
                <a:gd name="T32" fmla="*/ 0 w 54"/>
                <a:gd name="T33" fmla="*/ 0 h 120"/>
                <a:gd name="T34" fmla="*/ 0 w 54"/>
                <a:gd name="T35" fmla="*/ 0 h 120"/>
                <a:gd name="T36" fmla="*/ 0 w 54"/>
                <a:gd name="T37" fmla="*/ 0 h 120"/>
                <a:gd name="T38" fmla="*/ 0 w 54"/>
                <a:gd name="T39" fmla="*/ 0 h 120"/>
                <a:gd name="T40" fmla="*/ 0 w 54"/>
                <a:gd name="T41" fmla="*/ 0 h 1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4"/>
                <a:gd name="T64" fmla="*/ 0 h 120"/>
                <a:gd name="T65" fmla="*/ 54 w 54"/>
                <a:gd name="T66" fmla="*/ 120 h 1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4" h="120">
                  <a:moveTo>
                    <a:pt x="54" y="24"/>
                  </a:moveTo>
                  <a:lnTo>
                    <a:pt x="54" y="3"/>
                  </a:lnTo>
                  <a:lnTo>
                    <a:pt x="52" y="0"/>
                  </a:lnTo>
                  <a:lnTo>
                    <a:pt x="32" y="6"/>
                  </a:lnTo>
                  <a:lnTo>
                    <a:pt x="15" y="18"/>
                  </a:lnTo>
                  <a:lnTo>
                    <a:pt x="4" y="38"/>
                  </a:lnTo>
                  <a:lnTo>
                    <a:pt x="0" y="61"/>
                  </a:lnTo>
                  <a:lnTo>
                    <a:pt x="4" y="84"/>
                  </a:lnTo>
                  <a:lnTo>
                    <a:pt x="16" y="103"/>
                  </a:lnTo>
                  <a:lnTo>
                    <a:pt x="33" y="116"/>
                  </a:lnTo>
                  <a:lnTo>
                    <a:pt x="54" y="120"/>
                  </a:lnTo>
                  <a:lnTo>
                    <a:pt x="54" y="96"/>
                  </a:lnTo>
                  <a:lnTo>
                    <a:pt x="39" y="90"/>
                  </a:lnTo>
                  <a:lnTo>
                    <a:pt x="28" y="70"/>
                  </a:lnTo>
                  <a:lnTo>
                    <a:pt x="54" y="70"/>
                  </a:lnTo>
                  <a:lnTo>
                    <a:pt x="54" y="50"/>
                  </a:lnTo>
                  <a:lnTo>
                    <a:pt x="28" y="50"/>
                  </a:lnTo>
                  <a:lnTo>
                    <a:pt x="35" y="31"/>
                  </a:lnTo>
                  <a:lnTo>
                    <a:pt x="52" y="22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5065" y="536"/>
              <a:ext cx="23" cy="37"/>
            </a:xfrm>
            <a:custGeom>
              <a:avLst/>
              <a:gdLst>
                <a:gd name="T0" fmla="*/ 0 w 68"/>
                <a:gd name="T1" fmla="*/ 0 h 113"/>
                <a:gd name="T2" fmla="*/ 0 w 68"/>
                <a:gd name="T3" fmla="*/ 0 h 113"/>
                <a:gd name="T4" fmla="*/ 0 w 68"/>
                <a:gd name="T5" fmla="*/ 0 h 113"/>
                <a:gd name="T6" fmla="*/ 0 w 68"/>
                <a:gd name="T7" fmla="*/ 0 h 113"/>
                <a:gd name="T8" fmla="*/ 0 w 68"/>
                <a:gd name="T9" fmla="*/ 0 h 113"/>
                <a:gd name="T10" fmla="*/ 0 w 68"/>
                <a:gd name="T11" fmla="*/ 0 h 113"/>
                <a:gd name="T12" fmla="*/ 0 w 68"/>
                <a:gd name="T13" fmla="*/ 0 h 113"/>
                <a:gd name="T14" fmla="*/ 0 w 68"/>
                <a:gd name="T15" fmla="*/ 0 h 113"/>
                <a:gd name="T16" fmla="*/ 0 w 68"/>
                <a:gd name="T17" fmla="*/ 0 h 113"/>
                <a:gd name="T18" fmla="*/ 0 w 68"/>
                <a:gd name="T19" fmla="*/ 0 h 113"/>
                <a:gd name="T20" fmla="*/ 0 w 68"/>
                <a:gd name="T21" fmla="*/ 0 h 113"/>
                <a:gd name="T22" fmla="*/ 0 w 68"/>
                <a:gd name="T23" fmla="*/ 0 h 113"/>
                <a:gd name="T24" fmla="*/ 0 w 68"/>
                <a:gd name="T25" fmla="*/ 0 h 113"/>
                <a:gd name="T26" fmla="*/ 0 w 68"/>
                <a:gd name="T27" fmla="*/ 0 h 113"/>
                <a:gd name="T28" fmla="*/ 0 w 68"/>
                <a:gd name="T29" fmla="*/ 0 h 113"/>
                <a:gd name="T30" fmla="*/ 0 w 68"/>
                <a:gd name="T31" fmla="*/ 0 h 113"/>
                <a:gd name="T32" fmla="*/ 0 w 68"/>
                <a:gd name="T33" fmla="*/ 0 h 1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8"/>
                <a:gd name="T52" fmla="*/ 0 h 113"/>
                <a:gd name="T53" fmla="*/ 68 w 68"/>
                <a:gd name="T54" fmla="*/ 113 h 1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8" h="113">
                  <a:moveTo>
                    <a:pt x="29" y="113"/>
                  </a:moveTo>
                  <a:lnTo>
                    <a:pt x="29" y="67"/>
                  </a:lnTo>
                  <a:lnTo>
                    <a:pt x="29" y="65"/>
                  </a:lnTo>
                  <a:lnTo>
                    <a:pt x="35" y="38"/>
                  </a:lnTo>
                  <a:lnTo>
                    <a:pt x="44" y="29"/>
                  </a:lnTo>
                  <a:lnTo>
                    <a:pt x="55" y="26"/>
                  </a:lnTo>
                  <a:lnTo>
                    <a:pt x="68" y="28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36" y="9"/>
                  </a:lnTo>
                  <a:lnTo>
                    <a:pt x="26" y="29"/>
                  </a:lnTo>
                  <a:lnTo>
                    <a:pt x="26" y="2"/>
                  </a:lnTo>
                  <a:lnTo>
                    <a:pt x="0" y="2"/>
                  </a:lnTo>
                  <a:lnTo>
                    <a:pt x="2" y="35"/>
                  </a:lnTo>
                  <a:lnTo>
                    <a:pt x="2" y="113"/>
                  </a:lnTo>
                  <a:lnTo>
                    <a:pt x="29" y="1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5092" y="535"/>
              <a:ext cx="27" cy="39"/>
            </a:xfrm>
            <a:custGeom>
              <a:avLst/>
              <a:gdLst>
                <a:gd name="T0" fmla="*/ 0 w 79"/>
                <a:gd name="T1" fmla="*/ 0 h 119"/>
                <a:gd name="T2" fmla="*/ 0 w 79"/>
                <a:gd name="T3" fmla="*/ 0 h 119"/>
                <a:gd name="T4" fmla="*/ 0 w 79"/>
                <a:gd name="T5" fmla="*/ 0 h 119"/>
                <a:gd name="T6" fmla="*/ 0 w 79"/>
                <a:gd name="T7" fmla="*/ 0 h 119"/>
                <a:gd name="T8" fmla="*/ 0 w 79"/>
                <a:gd name="T9" fmla="*/ 0 h 119"/>
                <a:gd name="T10" fmla="*/ 0 w 79"/>
                <a:gd name="T11" fmla="*/ 0 h 119"/>
                <a:gd name="T12" fmla="*/ 0 w 79"/>
                <a:gd name="T13" fmla="*/ 0 h 119"/>
                <a:gd name="T14" fmla="*/ 0 w 79"/>
                <a:gd name="T15" fmla="*/ 0 h 119"/>
                <a:gd name="T16" fmla="*/ 0 w 79"/>
                <a:gd name="T17" fmla="*/ 0 h 119"/>
                <a:gd name="T18" fmla="*/ 0 w 79"/>
                <a:gd name="T19" fmla="*/ 0 h 119"/>
                <a:gd name="T20" fmla="*/ 0 w 79"/>
                <a:gd name="T21" fmla="*/ 0 h 119"/>
                <a:gd name="T22" fmla="*/ 0 w 79"/>
                <a:gd name="T23" fmla="*/ 0 h 119"/>
                <a:gd name="T24" fmla="*/ 0 w 79"/>
                <a:gd name="T25" fmla="*/ 0 h 119"/>
                <a:gd name="T26" fmla="*/ 0 w 79"/>
                <a:gd name="T27" fmla="*/ 0 h 119"/>
                <a:gd name="T28" fmla="*/ 0 w 79"/>
                <a:gd name="T29" fmla="*/ 0 h 119"/>
                <a:gd name="T30" fmla="*/ 0 w 79"/>
                <a:gd name="T31" fmla="*/ 0 h 119"/>
                <a:gd name="T32" fmla="*/ 0 w 79"/>
                <a:gd name="T33" fmla="*/ 0 h 119"/>
                <a:gd name="T34" fmla="*/ 0 w 79"/>
                <a:gd name="T35" fmla="*/ 0 h 119"/>
                <a:gd name="T36" fmla="*/ 0 w 79"/>
                <a:gd name="T37" fmla="*/ 0 h 119"/>
                <a:gd name="T38" fmla="*/ 0 w 79"/>
                <a:gd name="T39" fmla="*/ 0 h 119"/>
                <a:gd name="T40" fmla="*/ 0 w 79"/>
                <a:gd name="T41" fmla="*/ 0 h 119"/>
                <a:gd name="T42" fmla="*/ 0 w 79"/>
                <a:gd name="T43" fmla="*/ 0 h 119"/>
                <a:gd name="T44" fmla="*/ 0 w 79"/>
                <a:gd name="T45" fmla="*/ 0 h 119"/>
                <a:gd name="T46" fmla="*/ 0 w 79"/>
                <a:gd name="T47" fmla="*/ 0 h 119"/>
                <a:gd name="T48" fmla="*/ 0 w 79"/>
                <a:gd name="T49" fmla="*/ 0 h 119"/>
                <a:gd name="T50" fmla="*/ 0 w 79"/>
                <a:gd name="T51" fmla="*/ 0 h 1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9"/>
                <a:gd name="T79" fmla="*/ 0 h 119"/>
                <a:gd name="T80" fmla="*/ 79 w 79"/>
                <a:gd name="T81" fmla="*/ 119 h 1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9" h="119">
                  <a:moveTo>
                    <a:pt x="1" y="112"/>
                  </a:moveTo>
                  <a:lnTo>
                    <a:pt x="31" y="119"/>
                  </a:lnTo>
                  <a:lnTo>
                    <a:pt x="63" y="110"/>
                  </a:lnTo>
                  <a:lnTo>
                    <a:pt x="79" y="83"/>
                  </a:lnTo>
                  <a:lnTo>
                    <a:pt x="72" y="60"/>
                  </a:lnTo>
                  <a:lnTo>
                    <a:pt x="55" y="50"/>
                  </a:lnTo>
                  <a:lnTo>
                    <a:pt x="37" y="42"/>
                  </a:lnTo>
                  <a:lnTo>
                    <a:pt x="29" y="34"/>
                  </a:lnTo>
                  <a:lnTo>
                    <a:pt x="36" y="25"/>
                  </a:lnTo>
                  <a:lnTo>
                    <a:pt x="49" y="24"/>
                  </a:lnTo>
                  <a:lnTo>
                    <a:pt x="72" y="26"/>
                  </a:lnTo>
                  <a:lnTo>
                    <a:pt x="75" y="6"/>
                  </a:lnTo>
                  <a:lnTo>
                    <a:pt x="46" y="0"/>
                  </a:lnTo>
                  <a:lnTo>
                    <a:pt x="31" y="3"/>
                  </a:lnTo>
                  <a:lnTo>
                    <a:pt x="16" y="9"/>
                  </a:lnTo>
                  <a:lnTo>
                    <a:pt x="5" y="21"/>
                  </a:lnTo>
                  <a:lnTo>
                    <a:pt x="0" y="35"/>
                  </a:lnTo>
                  <a:lnTo>
                    <a:pt x="7" y="57"/>
                  </a:lnTo>
                  <a:lnTo>
                    <a:pt x="24" y="68"/>
                  </a:lnTo>
                  <a:lnTo>
                    <a:pt x="42" y="76"/>
                  </a:lnTo>
                  <a:lnTo>
                    <a:pt x="49" y="84"/>
                  </a:lnTo>
                  <a:lnTo>
                    <a:pt x="42" y="93"/>
                  </a:lnTo>
                  <a:lnTo>
                    <a:pt x="31" y="96"/>
                  </a:lnTo>
                  <a:lnTo>
                    <a:pt x="1" y="87"/>
                  </a:lnTo>
                  <a:lnTo>
                    <a:pt x="1" y="1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5127" y="536"/>
              <a:ext cx="8" cy="37"/>
            </a:xfrm>
            <a:custGeom>
              <a:avLst/>
              <a:gdLst>
                <a:gd name="T0" fmla="*/ 0 w 28"/>
                <a:gd name="T1" fmla="*/ 0 h 111"/>
                <a:gd name="T2" fmla="*/ 0 w 28"/>
                <a:gd name="T3" fmla="*/ 0 h 111"/>
                <a:gd name="T4" fmla="*/ 0 w 28"/>
                <a:gd name="T5" fmla="*/ 0 h 111"/>
                <a:gd name="T6" fmla="*/ 0 w 28"/>
                <a:gd name="T7" fmla="*/ 0 h 111"/>
                <a:gd name="T8" fmla="*/ 0 w 28"/>
                <a:gd name="T9" fmla="*/ 0 h 111"/>
                <a:gd name="T10" fmla="*/ 0 w 28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111"/>
                <a:gd name="T20" fmla="*/ 28 w 28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111">
                  <a:moveTo>
                    <a:pt x="28" y="111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111"/>
                  </a:lnTo>
                  <a:lnTo>
                    <a:pt x="28" y="1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5127" y="520"/>
              <a:ext cx="8" cy="10"/>
            </a:xfrm>
            <a:custGeom>
              <a:avLst/>
              <a:gdLst>
                <a:gd name="T0" fmla="*/ 0 w 28"/>
                <a:gd name="T1" fmla="*/ 0 h 30"/>
                <a:gd name="T2" fmla="*/ 0 w 28"/>
                <a:gd name="T3" fmla="*/ 0 h 30"/>
                <a:gd name="T4" fmla="*/ 0 w 28"/>
                <a:gd name="T5" fmla="*/ 0 h 30"/>
                <a:gd name="T6" fmla="*/ 0 w 28"/>
                <a:gd name="T7" fmla="*/ 0 h 30"/>
                <a:gd name="T8" fmla="*/ 0 w 28"/>
                <a:gd name="T9" fmla="*/ 0 h 30"/>
                <a:gd name="T10" fmla="*/ 0 w 28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0"/>
                <a:gd name="T20" fmla="*/ 28 w 28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0">
                  <a:moveTo>
                    <a:pt x="28" y="30"/>
                  </a:moveTo>
                  <a:lnTo>
                    <a:pt x="28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5141" y="525"/>
              <a:ext cx="26" cy="49"/>
            </a:xfrm>
            <a:custGeom>
              <a:avLst/>
              <a:gdLst>
                <a:gd name="T0" fmla="*/ 0 w 76"/>
                <a:gd name="T1" fmla="*/ 0 h 147"/>
                <a:gd name="T2" fmla="*/ 0 w 76"/>
                <a:gd name="T3" fmla="*/ 0 h 147"/>
                <a:gd name="T4" fmla="*/ 0 w 76"/>
                <a:gd name="T5" fmla="*/ 0 h 147"/>
                <a:gd name="T6" fmla="*/ 0 w 76"/>
                <a:gd name="T7" fmla="*/ 0 h 147"/>
                <a:gd name="T8" fmla="*/ 0 w 76"/>
                <a:gd name="T9" fmla="*/ 0 h 147"/>
                <a:gd name="T10" fmla="*/ 0 w 76"/>
                <a:gd name="T11" fmla="*/ 0 h 147"/>
                <a:gd name="T12" fmla="*/ 0 w 76"/>
                <a:gd name="T13" fmla="*/ 0 h 147"/>
                <a:gd name="T14" fmla="*/ 0 w 76"/>
                <a:gd name="T15" fmla="*/ 0 h 147"/>
                <a:gd name="T16" fmla="*/ 0 w 76"/>
                <a:gd name="T17" fmla="*/ 0 h 147"/>
                <a:gd name="T18" fmla="*/ 0 w 76"/>
                <a:gd name="T19" fmla="*/ 0 h 147"/>
                <a:gd name="T20" fmla="*/ 0 w 76"/>
                <a:gd name="T21" fmla="*/ 0 h 147"/>
                <a:gd name="T22" fmla="*/ 0 w 76"/>
                <a:gd name="T23" fmla="*/ 0 h 147"/>
                <a:gd name="T24" fmla="*/ 0 w 76"/>
                <a:gd name="T25" fmla="*/ 0 h 147"/>
                <a:gd name="T26" fmla="*/ 0 w 76"/>
                <a:gd name="T27" fmla="*/ 0 h 147"/>
                <a:gd name="T28" fmla="*/ 0 w 76"/>
                <a:gd name="T29" fmla="*/ 0 h 147"/>
                <a:gd name="T30" fmla="*/ 0 w 76"/>
                <a:gd name="T31" fmla="*/ 0 h 147"/>
                <a:gd name="T32" fmla="*/ 0 w 76"/>
                <a:gd name="T33" fmla="*/ 0 h 147"/>
                <a:gd name="T34" fmla="*/ 0 w 76"/>
                <a:gd name="T35" fmla="*/ 0 h 147"/>
                <a:gd name="T36" fmla="*/ 0 w 76"/>
                <a:gd name="T37" fmla="*/ 0 h 147"/>
                <a:gd name="T38" fmla="*/ 0 w 76"/>
                <a:gd name="T39" fmla="*/ 0 h 14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6"/>
                <a:gd name="T61" fmla="*/ 0 h 147"/>
                <a:gd name="T62" fmla="*/ 76 w 76"/>
                <a:gd name="T63" fmla="*/ 147 h 14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6" h="147">
                  <a:moveTo>
                    <a:pt x="73" y="119"/>
                  </a:moveTo>
                  <a:lnTo>
                    <a:pt x="65" y="121"/>
                  </a:lnTo>
                  <a:lnTo>
                    <a:pt x="50" y="112"/>
                  </a:lnTo>
                  <a:lnTo>
                    <a:pt x="47" y="96"/>
                  </a:lnTo>
                  <a:lnTo>
                    <a:pt x="47" y="53"/>
                  </a:lnTo>
                  <a:lnTo>
                    <a:pt x="73" y="53"/>
                  </a:lnTo>
                  <a:lnTo>
                    <a:pt x="73" y="33"/>
                  </a:lnTo>
                  <a:lnTo>
                    <a:pt x="47" y="33"/>
                  </a:lnTo>
                  <a:lnTo>
                    <a:pt x="47" y="0"/>
                  </a:lnTo>
                  <a:lnTo>
                    <a:pt x="20" y="11"/>
                  </a:lnTo>
                  <a:lnTo>
                    <a:pt x="20" y="33"/>
                  </a:lnTo>
                  <a:lnTo>
                    <a:pt x="0" y="33"/>
                  </a:lnTo>
                  <a:lnTo>
                    <a:pt x="0" y="53"/>
                  </a:lnTo>
                  <a:lnTo>
                    <a:pt x="20" y="53"/>
                  </a:lnTo>
                  <a:lnTo>
                    <a:pt x="20" y="102"/>
                  </a:lnTo>
                  <a:lnTo>
                    <a:pt x="28" y="135"/>
                  </a:lnTo>
                  <a:lnTo>
                    <a:pt x="56" y="147"/>
                  </a:lnTo>
                  <a:lnTo>
                    <a:pt x="76" y="141"/>
                  </a:lnTo>
                  <a:lnTo>
                    <a:pt x="73" y="1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5169" y="536"/>
              <a:ext cx="38" cy="53"/>
            </a:xfrm>
            <a:custGeom>
              <a:avLst/>
              <a:gdLst>
                <a:gd name="T0" fmla="*/ 0 w 115"/>
                <a:gd name="T1" fmla="*/ 0 h 159"/>
                <a:gd name="T2" fmla="*/ 0 w 115"/>
                <a:gd name="T3" fmla="*/ 0 h 159"/>
                <a:gd name="T4" fmla="*/ 0 w 115"/>
                <a:gd name="T5" fmla="*/ 0 h 159"/>
                <a:gd name="T6" fmla="*/ 0 w 115"/>
                <a:gd name="T7" fmla="*/ 0 h 159"/>
                <a:gd name="T8" fmla="*/ 0 w 115"/>
                <a:gd name="T9" fmla="*/ 0 h 159"/>
                <a:gd name="T10" fmla="*/ 0 w 115"/>
                <a:gd name="T11" fmla="*/ 0 h 159"/>
                <a:gd name="T12" fmla="*/ 0 w 115"/>
                <a:gd name="T13" fmla="*/ 0 h 159"/>
                <a:gd name="T14" fmla="*/ 0 w 115"/>
                <a:gd name="T15" fmla="*/ 0 h 159"/>
                <a:gd name="T16" fmla="*/ 0 w 115"/>
                <a:gd name="T17" fmla="*/ 0 h 159"/>
                <a:gd name="T18" fmla="*/ 0 w 115"/>
                <a:gd name="T19" fmla="*/ 0 h 159"/>
                <a:gd name="T20" fmla="*/ 0 w 115"/>
                <a:gd name="T21" fmla="*/ 0 h 159"/>
                <a:gd name="T22" fmla="*/ 0 w 115"/>
                <a:gd name="T23" fmla="*/ 0 h 159"/>
                <a:gd name="T24" fmla="*/ 0 w 115"/>
                <a:gd name="T25" fmla="*/ 0 h 159"/>
                <a:gd name="T26" fmla="*/ 0 w 115"/>
                <a:gd name="T27" fmla="*/ 0 h 159"/>
                <a:gd name="T28" fmla="*/ 0 w 115"/>
                <a:gd name="T29" fmla="*/ 0 h 159"/>
                <a:gd name="T30" fmla="*/ 0 w 115"/>
                <a:gd name="T31" fmla="*/ 0 h 159"/>
                <a:gd name="T32" fmla="*/ 0 w 115"/>
                <a:gd name="T33" fmla="*/ 0 h 1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5"/>
                <a:gd name="T52" fmla="*/ 0 h 159"/>
                <a:gd name="T53" fmla="*/ 115 w 115"/>
                <a:gd name="T54" fmla="*/ 159 h 15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5" h="159">
                  <a:moveTo>
                    <a:pt x="6" y="156"/>
                  </a:moveTo>
                  <a:lnTo>
                    <a:pt x="27" y="159"/>
                  </a:lnTo>
                  <a:lnTo>
                    <a:pt x="55" y="149"/>
                  </a:lnTo>
                  <a:lnTo>
                    <a:pt x="71" y="120"/>
                  </a:lnTo>
                  <a:lnTo>
                    <a:pt x="115" y="0"/>
                  </a:lnTo>
                  <a:lnTo>
                    <a:pt x="86" y="0"/>
                  </a:lnTo>
                  <a:lnTo>
                    <a:pt x="63" y="65"/>
                  </a:lnTo>
                  <a:lnTo>
                    <a:pt x="58" y="81"/>
                  </a:lnTo>
                  <a:lnTo>
                    <a:pt x="53" y="69"/>
                  </a:lnTo>
                  <a:lnTo>
                    <a:pt x="32" y="0"/>
                  </a:lnTo>
                  <a:lnTo>
                    <a:pt x="0" y="0"/>
                  </a:lnTo>
                  <a:lnTo>
                    <a:pt x="43" y="117"/>
                  </a:lnTo>
                  <a:lnTo>
                    <a:pt x="36" y="131"/>
                  </a:lnTo>
                  <a:lnTo>
                    <a:pt x="21" y="138"/>
                  </a:lnTo>
                  <a:lnTo>
                    <a:pt x="10" y="137"/>
                  </a:lnTo>
                  <a:lnTo>
                    <a:pt x="6" y="1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4735" y="624"/>
              <a:ext cx="18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4" y="82"/>
                  </a:lnTo>
                  <a:lnTo>
                    <a:pt x="58" y="59"/>
                  </a:lnTo>
                  <a:lnTo>
                    <a:pt x="54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2" y="23"/>
                  </a:lnTo>
                  <a:lnTo>
                    <a:pt x="20" y="32"/>
                  </a:lnTo>
                  <a:lnTo>
                    <a:pt x="28" y="59"/>
                  </a:lnTo>
                  <a:lnTo>
                    <a:pt x="20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4715" y="624"/>
              <a:ext cx="20" cy="40"/>
            </a:xfrm>
            <a:custGeom>
              <a:avLst/>
              <a:gdLst>
                <a:gd name="T0" fmla="*/ 0 w 58"/>
                <a:gd name="T1" fmla="*/ 0 h 119"/>
                <a:gd name="T2" fmla="*/ 0 w 58"/>
                <a:gd name="T3" fmla="*/ 0 h 119"/>
                <a:gd name="T4" fmla="*/ 0 w 58"/>
                <a:gd name="T5" fmla="*/ 0 h 119"/>
                <a:gd name="T6" fmla="*/ 0 w 58"/>
                <a:gd name="T7" fmla="*/ 0 h 119"/>
                <a:gd name="T8" fmla="*/ 0 w 58"/>
                <a:gd name="T9" fmla="*/ 0 h 119"/>
                <a:gd name="T10" fmla="*/ 0 w 58"/>
                <a:gd name="T11" fmla="*/ 0 h 119"/>
                <a:gd name="T12" fmla="*/ 0 w 58"/>
                <a:gd name="T13" fmla="*/ 0 h 119"/>
                <a:gd name="T14" fmla="*/ 0 w 58"/>
                <a:gd name="T15" fmla="*/ 0 h 119"/>
                <a:gd name="T16" fmla="*/ 0 w 58"/>
                <a:gd name="T17" fmla="*/ 0 h 119"/>
                <a:gd name="T18" fmla="*/ 0 w 58"/>
                <a:gd name="T19" fmla="*/ 0 h 119"/>
                <a:gd name="T20" fmla="*/ 0 w 58"/>
                <a:gd name="T21" fmla="*/ 0 h 119"/>
                <a:gd name="T22" fmla="*/ 0 w 58"/>
                <a:gd name="T23" fmla="*/ 0 h 119"/>
                <a:gd name="T24" fmla="*/ 0 w 58"/>
                <a:gd name="T25" fmla="*/ 0 h 119"/>
                <a:gd name="T26" fmla="*/ 0 w 58"/>
                <a:gd name="T27" fmla="*/ 0 h 119"/>
                <a:gd name="T28" fmla="*/ 0 w 58"/>
                <a:gd name="T29" fmla="*/ 0 h 119"/>
                <a:gd name="T30" fmla="*/ 0 w 58"/>
                <a:gd name="T31" fmla="*/ 0 h 119"/>
                <a:gd name="T32" fmla="*/ 0 w 58"/>
                <a:gd name="T33" fmla="*/ 0 h 119"/>
                <a:gd name="T34" fmla="*/ 0 w 58"/>
                <a:gd name="T35" fmla="*/ 0 h 119"/>
                <a:gd name="T36" fmla="*/ 0 w 58"/>
                <a:gd name="T37" fmla="*/ 0 h 119"/>
                <a:gd name="T38" fmla="*/ 0 w 58"/>
                <a:gd name="T39" fmla="*/ 0 h 119"/>
                <a:gd name="T40" fmla="*/ 0 w 58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8"/>
                <a:gd name="T64" fmla="*/ 0 h 119"/>
                <a:gd name="T65" fmla="*/ 58 w 58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8" h="119">
                  <a:moveTo>
                    <a:pt x="58" y="23"/>
                  </a:moveTo>
                  <a:lnTo>
                    <a:pt x="58" y="1"/>
                  </a:lnTo>
                  <a:lnTo>
                    <a:pt x="57" y="0"/>
                  </a:lnTo>
                  <a:lnTo>
                    <a:pt x="34" y="4"/>
                  </a:lnTo>
                  <a:lnTo>
                    <a:pt x="16" y="16"/>
                  </a:lnTo>
                  <a:lnTo>
                    <a:pt x="5" y="34"/>
                  </a:lnTo>
                  <a:lnTo>
                    <a:pt x="0" y="59"/>
                  </a:lnTo>
                  <a:lnTo>
                    <a:pt x="5" y="83"/>
                  </a:lnTo>
                  <a:lnTo>
                    <a:pt x="16" y="102"/>
                  </a:lnTo>
                  <a:lnTo>
                    <a:pt x="34" y="114"/>
                  </a:lnTo>
                  <a:lnTo>
                    <a:pt x="57" y="119"/>
                  </a:lnTo>
                  <a:lnTo>
                    <a:pt x="58" y="119"/>
                  </a:lnTo>
                  <a:lnTo>
                    <a:pt x="58" y="93"/>
                  </a:lnTo>
                  <a:lnTo>
                    <a:pt x="57" y="95"/>
                  </a:lnTo>
                  <a:lnTo>
                    <a:pt x="35" y="83"/>
                  </a:lnTo>
                  <a:lnTo>
                    <a:pt x="31" y="59"/>
                  </a:lnTo>
                  <a:lnTo>
                    <a:pt x="35" y="33"/>
                  </a:lnTo>
                  <a:lnTo>
                    <a:pt x="44" y="24"/>
                  </a:lnTo>
                  <a:lnTo>
                    <a:pt x="57" y="21"/>
                  </a:lnTo>
                  <a:lnTo>
                    <a:pt x="58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4752" y="608"/>
              <a:ext cx="27" cy="54"/>
            </a:xfrm>
            <a:custGeom>
              <a:avLst/>
              <a:gdLst>
                <a:gd name="T0" fmla="*/ 0 w 81"/>
                <a:gd name="T1" fmla="*/ 0 h 162"/>
                <a:gd name="T2" fmla="*/ 0 w 81"/>
                <a:gd name="T3" fmla="*/ 0 h 162"/>
                <a:gd name="T4" fmla="*/ 0 w 81"/>
                <a:gd name="T5" fmla="*/ 0 h 162"/>
                <a:gd name="T6" fmla="*/ 0 w 81"/>
                <a:gd name="T7" fmla="*/ 0 h 162"/>
                <a:gd name="T8" fmla="*/ 0 w 81"/>
                <a:gd name="T9" fmla="*/ 0 h 162"/>
                <a:gd name="T10" fmla="*/ 0 w 81"/>
                <a:gd name="T11" fmla="*/ 0 h 162"/>
                <a:gd name="T12" fmla="*/ 0 w 81"/>
                <a:gd name="T13" fmla="*/ 0 h 162"/>
                <a:gd name="T14" fmla="*/ 0 w 81"/>
                <a:gd name="T15" fmla="*/ 0 h 162"/>
                <a:gd name="T16" fmla="*/ 0 w 81"/>
                <a:gd name="T17" fmla="*/ 0 h 162"/>
                <a:gd name="T18" fmla="*/ 0 w 81"/>
                <a:gd name="T19" fmla="*/ 0 h 162"/>
                <a:gd name="T20" fmla="*/ 0 w 81"/>
                <a:gd name="T21" fmla="*/ 0 h 162"/>
                <a:gd name="T22" fmla="*/ 0 w 81"/>
                <a:gd name="T23" fmla="*/ 0 h 162"/>
                <a:gd name="T24" fmla="*/ 0 w 81"/>
                <a:gd name="T25" fmla="*/ 0 h 162"/>
                <a:gd name="T26" fmla="*/ 0 w 81"/>
                <a:gd name="T27" fmla="*/ 0 h 162"/>
                <a:gd name="T28" fmla="*/ 0 w 81"/>
                <a:gd name="T29" fmla="*/ 0 h 162"/>
                <a:gd name="T30" fmla="*/ 0 w 81"/>
                <a:gd name="T31" fmla="*/ 0 h 162"/>
                <a:gd name="T32" fmla="*/ 0 w 81"/>
                <a:gd name="T33" fmla="*/ 0 h 162"/>
                <a:gd name="T34" fmla="*/ 0 w 81"/>
                <a:gd name="T35" fmla="*/ 0 h 162"/>
                <a:gd name="T36" fmla="*/ 0 w 81"/>
                <a:gd name="T37" fmla="*/ 0 h 162"/>
                <a:gd name="T38" fmla="*/ 0 w 81"/>
                <a:gd name="T39" fmla="*/ 0 h 162"/>
                <a:gd name="T40" fmla="*/ 0 w 81"/>
                <a:gd name="T41" fmla="*/ 0 h 1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1"/>
                <a:gd name="T64" fmla="*/ 0 h 162"/>
                <a:gd name="T65" fmla="*/ 81 w 81"/>
                <a:gd name="T66" fmla="*/ 162 h 1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1" h="162">
                  <a:moveTo>
                    <a:pt x="52" y="162"/>
                  </a:moveTo>
                  <a:lnTo>
                    <a:pt x="52" y="72"/>
                  </a:lnTo>
                  <a:lnTo>
                    <a:pt x="78" y="72"/>
                  </a:lnTo>
                  <a:lnTo>
                    <a:pt x="78" y="52"/>
                  </a:lnTo>
                  <a:lnTo>
                    <a:pt x="52" y="52"/>
                  </a:lnTo>
                  <a:lnTo>
                    <a:pt x="55" y="35"/>
                  </a:lnTo>
                  <a:lnTo>
                    <a:pt x="59" y="27"/>
                  </a:lnTo>
                  <a:lnTo>
                    <a:pt x="69" y="26"/>
                  </a:lnTo>
                  <a:lnTo>
                    <a:pt x="78" y="27"/>
                  </a:lnTo>
                  <a:lnTo>
                    <a:pt x="81" y="1"/>
                  </a:lnTo>
                  <a:lnTo>
                    <a:pt x="65" y="0"/>
                  </a:lnTo>
                  <a:lnTo>
                    <a:pt x="46" y="3"/>
                  </a:lnTo>
                  <a:lnTo>
                    <a:pt x="32" y="14"/>
                  </a:lnTo>
                  <a:lnTo>
                    <a:pt x="26" y="32"/>
                  </a:lnTo>
                  <a:lnTo>
                    <a:pt x="26" y="52"/>
                  </a:lnTo>
                  <a:lnTo>
                    <a:pt x="0" y="52"/>
                  </a:lnTo>
                  <a:lnTo>
                    <a:pt x="0" y="72"/>
                  </a:lnTo>
                  <a:lnTo>
                    <a:pt x="26" y="72"/>
                  </a:lnTo>
                  <a:lnTo>
                    <a:pt x="26" y="162"/>
                  </a:lnTo>
                  <a:lnTo>
                    <a:pt x="52" y="1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4819" y="612"/>
              <a:ext cx="40" cy="50"/>
            </a:xfrm>
            <a:custGeom>
              <a:avLst/>
              <a:gdLst>
                <a:gd name="T0" fmla="*/ 0 w 120"/>
                <a:gd name="T1" fmla="*/ 0 h 150"/>
                <a:gd name="T2" fmla="*/ 0 w 120"/>
                <a:gd name="T3" fmla="*/ 0 h 150"/>
                <a:gd name="T4" fmla="*/ 0 w 120"/>
                <a:gd name="T5" fmla="*/ 0 h 150"/>
                <a:gd name="T6" fmla="*/ 0 w 120"/>
                <a:gd name="T7" fmla="*/ 0 h 150"/>
                <a:gd name="T8" fmla="*/ 0 w 120"/>
                <a:gd name="T9" fmla="*/ 0 h 150"/>
                <a:gd name="T10" fmla="*/ 0 w 120"/>
                <a:gd name="T11" fmla="*/ 0 h 150"/>
                <a:gd name="T12" fmla="*/ 0 w 120"/>
                <a:gd name="T13" fmla="*/ 0 h 150"/>
                <a:gd name="T14" fmla="*/ 0 w 120"/>
                <a:gd name="T15" fmla="*/ 0 h 150"/>
                <a:gd name="T16" fmla="*/ 0 w 120"/>
                <a:gd name="T17" fmla="*/ 0 h 150"/>
                <a:gd name="T18" fmla="*/ 0 w 120"/>
                <a:gd name="T19" fmla="*/ 0 h 150"/>
                <a:gd name="T20" fmla="*/ 0 w 120"/>
                <a:gd name="T21" fmla="*/ 0 h 150"/>
                <a:gd name="T22" fmla="*/ 0 w 120"/>
                <a:gd name="T23" fmla="*/ 0 h 150"/>
                <a:gd name="T24" fmla="*/ 0 w 120"/>
                <a:gd name="T25" fmla="*/ 0 h 150"/>
                <a:gd name="T26" fmla="*/ 0 w 120"/>
                <a:gd name="T27" fmla="*/ 0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"/>
                <a:gd name="T43" fmla="*/ 0 h 150"/>
                <a:gd name="T44" fmla="*/ 120 w 120"/>
                <a:gd name="T45" fmla="*/ 150 h 15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" h="150">
                  <a:moveTo>
                    <a:pt x="120" y="150"/>
                  </a:moveTo>
                  <a:lnTo>
                    <a:pt x="120" y="0"/>
                  </a:lnTo>
                  <a:lnTo>
                    <a:pt x="92" y="0"/>
                  </a:lnTo>
                  <a:lnTo>
                    <a:pt x="92" y="62"/>
                  </a:lnTo>
                  <a:lnTo>
                    <a:pt x="30" y="6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30" y="150"/>
                  </a:lnTo>
                  <a:lnTo>
                    <a:pt x="30" y="86"/>
                  </a:lnTo>
                  <a:lnTo>
                    <a:pt x="92" y="86"/>
                  </a:lnTo>
                  <a:lnTo>
                    <a:pt x="92" y="150"/>
                  </a:lnTo>
                  <a:lnTo>
                    <a:pt x="12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4887" y="624"/>
              <a:ext cx="20" cy="40"/>
            </a:xfrm>
            <a:custGeom>
              <a:avLst/>
              <a:gdLst>
                <a:gd name="T0" fmla="*/ 0 w 56"/>
                <a:gd name="T1" fmla="*/ 0 h 118"/>
                <a:gd name="T2" fmla="*/ 0 w 56"/>
                <a:gd name="T3" fmla="*/ 0 h 118"/>
                <a:gd name="T4" fmla="*/ 0 w 56"/>
                <a:gd name="T5" fmla="*/ 0 h 118"/>
                <a:gd name="T6" fmla="*/ 0 w 56"/>
                <a:gd name="T7" fmla="*/ 0 h 118"/>
                <a:gd name="T8" fmla="*/ 0 w 56"/>
                <a:gd name="T9" fmla="*/ 0 h 118"/>
                <a:gd name="T10" fmla="*/ 0 w 56"/>
                <a:gd name="T11" fmla="*/ 0 h 118"/>
                <a:gd name="T12" fmla="*/ 0 w 56"/>
                <a:gd name="T13" fmla="*/ 0 h 118"/>
                <a:gd name="T14" fmla="*/ 0 w 56"/>
                <a:gd name="T15" fmla="*/ 0 h 118"/>
                <a:gd name="T16" fmla="*/ 0 w 56"/>
                <a:gd name="T17" fmla="*/ 0 h 118"/>
                <a:gd name="T18" fmla="*/ 0 w 56"/>
                <a:gd name="T19" fmla="*/ 0 h 118"/>
                <a:gd name="T20" fmla="*/ 0 w 56"/>
                <a:gd name="T21" fmla="*/ 0 h 118"/>
                <a:gd name="T22" fmla="*/ 0 w 56"/>
                <a:gd name="T23" fmla="*/ 0 h 118"/>
                <a:gd name="T24" fmla="*/ 0 w 56"/>
                <a:gd name="T25" fmla="*/ 0 h 118"/>
                <a:gd name="T26" fmla="*/ 0 w 56"/>
                <a:gd name="T27" fmla="*/ 0 h 118"/>
                <a:gd name="T28" fmla="*/ 0 w 56"/>
                <a:gd name="T29" fmla="*/ 0 h 118"/>
                <a:gd name="T30" fmla="*/ 0 w 56"/>
                <a:gd name="T31" fmla="*/ 0 h 118"/>
                <a:gd name="T32" fmla="*/ 0 w 56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6"/>
                <a:gd name="T52" fmla="*/ 0 h 118"/>
                <a:gd name="T53" fmla="*/ 56 w 56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6" h="118">
                  <a:moveTo>
                    <a:pt x="0" y="92"/>
                  </a:moveTo>
                  <a:lnTo>
                    <a:pt x="0" y="118"/>
                  </a:lnTo>
                  <a:lnTo>
                    <a:pt x="22" y="113"/>
                  </a:lnTo>
                  <a:lnTo>
                    <a:pt x="40" y="101"/>
                  </a:lnTo>
                  <a:lnTo>
                    <a:pt x="52" y="82"/>
                  </a:lnTo>
                  <a:lnTo>
                    <a:pt x="56" y="59"/>
                  </a:lnTo>
                  <a:lnTo>
                    <a:pt x="52" y="35"/>
                  </a:lnTo>
                  <a:lnTo>
                    <a:pt x="40" y="16"/>
                  </a:lnTo>
                  <a:lnTo>
                    <a:pt x="22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0" y="23"/>
                  </a:lnTo>
                  <a:lnTo>
                    <a:pt x="19" y="32"/>
                  </a:lnTo>
                  <a:lnTo>
                    <a:pt x="26" y="59"/>
                  </a:lnTo>
                  <a:lnTo>
                    <a:pt x="19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868" y="624"/>
              <a:ext cx="19" cy="40"/>
            </a:xfrm>
            <a:custGeom>
              <a:avLst/>
              <a:gdLst>
                <a:gd name="T0" fmla="*/ 0 w 59"/>
                <a:gd name="T1" fmla="*/ 0 h 119"/>
                <a:gd name="T2" fmla="*/ 0 w 59"/>
                <a:gd name="T3" fmla="*/ 0 h 119"/>
                <a:gd name="T4" fmla="*/ 0 w 59"/>
                <a:gd name="T5" fmla="*/ 0 h 119"/>
                <a:gd name="T6" fmla="*/ 0 w 59"/>
                <a:gd name="T7" fmla="*/ 0 h 119"/>
                <a:gd name="T8" fmla="*/ 0 w 59"/>
                <a:gd name="T9" fmla="*/ 0 h 119"/>
                <a:gd name="T10" fmla="*/ 0 w 59"/>
                <a:gd name="T11" fmla="*/ 0 h 119"/>
                <a:gd name="T12" fmla="*/ 0 w 59"/>
                <a:gd name="T13" fmla="*/ 0 h 119"/>
                <a:gd name="T14" fmla="*/ 0 w 59"/>
                <a:gd name="T15" fmla="*/ 0 h 119"/>
                <a:gd name="T16" fmla="*/ 0 w 59"/>
                <a:gd name="T17" fmla="*/ 0 h 119"/>
                <a:gd name="T18" fmla="*/ 0 w 59"/>
                <a:gd name="T19" fmla="*/ 0 h 119"/>
                <a:gd name="T20" fmla="*/ 0 w 59"/>
                <a:gd name="T21" fmla="*/ 0 h 119"/>
                <a:gd name="T22" fmla="*/ 0 w 59"/>
                <a:gd name="T23" fmla="*/ 0 h 119"/>
                <a:gd name="T24" fmla="*/ 0 w 59"/>
                <a:gd name="T25" fmla="*/ 0 h 119"/>
                <a:gd name="T26" fmla="*/ 0 w 59"/>
                <a:gd name="T27" fmla="*/ 0 h 119"/>
                <a:gd name="T28" fmla="*/ 0 w 59"/>
                <a:gd name="T29" fmla="*/ 0 h 119"/>
                <a:gd name="T30" fmla="*/ 0 w 59"/>
                <a:gd name="T31" fmla="*/ 0 h 119"/>
                <a:gd name="T32" fmla="*/ 0 w 59"/>
                <a:gd name="T33" fmla="*/ 0 h 119"/>
                <a:gd name="T34" fmla="*/ 0 w 59"/>
                <a:gd name="T35" fmla="*/ 0 h 119"/>
                <a:gd name="T36" fmla="*/ 0 w 59"/>
                <a:gd name="T37" fmla="*/ 0 h 119"/>
                <a:gd name="T38" fmla="*/ 0 w 59"/>
                <a:gd name="T39" fmla="*/ 0 h 119"/>
                <a:gd name="T40" fmla="*/ 0 w 59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19"/>
                <a:gd name="T65" fmla="*/ 59 w 59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19">
                  <a:moveTo>
                    <a:pt x="59" y="23"/>
                  </a:moveTo>
                  <a:lnTo>
                    <a:pt x="59" y="1"/>
                  </a:lnTo>
                  <a:lnTo>
                    <a:pt x="56" y="0"/>
                  </a:lnTo>
                  <a:lnTo>
                    <a:pt x="33" y="4"/>
                  </a:lnTo>
                  <a:lnTo>
                    <a:pt x="16" y="16"/>
                  </a:lnTo>
                  <a:lnTo>
                    <a:pt x="4" y="34"/>
                  </a:lnTo>
                  <a:lnTo>
                    <a:pt x="0" y="59"/>
                  </a:lnTo>
                  <a:lnTo>
                    <a:pt x="4" y="83"/>
                  </a:lnTo>
                  <a:lnTo>
                    <a:pt x="16" y="102"/>
                  </a:lnTo>
                  <a:lnTo>
                    <a:pt x="33" y="114"/>
                  </a:lnTo>
                  <a:lnTo>
                    <a:pt x="56" y="119"/>
                  </a:lnTo>
                  <a:lnTo>
                    <a:pt x="59" y="119"/>
                  </a:lnTo>
                  <a:lnTo>
                    <a:pt x="59" y="93"/>
                  </a:lnTo>
                  <a:lnTo>
                    <a:pt x="56" y="95"/>
                  </a:lnTo>
                  <a:lnTo>
                    <a:pt x="34" y="83"/>
                  </a:lnTo>
                  <a:lnTo>
                    <a:pt x="30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6" y="21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913" y="624"/>
              <a:ext cx="35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30" y="113"/>
                  </a:lnTo>
                  <a:lnTo>
                    <a:pt x="30" y="61"/>
                  </a:lnTo>
                  <a:lnTo>
                    <a:pt x="35" y="35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6" y="26"/>
                  </a:lnTo>
                  <a:lnTo>
                    <a:pt x="74" y="35"/>
                  </a:lnTo>
                  <a:lnTo>
                    <a:pt x="76" y="59"/>
                  </a:lnTo>
                  <a:lnTo>
                    <a:pt x="76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5" y="4"/>
                  </a:lnTo>
                  <a:lnTo>
                    <a:pt x="65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4975" y="625"/>
              <a:ext cx="16" cy="53"/>
            </a:xfrm>
            <a:custGeom>
              <a:avLst/>
              <a:gdLst>
                <a:gd name="T0" fmla="*/ 0 w 52"/>
                <a:gd name="T1" fmla="*/ 0 h 159"/>
                <a:gd name="T2" fmla="*/ 0 w 52"/>
                <a:gd name="T3" fmla="*/ 0 h 159"/>
                <a:gd name="T4" fmla="*/ 0 w 52"/>
                <a:gd name="T5" fmla="*/ 0 h 159"/>
                <a:gd name="T6" fmla="*/ 0 w 52"/>
                <a:gd name="T7" fmla="*/ 0 h 159"/>
                <a:gd name="T8" fmla="*/ 0 w 52"/>
                <a:gd name="T9" fmla="*/ 0 h 159"/>
                <a:gd name="T10" fmla="*/ 0 w 52"/>
                <a:gd name="T11" fmla="*/ 0 h 159"/>
                <a:gd name="T12" fmla="*/ 0 w 52"/>
                <a:gd name="T13" fmla="*/ 0 h 159"/>
                <a:gd name="T14" fmla="*/ 0 w 52"/>
                <a:gd name="T15" fmla="*/ 0 h 159"/>
                <a:gd name="T16" fmla="*/ 0 w 52"/>
                <a:gd name="T17" fmla="*/ 0 h 159"/>
                <a:gd name="T18" fmla="*/ 0 w 52"/>
                <a:gd name="T19" fmla="*/ 0 h 159"/>
                <a:gd name="T20" fmla="*/ 0 w 52"/>
                <a:gd name="T21" fmla="*/ 0 h 159"/>
                <a:gd name="T22" fmla="*/ 0 w 52"/>
                <a:gd name="T23" fmla="*/ 0 h 159"/>
                <a:gd name="T24" fmla="*/ 0 w 52"/>
                <a:gd name="T25" fmla="*/ 0 h 159"/>
                <a:gd name="T26" fmla="*/ 0 w 52"/>
                <a:gd name="T27" fmla="*/ 0 h 159"/>
                <a:gd name="T28" fmla="*/ 0 w 52"/>
                <a:gd name="T29" fmla="*/ 0 h 159"/>
                <a:gd name="T30" fmla="*/ 0 w 52"/>
                <a:gd name="T31" fmla="*/ 0 h 159"/>
                <a:gd name="T32" fmla="*/ 0 w 52"/>
                <a:gd name="T33" fmla="*/ 0 h 159"/>
                <a:gd name="T34" fmla="*/ 0 w 52"/>
                <a:gd name="T35" fmla="*/ 0 h 159"/>
                <a:gd name="T36" fmla="*/ 0 w 52"/>
                <a:gd name="T37" fmla="*/ 0 h 159"/>
                <a:gd name="T38" fmla="*/ 0 w 52"/>
                <a:gd name="T39" fmla="*/ 0 h 159"/>
                <a:gd name="T40" fmla="*/ 0 w 52"/>
                <a:gd name="T41" fmla="*/ 0 h 159"/>
                <a:gd name="T42" fmla="*/ 0 w 52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2"/>
                <a:gd name="T67" fmla="*/ 0 h 159"/>
                <a:gd name="T68" fmla="*/ 52 w 52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2" h="159">
                  <a:moveTo>
                    <a:pt x="0" y="133"/>
                  </a:moveTo>
                  <a:lnTo>
                    <a:pt x="0" y="159"/>
                  </a:lnTo>
                  <a:lnTo>
                    <a:pt x="22" y="156"/>
                  </a:lnTo>
                  <a:lnTo>
                    <a:pt x="39" y="143"/>
                  </a:lnTo>
                  <a:lnTo>
                    <a:pt x="49" y="124"/>
                  </a:lnTo>
                  <a:lnTo>
                    <a:pt x="52" y="97"/>
                  </a:lnTo>
                  <a:lnTo>
                    <a:pt x="52" y="0"/>
                  </a:lnTo>
                  <a:lnTo>
                    <a:pt x="26" y="0"/>
                  </a:lnTo>
                  <a:lnTo>
                    <a:pt x="24" y="17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23"/>
                  </a:lnTo>
                  <a:lnTo>
                    <a:pt x="17" y="30"/>
                  </a:lnTo>
                  <a:lnTo>
                    <a:pt x="24" y="55"/>
                  </a:lnTo>
                  <a:lnTo>
                    <a:pt x="17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10" y="104"/>
                  </a:lnTo>
                  <a:lnTo>
                    <a:pt x="26" y="88"/>
                  </a:lnTo>
                  <a:lnTo>
                    <a:pt x="23" y="121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956" y="624"/>
              <a:ext cx="19" cy="38"/>
            </a:xfrm>
            <a:custGeom>
              <a:avLst/>
              <a:gdLst>
                <a:gd name="T0" fmla="*/ 0 w 55"/>
                <a:gd name="T1" fmla="*/ 0 h 114"/>
                <a:gd name="T2" fmla="*/ 0 w 55"/>
                <a:gd name="T3" fmla="*/ 0 h 114"/>
                <a:gd name="T4" fmla="*/ 0 w 55"/>
                <a:gd name="T5" fmla="*/ 0 h 114"/>
                <a:gd name="T6" fmla="*/ 0 w 55"/>
                <a:gd name="T7" fmla="*/ 0 h 114"/>
                <a:gd name="T8" fmla="*/ 0 w 55"/>
                <a:gd name="T9" fmla="*/ 0 h 114"/>
                <a:gd name="T10" fmla="*/ 0 w 55"/>
                <a:gd name="T11" fmla="*/ 0 h 114"/>
                <a:gd name="T12" fmla="*/ 0 w 55"/>
                <a:gd name="T13" fmla="*/ 0 h 114"/>
                <a:gd name="T14" fmla="*/ 0 w 55"/>
                <a:gd name="T15" fmla="*/ 0 h 114"/>
                <a:gd name="T16" fmla="*/ 0 w 55"/>
                <a:gd name="T17" fmla="*/ 0 h 114"/>
                <a:gd name="T18" fmla="*/ 0 w 55"/>
                <a:gd name="T19" fmla="*/ 0 h 114"/>
                <a:gd name="T20" fmla="*/ 0 w 55"/>
                <a:gd name="T21" fmla="*/ 0 h 114"/>
                <a:gd name="T22" fmla="*/ 0 w 55"/>
                <a:gd name="T23" fmla="*/ 0 h 114"/>
                <a:gd name="T24" fmla="*/ 0 w 55"/>
                <a:gd name="T25" fmla="*/ 0 h 114"/>
                <a:gd name="T26" fmla="*/ 0 w 55"/>
                <a:gd name="T27" fmla="*/ 0 h 114"/>
                <a:gd name="T28" fmla="*/ 0 w 55"/>
                <a:gd name="T29" fmla="*/ 0 h 114"/>
                <a:gd name="T30" fmla="*/ 0 w 55"/>
                <a:gd name="T31" fmla="*/ 0 h 114"/>
                <a:gd name="T32" fmla="*/ 0 w 55"/>
                <a:gd name="T33" fmla="*/ 0 h 114"/>
                <a:gd name="T34" fmla="*/ 0 w 55"/>
                <a:gd name="T35" fmla="*/ 0 h 114"/>
                <a:gd name="T36" fmla="*/ 0 w 55"/>
                <a:gd name="T37" fmla="*/ 0 h 114"/>
                <a:gd name="T38" fmla="*/ 0 w 55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114"/>
                <a:gd name="T62" fmla="*/ 55 w 55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114">
                  <a:moveTo>
                    <a:pt x="55" y="27"/>
                  </a:moveTo>
                  <a:lnTo>
                    <a:pt x="55" y="4"/>
                  </a:lnTo>
                  <a:lnTo>
                    <a:pt x="43" y="0"/>
                  </a:lnTo>
                  <a:lnTo>
                    <a:pt x="25" y="5"/>
                  </a:lnTo>
                  <a:lnTo>
                    <a:pt x="10" y="18"/>
                  </a:lnTo>
                  <a:lnTo>
                    <a:pt x="3" y="36"/>
                  </a:lnTo>
                  <a:lnTo>
                    <a:pt x="0" y="59"/>
                  </a:lnTo>
                  <a:lnTo>
                    <a:pt x="10" y="96"/>
                  </a:lnTo>
                  <a:lnTo>
                    <a:pt x="25" y="109"/>
                  </a:lnTo>
                  <a:lnTo>
                    <a:pt x="43" y="114"/>
                  </a:lnTo>
                  <a:lnTo>
                    <a:pt x="55" y="111"/>
                  </a:lnTo>
                  <a:lnTo>
                    <a:pt x="55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29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5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4959" y="667"/>
              <a:ext cx="16" cy="11"/>
            </a:xfrm>
            <a:custGeom>
              <a:avLst/>
              <a:gdLst>
                <a:gd name="T0" fmla="*/ 0 w 45"/>
                <a:gd name="T1" fmla="*/ 0 h 33"/>
                <a:gd name="T2" fmla="*/ 0 w 45"/>
                <a:gd name="T3" fmla="*/ 0 h 33"/>
                <a:gd name="T4" fmla="*/ 0 w 45"/>
                <a:gd name="T5" fmla="*/ 0 h 33"/>
                <a:gd name="T6" fmla="*/ 0 w 45"/>
                <a:gd name="T7" fmla="*/ 0 h 33"/>
                <a:gd name="T8" fmla="*/ 0 w 45"/>
                <a:gd name="T9" fmla="*/ 0 h 33"/>
                <a:gd name="T10" fmla="*/ 0 w 45"/>
                <a:gd name="T11" fmla="*/ 0 h 33"/>
                <a:gd name="T12" fmla="*/ 0 w 45"/>
                <a:gd name="T13" fmla="*/ 0 h 33"/>
                <a:gd name="T14" fmla="*/ 0 w 4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5"/>
                <a:gd name="T25" fmla="*/ 0 h 33"/>
                <a:gd name="T26" fmla="*/ 45 w 45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5" h="33">
                  <a:moveTo>
                    <a:pt x="45" y="33"/>
                  </a:moveTo>
                  <a:lnTo>
                    <a:pt x="45" y="7"/>
                  </a:lnTo>
                  <a:lnTo>
                    <a:pt x="35" y="13"/>
                  </a:lnTo>
                  <a:lnTo>
                    <a:pt x="3" y="0"/>
                  </a:lnTo>
                  <a:lnTo>
                    <a:pt x="0" y="26"/>
                  </a:lnTo>
                  <a:lnTo>
                    <a:pt x="38" y="33"/>
                  </a:lnTo>
                  <a:lnTo>
                    <a:pt x="45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2" name="Freeform 34"/>
            <p:cNvSpPr>
              <a:spLocks/>
            </p:cNvSpPr>
            <p:nvPr/>
          </p:nvSpPr>
          <p:spPr bwMode="auto">
            <a:xfrm>
              <a:off x="5035" y="612"/>
              <a:ext cx="40" cy="50"/>
            </a:xfrm>
            <a:custGeom>
              <a:avLst/>
              <a:gdLst>
                <a:gd name="T0" fmla="*/ 0 w 121"/>
                <a:gd name="T1" fmla="*/ 0 h 150"/>
                <a:gd name="T2" fmla="*/ 0 w 121"/>
                <a:gd name="T3" fmla="*/ 0 h 150"/>
                <a:gd name="T4" fmla="*/ 0 w 121"/>
                <a:gd name="T5" fmla="*/ 0 h 150"/>
                <a:gd name="T6" fmla="*/ 0 w 121"/>
                <a:gd name="T7" fmla="*/ 0 h 150"/>
                <a:gd name="T8" fmla="*/ 0 w 121"/>
                <a:gd name="T9" fmla="*/ 0 h 150"/>
                <a:gd name="T10" fmla="*/ 0 w 121"/>
                <a:gd name="T11" fmla="*/ 0 h 150"/>
                <a:gd name="T12" fmla="*/ 0 w 121"/>
                <a:gd name="T13" fmla="*/ 0 h 150"/>
                <a:gd name="T14" fmla="*/ 0 w 121"/>
                <a:gd name="T15" fmla="*/ 0 h 150"/>
                <a:gd name="T16" fmla="*/ 0 w 121"/>
                <a:gd name="T17" fmla="*/ 0 h 150"/>
                <a:gd name="T18" fmla="*/ 0 w 121"/>
                <a:gd name="T19" fmla="*/ 0 h 150"/>
                <a:gd name="T20" fmla="*/ 0 w 121"/>
                <a:gd name="T21" fmla="*/ 0 h 150"/>
                <a:gd name="T22" fmla="*/ 0 w 121"/>
                <a:gd name="T23" fmla="*/ 0 h 150"/>
                <a:gd name="T24" fmla="*/ 0 w 121"/>
                <a:gd name="T25" fmla="*/ 0 h 150"/>
                <a:gd name="T26" fmla="*/ 0 w 121"/>
                <a:gd name="T27" fmla="*/ 0 h 150"/>
                <a:gd name="T28" fmla="*/ 0 w 121"/>
                <a:gd name="T29" fmla="*/ 0 h 150"/>
                <a:gd name="T30" fmla="*/ 0 w 121"/>
                <a:gd name="T31" fmla="*/ 0 h 150"/>
                <a:gd name="T32" fmla="*/ 0 w 121"/>
                <a:gd name="T33" fmla="*/ 0 h 1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1"/>
                <a:gd name="T52" fmla="*/ 0 h 150"/>
                <a:gd name="T53" fmla="*/ 121 w 121"/>
                <a:gd name="T54" fmla="*/ 150 h 1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1" h="150">
                  <a:moveTo>
                    <a:pt x="121" y="150"/>
                  </a:moveTo>
                  <a:lnTo>
                    <a:pt x="58" y="69"/>
                  </a:lnTo>
                  <a:lnTo>
                    <a:pt x="118" y="0"/>
                  </a:lnTo>
                  <a:lnTo>
                    <a:pt x="84" y="0"/>
                  </a:lnTo>
                  <a:lnTo>
                    <a:pt x="34" y="54"/>
                  </a:lnTo>
                  <a:lnTo>
                    <a:pt x="27" y="66"/>
                  </a:lnTo>
                  <a:lnTo>
                    <a:pt x="27" y="53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150"/>
                  </a:lnTo>
                  <a:lnTo>
                    <a:pt x="27" y="150"/>
                  </a:lnTo>
                  <a:lnTo>
                    <a:pt x="27" y="92"/>
                  </a:lnTo>
                  <a:lnTo>
                    <a:pt x="27" y="79"/>
                  </a:lnTo>
                  <a:lnTo>
                    <a:pt x="34" y="88"/>
                  </a:lnTo>
                  <a:lnTo>
                    <a:pt x="85" y="150"/>
                  </a:lnTo>
                  <a:lnTo>
                    <a:pt x="121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3" name="Freeform 35"/>
            <p:cNvSpPr>
              <a:spLocks/>
            </p:cNvSpPr>
            <p:nvPr/>
          </p:nvSpPr>
          <p:spPr bwMode="auto">
            <a:xfrm>
              <a:off x="5099" y="624"/>
              <a:ext cx="20" cy="40"/>
            </a:xfrm>
            <a:custGeom>
              <a:avLst/>
              <a:gdLst>
                <a:gd name="T0" fmla="*/ 0 w 58"/>
                <a:gd name="T1" fmla="*/ 0 h 118"/>
                <a:gd name="T2" fmla="*/ 0 w 58"/>
                <a:gd name="T3" fmla="*/ 0 h 118"/>
                <a:gd name="T4" fmla="*/ 0 w 58"/>
                <a:gd name="T5" fmla="*/ 0 h 118"/>
                <a:gd name="T6" fmla="*/ 0 w 58"/>
                <a:gd name="T7" fmla="*/ 0 h 118"/>
                <a:gd name="T8" fmla="*/ 0 w 58"/>
                <a:gd name="T9" fmla="*/ 0 h 118"/>
                <a:gd name="T10" fmla="*/ 0 w 58"/>
                <a:gd name="T11" fmla="*/ 0 h 118"/>
                <a:gd name="T12" fmla="*/ 0 w 58"/>
                <a:gd name="T13" fmla="*/ 0 h 118"/>
                <a:gd name="T14" fmla="*/ 0 w 58"/>
                <a:gd name="T15" fmla="*/ 0 h 118"/>
                <a:gd name="T16" fmla="*/ 0 w 58"/>
                <a:gd name="T17" fmla="*/ 0 h 118"/>
                <a:gd name="T18" fmla="*/ 0 w 58"/>
                <a:gd name="T19" fmla="*/ 0 h 118"/>
                <a:gd name="T20" fmla="*/ 0 w 58"/>
                <a:gd name="T21" fmla="*/ 0 h 118"/>
                <a:gd name="T22" fmla="*/ 0 w 58"/>
                <a:gd name="T23" fmla="*/ 0 h 118"/>
                <a:gd name="T24" fmla="*/ 0 w 58"/>
                <a:gd name="T25" fmla="*/ 0 h 118"/>
                <a:gd name="T26" fmla="*/ 0 w 58"/>
                <a:gd name="T27" fmla="*/ 0 h 118"/>
                <a:gd name="T28" fmla="*/ 0 w 58"/>
                <a:gd name="T29" fmla="*/ 0 h 118"/>
                <a:gd name="T30" fmla="*/ 0 w 58"/>
                <a:gd name="T31" fmla="*/ 0 h 118"/>
                <a:gd name="T32" fmla="*/ 0 w 58"/>
                <a:gd name="T33" fmla="*/ 0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8"/>
                <a:gd name="T52" fmla="*/ 0 h 118"/>
                <a:gd name="T53" fmla="*/ 58 w 58"/>
                <a:gd name="T54" fmla="*/ 118 h 1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8" h="118">
                  <a:moveTo>
                    <a:pt x="0" y="92"/>
                  </a:moveTo>
                  <a:lnTo>
                    <a:pt x="0" y="118"/>
                  </a:lnTo>
                  <a:lnTo>
                    <a:pt x="23" y="113"/>
                  </a:lnTo>
                  <a:lnTo>
                    <a:pt x="42" y="101"/>
                  </a:lnTo>
                  <a:lnTo>
                    <a:pt x="55" y="82"/>
                  </a:lnTo>
                  <a:lnTo>
                    <a:pt x="58" y="59"/>
                  </a:lnTo>
                  <a:lnTo>
                    <a:pt x="55" y="35"/>
                  </a:lnTo>
                  <a:lnTo>
                    <a:pt x="42" y="16"/>
                  </a:lnTo>
                  <a:lnTo>
                    <a:pt x="23" y="4"/>
                  </a:lnTo>
                  <a:lnTo>
                    <a:pt x="0" y="0"/>
                  </a:lnTo>
                  <a:lnTo>
                    <a:pt x="0" y="22"/>
                  </a:lnTo>
                  <a:lnTo>
                    <a:pt x="13" y="23"/>
                  </a:lnTo>
                  <a:lnTo>
                    <a:pt x="22" y="32"/>
                  </a:lnTo>
                  <a:lnTo>
                    <a:pt x="29" y="59"/>
                  </a:lnTo>
                  <a:lnTo>
                    <a:pt x="22" y="8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4" name="Freeform 36"/>
            <p:cNvSpPr>
              <a:spLocks/>
            </p:cNvSpPr>
            <p:nvPr/>
          </p:nvSpPr>
          <p:spPr bwMode="auto">
            <a:xfrm>
              <a:off x="5080" y="624"/>
              <a:ext cx="19" cy="40"/>
            </a:xfrm>
            <a:custGeom>
              <a:avLst/>
              <a:gdLst>
                <a:gd name="T0" fmla="*/ 0 w 56"/>
                <a:gd name="T1" fmla="*/ 0 h 119"/>
                <a:gd name="T2" fmla="*/ 0 w 56"/>
                <a:gd name="T3" fmla="*/ 0 h 119"/>
                <a:gd name="T4" fmla="*/ 0 w 56"/>
                <a:gd name="T5" fmla="*/ 0 h 119"/>
                <a:gd name="T6" fmla="*/ 0 w 56"/>
                <a:gd name="T7" fmla="*/ 0 h 119"/>
                <a:gd name="T8" fmla="*/ 0 w 56"/>
                <a:gd name="T9" fmla="*/ 0 h 119"/>
                <a:gd name="T10" fmla="*/ 0 w 56"/>
                <a:gd name="T11" fmla="*/ 0 h 119"/>
                <a:gd name="T12" fmla="*/ 0 w 56"/>
                <a:gd name="T13" fmla="*/ 0 h 119"/>
                <a:gd name="T14" fmla="*/ 0 w 56"/>
                <a:gd name="T15" fmla="*/ 0 h 119"/>
                <a:gd name="T16" fmla="*/ 0 w 56"/>
                <a:gd name="T17" fmla="*/ 0 h 119"/>
                <a:gd name="T18" fmla="*/ 0 w 56"/>
                <a:gd name="T19" fmla="*/ 0 h 119"/>
                <a:gd name="T20" fmla="*/ 0 w 56"/>
                <a:gd name="T21" fmla="*/ 0 h 119"/>
                <a:gd name="T22" fmla="*/ 0 w 56"/>
                <a:gd name="T23" fmla="*/ 0 h 119"/>
                <a:gd name="T24" fmla="*/ 0 w 56"/>
                <a:gd name="T25" fmla="*/ 0 h 119"/>
                <a:gd name="T26" fmla="*/ 0 w 56"/>
                <a:gd name="T27" fmla="*/ 0 h 119"/>
                <a:gd name="T28" fmla="*/ 0 w 56"/>
                <a:gd name="T29" fmla="*/ 0 h 119"/>
                <a:gd name="T30" fmla="*/ 0 w 56"/>
                <a:gd name="T31" fmla="*/ 0 h 119"/>
                <a:gd name="T32" fmla="*/ 0 w 56"/>
                <a:gd name="T33" fmla="*/ 0 h 119"/>
                <a:gd name="T34" fmla="*/ 0 w 56"/>
                <a:gd name="T35" fmla="*/ 0 h 119"/>
                <a:gd name="T36" fmla="*/ 0 w 56"/>
                <a:gd name="T37" fmla="*/ 0 h 119"/>
                <a:gd name="T38" fmla="*/ 0 w 56"/>
                <a:gd name="T39" fmla="*/ 0 h 119"/>
                <a:gd name="T40" fmla="*/ 0 w 56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6"/>
                <a:gd name="T64" fmla="*/ 0 h 119"/>
                <a:gd name="T65" fmla="*/ 56 w 56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6" h="119">
                  <a:moveTo>
                    <a:pt x="56" y="23"/>
                  </a:moveTo>
                  <a:lnTo>
                    <a:pt x="56" y="1"/>
                  </a:lnTo>
                  <a:lnTo>
                    <a:pt x="54" y="0"/>
                  </a:lnTo>
                  <a:lnTo>
                    <a:pt x="33" y="4"/>
                  </a:lnTo>
                  <a:lnTo>
                    <a:pt x="15" y="16"/>
                  </a:lnTo>
                  <a:lnTo>
                    <a:pt x="2" y="34"/>
                  </a:lnTo>
                  <a:lnTo>
                    <a:pt x="0" y="59"/>
                  </a:lnTo>
                  <a:lnTo>
                    <a:pt x="2" y="83"/>
                  </a:lnTo>
                  <a:lnTo>
                    <a:pt x="15" y="102"/>
                  </a:lnTo>
                  <a:lnTo>
                    <a:pt x="33" y="114"/>
                  </a:lnTo>
                  <a:lnTo>
                    <a:pt x="54" y="119"/>
                  </a:lnTo>
                  <a:lnTo>
                    <a:pt x="56" y="119"/>
                  </a:lnTo>
                  <a:lnTo>
                    <a:pt x="56" y="93"/>
                  </a:lnTo>
                  <a:lnTo>
                    <a:pt x="54" y="95"/>
                  </a:lnTo>
                  <a:lnTo>
                    <a:pt x="34" y="83"/>
                  </a:lnTo>
                  <a:lnTo>
                    <a:pt x="28" y="59"/>
                  </a:lnTo>
                  <a:lnTo>
                    <a:pt x="34" y="33"/>
                  </a:lnTo>
                  <a:lnTo>
                    <a:pt x="43" y="24"/>
                  </a:lnTo>
                  <a:lnTo>
                    <a:pt x="54" y="21"/>
                  </a:lnTo>
                  <a:lnTo>
                    <a:pt x="56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5" name="Freeform 37"/>
            <p:cNvSpPr>
              <a:spLocks/>
            </p:cNvSpPr>
            <p:nvPr/>
          </p:nvSpPr>
          <p:spPr bwMode="auto">
            <a:xfrm>
              <a:off x="5127" y="624"/>
              <a:ext cx="33" cy="38"/>
            </a:xfrm>
            <a:custGeom>
              <a:avLst/>
              <a:gdLst>
                <a:gd name="T0" fmla="*/ 0 w 104"/>
                <a:gd name="T1" fmla="*/ 0 h 113"/>
                <a:gd name="T2" fmla="*/ 0 w 104"/>
                <a:gd name="T3" fmla="*/ 0 h 113"/>
                <a:gd name="T4" fmla="*/ 0 w 104"/>
                <a:gd name="T5" fmla="*/ 0 h 113"/>
                <a:gd name="T6" fmla="*/ 0 w 104"/>
                <a:gd name="T7" fmla="*/ 0 h 113"/>
                <a:gd name="T8" fmla="*/ 0 w 104"/>
                <a:gd name="T9" fmla="*/ 0 h 113"/>
                <a:gd name="T10" fmla="*/ 0 w 104"/>
                <a:gd name="T11" fmla="*/ 0 h 113"/>
                <a:gd name="T12" fmla="*/ 0 w 104"/>
                <a:gd name="T13" fmla="*/ 0 h 113"/>
                <a:gd name="T14" fmla="*/ 0 w 104"/>
                <a:gd name="T15" fmla="*/ 0 h 113"/>
                <a:gd name="T16" fmla="*/ 0 w 104"/>
                <a:gd name="T17" fmla="*/ 0 h 113"/>
                <a:gd name="T18" fmla="*/ 0 w 104"/>
                <a:gd name="T19" fmla="*/ 0 h 113"/>
                <a:gd name="T20" fmla="*/ 0 w 104"/>
                <a:gd name="T21" fmla="*/ 0 h 113"/>
                <a:gd name="T22" fmla="*/ 0 w 104"/>
                <a:gd name="T23" fmla="*/ 0 h 113"/>
                <a:gd name="T24" fmla="*/ 0 w 104"/>
                <a:gd name="T25" fmla="*/ 0 h 113"/>
                <a:gd name="T26" fmla="*/ 0 w 104"/>
                <a:gd name="T27" fmla="*/ 0 h 113"/>
                <a:gd name="T28" fmla="*/ 0 w 104"/>
                <a:gd name="T29" fmla="*/ 0 h 113"/>
                <a:gd name="T30" fmla="*/ 0 w 104"/>
                <a:gd name="T31" fmla="*/ 0 h 113"/>
                <a:gd name="T32" fmla="*/ 0 w 104"/>
                <a:gd name="T33" fmla="*/ 0 h 113"/>
                <a:gd name="T34" fmla="*/ 0 w 104"/>
                <a:gd name="T35" fmla="*/ 0 h 113"/>
                <a:gd name="T36" fmla="*/ 0 w 104"/>
                <a:gd name="T37" fmla="*/ 0 h 113"/>
                <a:gd name="T38" fmla="*/ 0 w 104"/>
                <a:gd name="T39" fmla="*/ 0 h 113"/>
                <a:gd name="T40" fmla="*/ 0 w 104"/>
                <a:gd name="T41" fmla="*/ 0 h 113"/>
                <a:gd name="T42" fmla="*/ 0 w 104"/>
                <a:gd name="T43" fmla="*/ 0 h 1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4"/>
                <a:gd name="T67" fmla="*/ 0 h 113"/>
                <a:gd name="T68" fmla="*/ 104 w 104"/>
                <a:gd name="T69" fmla="*/ 113 h 1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4" h="113">
                  <a:moveTo>
                    <a:pt x="26" y="3"/>
                  </a:moveTo>
                  <a:lnTo>
                    <a:pt x="0" y="3"/>
                  </a:lnTo>
                  <a:lnTo>
                    <a:pt x="1" y="42"/>
                  </a:lnTo>
                  <a:lnTo>
                    <a:pt x="1" y="113"/>
                  </a:lnTo>
                  <a:lnTo>
                    <a:pt x="29" y="113"/>
                  </a:lnTo>
                  <a:lnTo>
                    <a:pt x="29" y="61"/>
                  </a:lnTo>
                  <a:lnTo>
                    <a:pt x="34" y="35"/>
                  </a:lnTo>
                  <a:lnTo>
                    <a:pt x="40" y="26"/>
                  </a:lnTo>
                  <a:lnTo>
                    <a:pt x="53" y="23"/>
                  </a:lnTo>
                  <a:lnTo>
                    <a:pt x="65" y="26"/>
                  </a:lnTo>
                  <a:lnTo>
                    <a:pt x="72" y="35"/>
                  </a:lnTo>
                  <a:lnTo>
                    <a:pt x="75" y="59"/>
                  </a:lnTo>
                  <a:lnTo>
                    <a:pt x="75" y="113"/>
                  </a:lnTo>
                  <a:lnTo>
                    <a:pt x="104" y="113"/>
                  </a:lnTo>
                  <a:lnTo>
                    <a:pt x="104" y="51"/>
                  </a:lnTo>
                  <a:lnTo>
                    <a:pt x="97" y="15"/>
                  </a:lnTo>
                  <a:lnTo>
                    <a:pt x="84" y="4"/>
                  </a:lnTo>
                  <a:lnTo>
                    <a:pt x="63" y="0"/>
                  </a:lnTo>
                  <a:lnTo>
                    <a:pt x="43" y="4"/>
                  </a:lnTo>
                  <a:lnTo>
                    <a:pt x="27" y="20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6" name="Freeform 38"/>
            <p:cNvSpPr>
              <a:spLocks/>
            </p:cNvSpPr>
            <p:nvPr/>
          </p:nvSpPr>
          <p:spPr bwMode="auto">
            <a:xfrm>
              <a:off x="5187" y="625"/>
              <a:ext cx="17" cy="53"/>
            </a:xfrm>
            <a:custGeom>
              <a:avLst/>
              <a:gdLst>
                <a:gd name="T0" fmla="*/ 0 w 51"/>
                <a:gd name="T1" fmla="*/ 0 h 159"/>
                <a:gd name="T2" fmla="*/ 0 w 51"/>
                <a:gd name="T3" fmla="*/ 0 h 159"/>
                <a:gd name="T4" fmla="*/ 0 w 51"/>
                <a:gd name="T5" fmla="*/ 0 h 159"/>
                <a:gd name="T6" fmla="*/ 0 w 51"/>
                <a:gd name="T7" fmla="*/ 0 h 159"/>
                <a:gd name="T8" fmla="*/ 0 w 51"/>
                <a:gd name="T9" fmla="*/ 0 h 159"/>
                <a:gd name="T10" fmla="*/ 0 w 51"/>
                <a:gd name="T11" fmla="*/ 0 h 159"/>
                <a:gd name="T12" fmla="*/ 0 w 51"/>
                <a:gd name="T13" fmla="*/ 0 h 159"/>
                <a:gd name="T14" fmla="*/ 0 w 51"/>
                <a:gd name="T15" fmla="*/ 0 h 159"/>
                <a:gd name="T16" fmla="*/ 0 w 51"/>
                <a:gd name="T17" fmla="*/ 0 h 159"/>
                <a:gd name="T18" fmla="*/ 0 w 51"/>
                <a:gd name="T19" fmla="*/ 0 h 159"/>
                <a:gd name="T20" fmla="*/ 0 w 51"/>
                <a:gd name="T21" fmla="*/ 0 h 159"/>
                <a:gd name="T22" fmla="*/ 0 w 51"/>
                <a:gd name="T23" fmla="*/ 0 h 159"/>
                <a:gd name="T24" fmla="*/ 0 w 51"/>
                <a:gd name="T25" fmla="*/ 0 h 159"/>
                <a:gd name="T26" fmla="*/ 0 w 51"/>
                <a:gd name="T27" fmla="*/ 0 h 159"/>
                <a:gd name="T28" fmla="*/ 0 w 51"/>
                <a:gd name="T29" fmla="*/ 0 h 159"/>
                <a:gd name="T30" fmla="*/ 0 w 51"/>
                <a:gd name="T31" fmla="*/ 0 h 159"/>
                <a:gd name="T32" fmla="*/ 0 w 51"/>
                <a:gd name="T33" fmla="*/ 0 h 159"/>
                <a:gd name="T34" fmla="*/ 0 w 51"/>
                <a:gd name="T35" fmla="*/ 0 h 159"/>
                <a:gd name="T36" fmla="*/ 0 w 51"/>
                <a:gd name="T37" fmla="*/ 0 h 159"/>
                <a:gd name="T38" fmla="*/ 0 w 51"/>
                <a:gd name="T39" fmla="*/ 0 h 159"/>
                <a:gd name="T40" fmla="*/ 0 w 51"/>
                <a:gd name="T41" fmla="*/ 0 h 159"/>
                <a:gd name="T42" fmla="*/ 0 w 51"/>
                <a:gd name="T43" fmla="*/ 0 h 1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1"/>
                <a:gd name="T67" fmla="*/ 0 h 159"/>
                <a:gd name="T68" fmla="*/ 51 w 51"/>
                <a:gd name="T69" fmla="*/ 159 h 1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1" h="159">
                  <a:moveTo>
                    <a:pt x="0" y="131"/>
                  </a:moveTo>
                  <a:lnTo>
                    <a:pt x="0" y="159"/>
                  </a:lnTo>
                  <a:lnTo>
                    <a:pt x="19" y="156"/>
                  </a:lnTo>
                  <a:lnTo>
                    <a:pt x="36" y="143"/>
                  </a:lnTo>
                  <a:lnTo>
                    <a:pt x="46" y="124"/>
                  </a:lnTo>
                  <a:lnTo>
                    <a:pt x="51" y="97"/>
                  </a:lnTo>
                  <a:lnTo>
                    <a:pt x="51" y="0"/>
                  </a:lnTo>
                  <a:lnTo>
                    <a:pt x="25" y="0"/>
                  </a:lnTo>
                  <a:lnTo>
                    <a:pt x="22" y="17"/>
                  </a:lnTo>
                  <a:lnTo>
                    <a:pt x="7" y="1"/>
                  </a:lnTo>
                  <a:lnTo>
                    <a:pt x="0" y="1"/>
                  </a:lnTo>
                  <a:lnTo>
                    <a:pt x="0" y="23"/>
                  </a:lnTo>
                  <a:lnTo>
                    <a:pt x="16" y="30"/>
                  </a:lnTo>
                  <a:lnTo>
                    <a:pt x="22" y="55"/>
                  </a:lnTo>
                  <a:lnTo>
                    <a:pt x="16" y="75"/>
                  </a:lnTo>
                  <a:lnTo>
                    <a:pt x="0" y="84"/>
                  </a:lnTo>
                  <a:lnTo>
                    <a:pt x="0" y="107"/>
                  </a:lnTo>
                  <a:lnTo>
                    <a:pt x="9" y="104"/>
                  </a:lnTo>
                  <a:lnTo>
                    <a:pt x="25" y="88"/>
                  </a:lnTo>
                  <a:lnTo>
                    <a:pt x="20" y="121"/>
                  </a:lnTo>
                  <a:lnTo>
                    <a:pt x="0" y="1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7" name="Freeform 39"/>
            <p:cNvSpPr>
              <a:spLocks/>
            </p:cNvSpPr>
            <p:nvPr/>
          </p:nvSpPr>
          <p:spPr bwMode="auto">
            <a:xfrm>
              <a:off x="5167" y="624"/>
              <a:ext cx="20" cy="38"/>
            </a:xfrm>
            <a:custGeom>
              <a:avLst/>
              <a:gdLst>
                <a:gd name="T0" fmla="*/ 0 w 58"/>
                <a:gd name="T1" fmla="*/ 0 h 114"/>
                <a:gd name="T2" fmla="*/ 0 w 58"/>
                <a:gd name="T3" fmla="*/ 0 h 114"/>
                <a:gd name="T4" fmla="*/ 0 w 58"/>
                <a:gd name="T5" fmla="*/ 0 h 114"/>
                <a:gd name="T6" fmla="*/ 0 w 58"/>
                <a:gd name="T7" fmla="*/ 0 h 114"/>
                <a:gd name="T8" fmla="*/ 0 w 58"/>
                <a:gd name="T9" fmla="*/ 0 h 114"/>
                <a:gd name="T10" fmla="*/ 0 w 58"/>
                <a:gd name="T11" fmla="*/ 0 h 114"/>
                <a:gd name="T12" fmla="*/ 0 w 58"/>
                <a:gd name="T13" fmla="*/ 0 h 114"/>
                <a:gd name="T14" fmla="*/ 0 w 58"/>
                <a:gd name="T15" fmla="*/ 0 h 114"/>
                <a:gd name="T16" fmla="*/ 0 w 58"/>
                <a:gd name="T17" fmla="*/ 0 h 114"/>
                <a:gd name="T18" fmla="*/ 0 w 58"/>
                <a:gd name="T19" fmla="*/ 0 h 114"/>
                <a:gd name="T20" fmla="*/ 0 w 58"/>
                <a:gd name="T21" fmla="*/ 0 h 114"/>
                <a:gd name="T22" fmla="*/ 0 w 58"/>
                <a:gd name="T23" fmla="*/ 0 h 114"/>
                <a:gd name="T24" fmla="*/ 0 w 58"/>
                <a:gd name="T25" fmla="*/ 0 h 114"/>
                <a:gd name="T26" fmla="*/ 0 w 58"/>
                <a:gd name="T27" fmla="*/ 0 h 114"/>
                <a:gd name="T28" fmla="*/ 0 w 58"/>
                <a:gd name="T29" fmla="*/ 0 h 114"/>
                <a:gd name="T30" fmla="*/ 0 w 58"/>
                <a:gd name="T31" fmla="*/ 0 h 114"/>
                <a:gd name="T32" fmla="*/ 0 w 58"/>
                <a:gd name="T33" fmla="*/ 0 h 114"/>
                <a:gd name="T34" fmla="*/ 0 w 58"/>
                <a:gd name="T35" fmla="*/ 0 h 114"/>
                <a:gd name="T36" fmla="*/ 0 w 58"/>
                <a:gd name="T37" fmla="*/ 0 h 114"/>
                <a:gd name="T38" fmla="*/ 0 w 58"/>
                <a:gd name="T39" fmla="*/ 0 h 11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8"/>
                <a:gd name="T61" fmla="*/ 0 h 114"/>
                <a:gd name="T62" fmla="*/ 58 w 58"/>
                <a:gd name="T63" fmla="*/ 114 h 11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8" h="114">
                  <a:moveTo>
                    <a:pt x="58" y="27"/>
                  </a:moveTo>
                  <a:lnTo>
                    <a:pt x="58" y="5"/>
                  </a:lnTo>
                  <a:lnTo>
                    <a:pt x="44" y="0"/>
                  </a:lnTo>
                  <a:lnTo>
                    <a:pt x="25" y="5"/>
                  </a:lnTo>
                  <a:lnTo>
                    <a:pt x="11" y="18"/>
                  </a:lnTo>
                  <a:lnTo>
                    <a:pt x="5" y="36"/>
                  </a:lnTo>
                  <a:lnTo>
                    <a:pt x="0" y="59"/>
                  </a:lnTo>
                  <a:lnTo>
                    <a:pt x="11" y="96"/>
                  </a:lnTo>
                  <a:lnTo>
                    <a:pt x="25" y="109"/>
                  </a:lnTo>
                  <a:lnTo>
                    <a:pt x="44" y="114"/>
                  </a:lnTo>
                  <a:lnTo>
                    <a:pt x="58" y="111"/>
                  </a:lnTo>
                  <a:lnTo>
                    <a:pt x="58" y="88"/>
                  </a:lnTo>
                  <a:lnTo>
                    <a:pt x="52" y="91"/>
                  </a:lnTo>
                  <a:lnTo>
                    <a:pt x="35" y="79"/>
                  </a:lnTo>
                  <a:lnTo>
                    <a:pt x="31" y="59"/>
                  </a:lnTo>
                  <a:lnTo>
                    <a:pt x="35" y="34"/>
                  </a:lnTo>
                  <a:lnTo>
                    <a:pt x="42" y="26"/>
                  </a:lnTo>
                  <a:lnTo>
                    <a:pt x="52" y="24"/>
                  </a:lnTo>
                  <a:lnTo>
                    <a:pt x="58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8" name="Freeform 40"/>
            <p:cNvSpPr>
              <a:spLocks/>
            </p:cNvSpPr>
            <p:nvPr/>
          </p:nvSpPr>
          <p:spPr bwMode="auto">
            <a:xfrm>
              <a:off x="5171" y="667"/>
              <a:ext cx="16" cy="11"/>
            </a:xfrm>
            <a:custGeom>
              <a:avLst/>
              <a:gdLst>
                <a:gd name="T0" fmla="*/ 0 w 47"/>
                <a:gd name="T1" fmla="*/ 0 h 33"/>
                <a:gd name="T2" fmla="*/ 0 w 47"/>
                <a:gd name="T3" fmla="*/ 0 h 33"/>
                <a:gd name="T4" fmla="*/ 0 w 47"/>
                <a:gd name="T5" fmla="*/ 0 h 33"/>
                <a:gd name="T6" fmla="*/ 0 w 47"/>
                <a:gd name="T7" fmla="*/ 0 h 33"/>
                <a:gd name="T8" fmla="*/ 0 w 47"/>
                <a:gd name="T9" fmla="*/ 0 h 33"/>
                <a:gd name="T10" fmla="*/ 0 w 47"/>
                <a:gd name="T11" fmla="*/ 0 h 33"/>
                <a:gd name="T12" fmla="*/ 0 w 47"/>
                <a:gd name="T13" fmla="*/ 0 h 33"/>
                <a:gd name="T14" fmla="*/ 0 w 47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3"/>
                <a:gd name="T26" fmla="*/ 47 w 47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3">
                  <a:moveTo>
                    <a:pt x="47" y="33"/>
                  </a:moveTo>
                  <a:lnTo>
                    <a:pt x="47" y="5"/>
                  </a:lnTo>
                  <a:lnTo>
                    <a:pt x="34" y="13"/>
                  </a:lnTo>
                  <a:lnTo>
                    <a:pt x="4" y="0"/>
                  </a:lnTo>
                  <a:lnTo>
                    <a:pt x="0" y="26"/>
                  </a:lnTo>
                  <a:lnTo>
                    <a:pt x="39" y="33"/>
                  </a:lnTo>
                  <a:lnTo>
                    <a:pt x="47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39" name="Freeform 41"/>
            <p:cNvSpPr>
              <a:spLocks/>
            </p:cNvSpPr>
            <p:nvPr/>
          </p:nvSpPr>
          <p:spPr bwMode="auto">
            <a:xfrm>
              <a:off x="4297" y="361"/>
              <a:ext cx="206" cy="274"/>
            </a:xfrm>
            <a:custGeom>
              <a:avLst/>
              <a:gdLst>
                <a:gd name="T0" fmla="*/ 0 w 618"/>
                <a:gd name="T1" fmla="*/ 0 h 824"/>
                <a:gd name="T2" fmla="*/ 0 w 618"/>
                <a:gd name="T3" fmla="*/ 0 h 824"/>
                <a:gd name="T4" fmla="*/ 0 w 618"/>
                <a:gd name="T5" fmla="*/ 0 h 824"/>
                <a:gd name="T6" fmla="*/ 0 w 618"/>
                <a:gd name="T7" fmla="*/ 0 h 824"/>
                <a:gd name="T8" fmla="*/ 0 w 618"/>
                <a:gd name="T9" fmla="*/ 0 h 824"/>
                <a:gd name="T10" fmla="*/ 0 w 618"/>
                <a:gd name="T11" fmla="*/ 0 h 824"/>
                <a:gd name="T12" fmla="*/ 0 w 618"/>
                <a:gd name="T13" fmla="*/ 0 h 824"/>
                <a:gd name="T14" fmla="*/ 0 w 618"/>
                <a:gd name="T15" fmla="*/ 0 h 824"/>
                <a:gd name="T16" fmla="*/ 0 w 618"/>
                <a:gd name="T17" fmla="*/ 0 h 824"/>
                <a:gd name="T18" fmla="*/ 0 w 618"/>
                <a:gd name="T19" fmla="*/ 0 h 824"/>
                <a:gd name="T20" fmla="*/ 0 w 618"/>
                <a:gd name="T21" fmla="*/ 0 h 824"/>
                <a:gd name="T22" fmla="*/ 0 w 618"/>
                <a:gd name="T23" fmla="*/ 0 h 824"/>
                <a:gd name="T24" fmla="*/ 0 w 618"/>
                <a:gd name="T25" fmla="*/ 0 h 824"/>
                <a:gd name="T26" fmla="*/ 0 w 618"/>
                <a:gd name="T27" fmla="*/ 0 h 824"/>
                <a:gd name="T28" fmla="*/ 0 w 618"/>
                <a:gd name="T29" fmla="*/ 0 h 824"/>
                <a:gd name="T30" fmla="*/ 0 w 618"/>
                <a:gd name="T31" fmla="*/ 0 h 824"/>
                <a:gd name="T32" fmla="*/ 0 w 618"/>
                <a:gd name="T33" fmla="*/ 0 h 824"/>
                <a:gd name="T34" fmla="*/ 0 w 618"/>
                <a:gd name="T35" fmla="*/ 0 h 824"/>
                <a:gd name="T36" fmla="*/ 0 w 618"/>
                <a:gd name="T37" fmla="*/ 0 h 824"/>
                <a:gd name="T38" fmla="*/ 0 w 618"/>
                <a:gd name="T39" fmla="*/ 0 h 824"/>
                <a:gd name="T40" fmla="*/ 0 w 618"/>
                <a:gd name="T41" fmla="*/ 0 h 824"/>
                <a:gd name="T42" fmla="*/ 0 w 618"/>
                <a:gd name="T43" fmla="*/ 0 h 824"/>
                <a:gd name="T44" fmla="*/ 0 w 618"/>
                <a:gd name="T45" fmla="*/ 0 h 824"/>
                <a:gd name="T46" fmla="*/ 0 w 618"/>
                <a:gd name="T47" fmla="*/ 0 h 824"/>
                <a:gd name="T48" fmla="*/ 0 w 618"/>
                <a:gd name="T49" fmla="*/ 0 h 824"/>
                <a:gd name="T50" fmla="*/ 0 w 618"/>
                <a:gd name="T51" fmla="*/ 0 h 824"/>
                <a:gd name="T52" fmla="*/ 0 w 618"/>
                <a:gd name="T53" fmla="*/ 0 h 82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18"/>
                <a:gd name="T82" fmla="*/ 0 h 824"/>
                <a:gd name="T83" fmla="*/ 618 w 618"/>
                <a:gd name="T84" fmla="*/ 824 h 82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18" h="824">
                  <a:moveTo>
                    <a:pt x="618" y="0"/>
                  </a:moveTo>
                  <a:lnTo>
                    <a:pt x="313" y="0"/>
                  </a:lnTo>
                  <a:lnTo>
                    <a:pt x="273" y="8"/>
                  </a:lnTo>
                  <a:lnTo>
                    <a:pt x="242" y="33"/>
                  </a:lnTo>
                  <a:lnTo>
                    <a:pt x="27" y="249"/>
                  </a:lnTo>
                  <a:lnTo>
                    <a:pt x="5" y="278"/>
                  </a:lnTo>
                  <a:lnTo>
                    <a:pt x="0" y="309"/>
                  </a:lnTo>
                  <a:lnTo>
                    <a:pt x="0" y="794"/>
                  </a:lnTo>
                  <a:lnTo>
                    <a:pt x="10" y="814"/>
                  </a:lnTo>
                  <a:lnTo>
                    <a:pt x="30" y="824"/>
                  </a:lnTo>
                  <a:lnTo>
                    <a:pt x="245" y="824"/>
                  </a:lnTo>
                  <a:lnTo>
                    <a:pt x="494" y="574"/>
                  </a:lnTo>
                  <a:lnTo>
                    <a:pt x="313" y="574"/>
                  </a:lnTo>
                  <a:lnTo>
                    <a:pt x="290" y="570"/>
                  </a:lnTo>
                  <a:lnTo>
                    <a:pt x="270" y="557"/>
                  </a:lnTo>
                  <a:lnTo>
                    <a:pt x="254" y="537"/>
                  </a:lnTo>
                  <a:lnTo>
                    <a:pt x="248" y="509"/>
                  </a:lnTo>
                  <a:lnTo>
                    <a:pt x="248" y="310"/>
                  </a:lnTo>
                  <a:lnTo>
                    <a:pt x="254" y="286"/>
                  </a:lnTo>
                  <a:lnTo>
                    <a:pt x="265" y="265"/>
                  </a:lnTo>
                  <a:lnTo>
                    <a:pt x="287" y="251"/>
                  </a:lnTo>
                  <a:lnTo>
                    <a:pt x="313" y="245"/>
                  </a:lnTo>
                  <a:lnTo>
                    <a:pt x="358" y="245"/>
                  </a:lnTo>
                  <a:lnTo>
                    <a:pt x="378" y="241"/>
                  </a:lnTo>
                  <a:lnTo>
                    <a:pt x="394" y="224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4444" y="409"/>
              <a:ext cx="100" cy="121"/>
            </a:xfrm>
            <a:custGeom>
              <a:avLst/>
              <a:gdLst>
                <a:gd name="T0" fmla="*/ 0 w 299"/>
                <a:gd name="T1" fmla="*/ 0 h 363"/>
                <a:gd name="T2" fmla="*/ 0 w 299"/>
                <a:gd name="T3" fmla="*/ 0 h 363"/>
                <a:gd name="T4" fmla="*/ 0 w 299"/>
                <a:gd name="T5" fmla="*/ 0 h 363"/>
                <a:gd name="T6" fmla="*/ 0 w 299"/>
                <a:gd name="T7" fmla="*/ 0 h 363"/>
                <a:gd name="T8" fmla="*/ 0 w 299"/>
                <a:gd name="T9" fmla="*/ 0 h 363"/>
                <a:gd name="T10" fmla="*/ 0 w 299"/>
                <a:gd name="T11" fmla="*/ 0 h 363"/>
                <a:gd name="T12" fmla="*/ 0 w 299"/>
                <a:gd name="T13" fmla="*/ 0 h 363"/>
                <a:gd name="T14" fmla="*/ 0 w 299"/>
                <a:gd name="T15" fmla="*/ 0 h 363"/>
                <a:gd name="T16" fmla="*/ 0 w 299"/>
                <a:gd name="T17" fmla="*/ 0 h 363"/>
                <a:gd name="T18" fmla="*/ 0 w 299"/>
                <a:gd name="T19" fmla="*/ 0 h 363"/>
                <a:gd name="T20" fmla="*/ 0 w 299"/>
                <a:gd name="T21" fmla="*/ 0 h 363"/>
                <a:gd name="T22" fmla="*/ 0 w 299"/>
                <a:gd name="T23" fmla="*/ 0 h 363"/>
                <a:gd name="T24" fmla="*/ 0 w 299"/>
                <a:gd name="T25" fmla="*/ 0 h 363"/>
                <a:gd name="T26" fmla="*/ 0 w 299"/>
                <a:gd name="T27" fmla="*/ 0 h 3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9"/>
                <a:gd name="T43" fmla="*/ 0 h 363"/>
                <a:gd name="T44" fmla="*/ 299 w 299"/>
                <a:gd name="T45" fmla="*/ 363 h 36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9" h="363">
                  <a:moveTo>
                    <a:pt x="91" y="0"/>
                  </a:moveTo>
                  <a:lnTo>
                    <a:pt x="0" y="102"/>
                  </a:lnTo>
                  <a:lnTo>
                    <a:pt x="65" y="102"/>
                  </a:lnTo>
                  <a:lnTo>
                    <a:pt x="87" y="106"/>
                  </a:lnTo>
                  <a:lnTo>
                    <a:pt x="106" y="121"/>
                  </a:lnTo>
                  <a:lnTo>
                    <a:pt x="123" y="157"/>
                  </a:lnTo>
                  <a:lnTo>
                    <a:pt x="123" y="363"/>
                  </a:lnTo>
                  <a:lnTo>
                    <a:pt x="230" y="258"/>
                  </a:lnTo>
                  <a:lnTo>
                    <a:pt x="230" y="131"/>
                  </a:lnTo>
                  <a:lnTo>
                    <a:pt x="235" y="85"/>
                  </a:lnTo>
                  <a:lnTo>
                    <a:pt x="259" y="44"/>
                  </a:lnTo>
                  <a:lnTo>
                    <a:pt x="299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4536" y="409"/>
              <a:ext cx="77" cy="122"/>
            </a:xfrm>
            <a:custGeom>
              <a:avLst/>
              <a:gdLst>
                <a:gd name="T0" fmla="*/ 0 w 230"/>
                <a:gd name="T1" fmla="*/ 0 h 365"/>
                <a:gd name="T2" fmla="*/ 0 w 230"/>
                <a:gd name="T3" fmla="*/ 0 h 365"/>
                <a:gd name="T4" fmla="*/ 0 w 230"/>
                <a:gd name="T5" fmla="*/ 0 h 365"/>
                <a:gd name="T6" fmla="*/ 0 w 230"/>
                <a:gd name="T7" fmla="*/ 0 h 365"/>
                <a:gd name="T8" fmla="*/ 0 w 230"/>
                <a:gd name="T9" fmla="*/ 0 h 365"/>
                <a:gd name="T10" fmla="*/ 0 w 230"/>
                <a:gd name="T11" fmla="*/ 0 h 365"/>
                <a:gd name="T12" fmla="*/ 0 w 230"/>
                <a:gd name="T13" fmla="*/ 0 h 365"/>
                <a:gd name="T14" fmla="*/ 0 w 230"/>
                <a:gd name="T15" fmla="*/ 0 h 365"/>
                <a:gd name="T16" fmla="*/ 0 w 230"/>
                <a:gd name="T17" fmla="*/ 0 h 365"/>
                <a:gd name="T18" fmla="*/ 0 w 230"/>
                <a:gd name="T19" fmla="*/ 0 h 365"/>
                <a:gd name="T20" fmla="*/ 0 w 230"/>
                <a:gd name="T21" fmla="*/ 0 h 365"/>
                <a:gd name="T22" fmla="*/ 0 w 230"/>
                <a:gd name="T23" fmla="*/ 0 h 365"/>
                <a:gd name="T24" fmla="*/ 0 w 230"/>
                <a:gd name="T25" fmla="*/ 0 h 3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0"/>
                <a:gd name="T40" fmla="*/ 0 h 365"/>
                <a:gd name="T41" fmla="*/ 230 w 230"/>
                <a:gd name="T42" fmla="*/ 365 h 3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0" h="365">
                  <a:moveTo>
                    <a:pt x="81" y="0"/>
                  </a:moveTo>
                  <a:lnTo>
                    <a:pt x="26" y="54"/>
                  </a:lnTo>
                  <a:lnTo>
                    <a:pt x="6" y="86"/>
                  </a:lnTo>
                  <a:lnTo>
                    <a:pt x="0" y="122"/>
                  </a:lnTo>
                  <a:lnTo>
                    <a:pt x="0" y="365"/>
                  </a:lnTo>
                  <a:lnTo>
                    <a:pt x="110" y="255"/>
                  </a:lnTo>
                  <a:lnTo>
                    <a:pt x="108" y="189"/>
                  </a:lnTo>
                  <a:lnTo>
                    <a:pt x="113" y="138"/>
                  </a:lnTo>
                  <a:lnTo>
                    <a:pt x="118" y="115"/>
                  </a:lnTo>
                  <a:lnTo>
                    <a:pt x="131" y="98"/>
                  </a:lnTo>
                  <a:lnTo>
                    <a:pt x="230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2" name="Freeform 44"/>
            <p:cNvSpPr>
              <a:spLocks/>
            </p:cNvSpPr>
            <p:nvPr/>
          </p:nvSpPr>
          <p:spPr bwMode="auto">
            <a:xfrm>
              <a:off x="4392" y="374"/>
              <a:ext cx="276" cy="351"/>
            </a:xfrm>
            <a:custGeom>
              <a:avLst/>
              <a:gdLst>
                <a:gd name="T0" fmla="*/ 0 w 827"/>
                <a:gd name="T1" fmla="*/ 0 h 1054"/>
                <a:gd name="T2" fmla="*/ 0 w 827"/>
                <a:gd name="T3" fmla="*/ 0 h 1054"/>
                <a:gd name="T4" fmla="*/ 0 w 827"/>
                <a:gd name="T5" fmla="*/ 0 h 1054"/>
                <a:gd name="T6" fmla="*/ 0 w 827"/>
                <a:gd name="T7" fmla="*/ 0 h 1054"/>
                <a:gd name="T8" fmla="*/ 0 w 827"/>
                <a:gd name="T9" fmla="*/ 0 h 1054"/>
                <a:gd name="T10" fmla="*/ 0 w 827"/>
                <a:gd name="T11" fmla="*/ 0 h 1054"/>
                <a:gd name="T12" fmla="*/ 0 w 827"/>
                <a:gd name="T13" fmla="*/ 0 h 1054"/>
                <a:gd name="T14" fmla="*/ 0 w 827"/>
                <a:gd name="T15" fmla="*/ 0 h 1054"/>
                <a:gd name="T16" fmla="*/ 0 w 827"/>
                <a:gd name="T17" fmla="*/ 0 h 1054"/>
                <a:gd name="T18" fmla="*/ 0 w 827"/>
                <a:gd name="T19" fmla="*/ 0 h 1054"/>
                <a:gd name="T20" fmla="*/ 0 w 827"/>
                <a:gd name="T21" fmla="*/ 0 h 1054"/>
                <a:gd name="T22" fmla="*/ 0 w 827"/>
                <a:gd name="T23" fmla="*/ 0 h 1054"/>
                <a:gd name="T24" fmla="*/ 0 w 827"/>
                <a:gd name="T25" fmla="*/ 0 h 1054"/>
                <a:gd name="T26" fmla="*/ 0 w 827"/>
                <a:gd name="T27" fmla="*/ 0 h 1054"/>
                <a:gd name="T28" fmla="*/ 0 w 827"/>
                <a:gd name="T29" fmla="*/ 0 h 1054"/>
                <a:gd name="T30" fmla="*/ 0 w 827"/>
                <a:gd name="T31" fmla="*/ 0 h 1054"/>
                <a:gd name="T32" fmla="*/ 0 w 827"/>
                <a:gd name="T33" fmla="*/ 0 h 1054"/>
                <a:gd name="T34" fmla="*/ 0 w 827"/>
                <a:gd name="T35" fmla="*/ 0 h 1054"/>
                <a:gd name="T36" fmla="*/ 0 w 827"/>
                <a:gd name="T37" fmla="*/ 0 h 1054"/>
                <a:gd name="T38" fmla="*/ 0 w 827"/>
                <a:gd name="T39" fmla="*/ 0 h 1054"/>
                <a:gd name="T40" fmla="*/ 0 w 827"/>
                <a:gd name="T41" fmla="*/ 0 h 1054"/>
                <a:gd name="T42" fmla="*/ 0 w 827"/>
                <a:gd name="T43" fmla="*/ 0 h 1054"/>
                <a:gd name="T44" fmla="*/ 0 w 827"/>
                <a:gd name="T45" fmla="*/ 0 h 1054"/>
                <a:gd name="T46" fmla="*/ 0 w 827"/>
                <a:gd name="T47" fmla="*/ 0 h 105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1054"/>
                <a:gd name="T74" fmla="*/ 827 w 827"/>
                <a:gd name="T75" fmla="*/ 1054 h 105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1054">
                  <a:moveTo>
                    <a:pt x="248" y="556"/>
                  </a:moveTo>
                  <a:lnTo>
                    <a:pt x="0" y="806"/>
                  </a:lnTo>
                  <a:lnTo>
                    <a:pt x="0" y="1027"/>
                  </a:lnTo>
                  <a:lnTo>
                    <a:pt x="8" y="1046"/>
                  </a:lnTo>
                  <a:lnTo>
                    <a:pt x="30" y="1054"/>
                  </a:lnTo>
                  <a:lnTo>
                    <a:pt x="525" y="1054"/>
                  </a:lnTo>
                  <a:lnTo>
                    <a:pt x="559" y="1036"/>
                  </a:lnTo>
                  <a:lnTo>
                    <a:pt x="599" y="991"/>
                  </a:lnTo>
                  <a:lnTo>
                    <a:pt x="762" y="828"/>
                  </a:lnTo>
                  <a:lnTo>
                    <a:pt x="806" y="783"/>
                  </a:lnTo>
                  <a:lnTo>
                    <a:pt x="823" y="757"/>
                  </a:lnTo>
                  <a:lnTo>
                    <a:pt x="827" y="731"/>
                  </a:lnTo>
                  <a:lnTo>
                    <a:pt x="827" y="0"/>
                  </a:lnTo>
                  <a:lnTo>
                    <a:pt x="611" y="218"/>
                  </a:lnTo>
                  <a:lnTo>
                    <a:pt x="590" y="248"/>
                  </a:lnTo>
                  <a:lnTo>
                    <a:pt x="583" y="290"/>
                  </a:lnTo>
                  <a:lnTo>
                    <a:pt x="583" y="781"/>
                  </a:lnTo>
                  <a:lnTo>
                    <a:pt x="574" y="800"/>
                  </a:lnTo>
                  <a:lnTo>
                    <a:pt x="554" y="809"/>
                  </a:lnTo>
                  <a:lnTo>
                    <a:pt x="280" y="809"/>
                  </a:lnTo>
                  <a:lnTo>
                    <a:pt x="257" y="800"/>
                  </a:lnTo>
                  <a:lnTo>
                    <a:pt x="248" y="776"/>
                  </a:lnTo>
                  <a:lnTo>
                    <a:pt x="248" y="556"/>
                  </a:lnTo>
                  <a:close/>
                </a:path>
              </a:pathLst>
            </a:custGeom>
            <a:solidFill>
              <a:srgbClr val="008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3" name="Freeform 45"/>
            <p:cNvSpPr>
              <a:spLocks/>
            </p:cNvSpPr>
            <p:nvPr/>
          </p:nvSpPr>
          <p:spPr bwMode="auto">
            <a:xfrm>
              <a:off x="4425" y="457"/>
              <a:ext cx="43" cy="81"/>
            </a:xfrm>
            <a:custGeom>
              <a:avLst/>
              <a:gdLst>
                <a:gd name="T0" fmla="*/ 0 w 130"/>
                <a:gd name="T1" fmla="*/ 0 h 243"/>
                <a:gd name="T2" fmla="*/ 0 w 130"/>
                <a:gd name="T3" fmla="*/ 0 h 243"/>
                <a:gd name="T4" fmla="*/ 0 w 130"/>
                <a:gd name="T5" fmla="*/ 0 h 243"/>
                <a:gd name="T6" fmla="*/ 0 w 130"/>
                <a:gd name="T7" fmla="*/ 0 h 243"/>
                <a:gd name="T8" fmla="*/ 0 w 130"/>
                <a:gd name="T9" fmla="*/ 0 h 243"/>
                <a:gd name="T10" fmla="*/ 0 w 130"/>
                <a:gd name="T11" fmla="*/ 0 h 243"/>
                <a:gd name="T12" fmla="*/ 0 w 130"/>
                <a:gd name="T13" fmla="*/ 0 h 243"/>
                <a:gd name="T14" fmla="*/ 0 w 130"/>
                <a:gd name="T15" fmla="*/ 0 h 243"/>
                <a:gd name="T16" fmla="*/ 0 w 130"/>
                <a:gd name="T17" fmla="*/ 0 h 243"/>
                <a:gd name="T18" fmla="*/ 0 w 130"/>
                <a:gd name="T19" fmla="*/ 0 h 243"/>
                <a:gd name="T20" fmla="*/ 0 w 130"/>
                <a:gd name="T21" fmla="*/ 0 h 243"/>
                <a:gd name="T22" fmla="*/ 0 w 130"/>
                <a:gd name="T23" fmla="*/ 0 h 243"/>
                <a:gd name="T24" fmla="*/ 0 w 130"/>
                <a:gd name="T25" fmla="*/ 0 h 243"/>
                <a:gd name="T26" fmla="*/ 0 w 130"/>
                <a:gd name="T27" fmla="*/ 0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30"/>
                <a:gd name="T43" fmla="*/ 0 h 243"/>
                <a:gd name="T44" fmla="*/ 130 w 130"/>
                <a:gd name="T45" fmla="*/ 243 h 24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30" h="243">
                  <a:moveTo>
                    <a:pt x="103" y="243"/>
                  </a:moveTo>
                  <a:lnTo>
                    <a:pt x="122" y="234"/>
                  </a:lnTo>
                  <a:lnTo>
                    <a:pt x="130" y="214"/>
                  </a:lnTo>
                  <a:lnTo>
                    <a:pt x="130" y="31"/>
                  </a:lnTo>
                  <a:lnTo>
                    <a:pt x="122" y="9"/>
                  </a:lnTo>
                  <a:lnTo>
                    <a:pt x="103" y="0"/>
                  </a:lnTo>
                  <a:lnTo>
                    <a:pt x="31" y="0"/>
                  </a:lnTo>
                  <a:lnTo>
                    <a:pt x="9" y="9"/>
                  </a:lnTo>
                  <a:lnTo>
                    <a:pt x="0" y="31"/>
                  </a:lnTo>
                  <a:lnTo>
                    <a:pt x="0" y="214"/>
                  </a:lnTo>
                  <a:lnTo>
                    <a:pt x="9" y="234"/>
                  </a:lnTo>
                  <a:lnTo>
                    <a:pt x="31" y="243"/>
                  </a:lnTo>
                  <a:lnTo>
                    <a:pt x="103" y="243"/>
                  </a:lnTo>
                  <a:close/>
                </a:path>
              </a:pathLst>
            </a:cu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4" name="Freeform 46"/>
            <p:cNvSpPr>
              <a:spLocks/>
            </p:cNvSpPr>
            <p:nvPr/>
          </p:nvSpPr>
          <p:spPr bwMode="auto">
            <a:xfrm>
              <a:off x="5163" y="425"/>
              <a:ext cx="17" cy="13"/>
            </a:xfrm>
            <a:custGeom>
              <a:avLst/>
              <a:gdLst>
                <a:gd name="T0" fmla="*/ 0 w 54"/>
                <a:gd name="T1" fmla="*/ 0 h 39"/>
                <a:gd name="T2" fmla="*/ 0 w 54"/>
                <a:gd name="T3" fmla="*/ 0 h 39"/>
                <a:gd name="T4" fmla="*/ 0 w 54"/>
                <a:gd name="T5" fmla="*/ 0 h 39"/>
                <a:gd name="T6" fmla="*/ 0 w 54"/>
                <a:gd name="T7" fmla="*/ 0 h 39"/>
                <a:gd name="T8" fmla="*/ 0 w 54"/>
                <a:gd name="T9" fmla="*/ 0 h 39"/>
                <a:gd name="T10" fmla="*/ 0 w 54"/>
                <a:gd name="T11" fmla="*/ 0 h 39"/>
                <a:gd name="T12" fmla="*/ 0 w 54"/>
                <a:gd name="T13" fmla="*/ 0 h 39"/>
                <a:gd name="T14" fmla="*/ 0 w 54"/>
                <a:gd name="T15" fmla="*/ 0 h 39"/>
                <a:gd name="T16" fmla="*/ 0 w 54"/>
                <a:gd name="T17" fmla="*/ 0 h 39"/>
                <a:gd name="T18" fmla="*/ 0 w 54"/>
                <a:gd name="T19" fmla="*/ 0 h 39"/>
                <a:gd name="T20" fmla="*/ 0 w 54"/>
                <a:gd name="T21" fmla="*/ 0 h 39"/>
                <a:gd name="T22" fmla="*/ 0 w 54"/>
                <a:gd name="T23" fmla="*/ 0 h 39"/>
                <a:gd name="T24" fmla="*/ 0 w 54"/>
                <a:gd name="T25" fmla="*/ 0 h 39"/>
                <a:gd name="T26" fmla="*/ 0 w 54"/>
                <a:gd name="T27" fmla="*/ 0 h 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4"/>
                <a:gd name="T43" fmla="*/ 0 h 39"/>
                <a:gd name="T44" fmla="*/ 54 w 54"/>
                <a:gd name="T45" fmla="*/ 39 h 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4" h="39">
                  <a:moveTo>
                    <a:pt x="0" y="32"/>
                  </a:moveTo>
                  <a:lnTo>
                    <a:pt x="6" y="39"/>
                  </a:lnTo>
                  <a:lnTo>
                    <a:pt x="28" y="27"/>
                  </a:lnTo>
                  <a:lnTo>
                    <a:pt x="42" y="39"/>
                  </a:lnTo>
                  <a:lnTo>
                    <a:pt x="51" y="30"/>
                  </a:lnTo>
                  <a:lnTo>
                    <a:pt x="36" y="21"/>
                  </a:lnTo>
                  <a:lnTo>
                    <a:pt x="54" y="7"/>
                  </a:lnTo>
                  <a:lnTo>
                    <a:pt x="43" y="0"/>
                  </a:lnTo>
                  <a:lnTo>
                    <a:pt x="30" y="13"/>
                  </a:lnTo>
                  <a:lnTo>
                    <a:pt x="7" y="0"/>
                  </a:lnTo>
                  <a:lnTo>
                    <a:pt x="0" y="8"/>
                  </a:lnTo>
                  <a:lnTo>
                    <a:pt x="19" y="19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5" name="Freeform 47"/>
            <p:cNvSpPr>
              <a:spLocks/>
            </p:cNvSpPr>
            <p:nvPr/>
          </p:nvSpPr>
          <p:spPr bwMode="auto">
            <a:xfrm>
              <a:off x="5161" y="410"/>
              <a:ext cx="18" cy="13"/>
            </a:xfrm>
            <a:custGeom>
              <a:avLst/>
              <a:gdLst>
                <a:gd name="T0" fmla="*/ 0 w 53"/>
                <a:gd name="T1" fmla="*/ 0 h 40"/>
                <a:gd name="T2" fmla="*/ 0 w 53"/>
                <a:gd name="T3" fmla="*/ 0 h 40"/>
                <a:gd name="T4" fmla="*/ 0 w 53"/>
                <a:gd name="T5" fmla="*/ 0 h 40"/>
                <a:gd name="T6" fmla="*/ 0 w 53"/>
                <a:gd name="T7" fmla="*/ 0 h 40"/>
                <a:gd name="T8" fmla="*/ 0 w 53"/>
                <a:gd name="T9" fmla="*/ 0 h 40"/>
                <a:gd name="T10" fmla="*/ 0 w 53"/>
                <a:gd name="T11" fmla="*/ 0 h 40"/>
                <a:gd name="T12" fmla="*/ 0 w 53"/>
                <a:gd name="T13" fmla="*/ 0 h 40"/>
                <a:gd name="T14" fmla="*/ 0 w 53"/>
                <a:gd name="T15" fmla="*/ 0 h 40"/>
                <a:gd name="T16" fmla="*/ 0 w 53"/>
                <a:gd name="T17" fmla="*/ 0 h 40"/>
                <a:gd name="T18" fmla="*/ 0 w 53"/>
                <a:gd name="T19" fmla="*/ 0 h 40"/>
                <a:gd name="T20" fmla="*/ 0 w 53"/>
                <a:gd name="T21" fmla="*/ 0 h 40"/>
                <a:gd name="T22" fmla="*/ 0 w 53"/>
                <a:gd name="T23" fmla="*/ 0 h 40"/>
                <a:gd name="T24" fmla="*/ 0 w 53"/>
                <a:gd name="T25" fmla="*/ 0 h 40"/>
                <a:gd name="T26" fmla="*/ 0 w 53"/>
                <a:gd name="T27" fmla="*/ 0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3"/>
                <a:gd name="T43" fmla="*/ 0 h 40"/>
                <a:gd name="T44" fmla="*/ 53 w 53"/>
                <a:gd name="T45" fmla="*/ 40 h 4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3" h="40">
                  <a:moveTo>
                    <a:pt x="0" y="9"/>
                  </a:moveTo>
                  <a:lnTo>
                    <a:pt x="17" y="19"/>
                  </a:lnTo>
                  <a:lnTo>
                    <a:pt x="0" y="33"/>
                  </a:lnTo>
                  <a:lnTo>
                    <a:pt x="7" y="40"/>
                  </a:lnTo>
                  <a:lnTo>
                    <a:pt x="29" y="27"/>
                  </a:lnTo>
                  <a:lnTo>
                    <a:pt x="46" y="40"/>
                  </a:lnTo>
                  <a:lnTo>
                    <a:pt x="53" y="32"/>
                  </a:lnTo>
                  <a:lnTo>
                    <a:pt x="37" y="19"/>
                  </a:lnTo>
                  <a:lnTo>
                    <a:pt x="53" y="6"/>
                  </a:lnTo>
                  <a:lnTo>
                    <a:pt x="43" y="0"/>
                  </a:lnTo>
                  <a:lnTo>
                    <a:pt x="27" y="12"/>
                  </a:lnTo>
                  <a:lnTo>
                    <a:pt x="8" y="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6" name="Freeform 48"/>
            <p:cNvSpPr>
              <a:spLocks/>
            </p:cNvSpPr>
            <p:nvPr/>
          </p:nvSpPr>
          <p:spPr bwMode="auto">
            <a:xfrm>
              <a:off x="5141" y="447"/>
              <a:ext cx="56" cy="32"/>
            </a:xfrm>
            <a:custGeom>
              <a:avLst/>
              <a:gdLst>
                <a:gd name="T0" fmla="*/ 0 w 167"/>
                <a:gd name="T1" fmla="*/ 0 h 95"/>
                <a:gd name="T2" fmla="*/ 0 w 167"/>
                <a:gd name="T3" fmla="*/ 0 h 95"/>
                <a:gd name="T4" fmla="*/ 0 w 167"/>
                <a:gd name="T5" fmla="*/ 0 h 95"/>
                <a:gd name="T6" fmla="*/ 0 w 167"/>
                <a:gd name="T7" fmla="*/ 0 h 95"/>
                <a:gd name="T8" fmla="*/ 0 w 167"/>
                <a:gd name="T9" fmla="*/ 0 h 95"/>
                <a:gd name="T10" fmla="*/ 0 w 167"/>
                <a:gd name="T11" fmla="*/ 0 h 95"/>
                <a:gd name="T12" fmla="*/ 0 w 167"/>
                <a:gd name="T13" fmla="*/ 0 h 95"/>
                <a:gd name="T14" fmla="*/ 0 w 167"/>
                <a:gd name="T15" fmla="*/ 0 h 95"/>
                <a:gd name="T16" fmla="*/ 0 w 167"/>
                <a:gd name="T17" fmla="*/ 0 h 95"/>
                <a:gd name="T18" fmla="*/ 0 w 167"/>
                <a:gd name="T19" fmla="*/ 0 h 95"/>
                <a:gd name="T20" fmla="*/ 0 w 167"/>
                <a:gd name="T21" fmla="*/ 0 h 95"/>
                <a:gd name="T22" fmla="*/ 0 w 167"/>
                <a:gd name="T23" fmla="*/ 0 h 95"/>
                <a:gd name="T24" fmla="*/ 0 w 167"/>
                <a:gd name="T25" fmla="*/ 0 h 95"/>
                <a:gd name="T26" fmla="*/ 0 w 167"/>
                <a:gd name="T27" fmla="*/ 0 h 95"/>
                <a:gd name="T28" fmla="*/ 0 w 167"/>
                <a:gd name="T29" fmla="*/ 0 h 95"/>
                <a:gd name="T30" fmla="*/ 0 w 167"/>
                <a:gd name="T31" fmla="*/ 0 h 95"/>
                <a:gd name="T32" fmla="*/ 0 w 167"/>
                <a:gd name="T33" fmla="*/ 0 h 95"/>
                <a:gd name="T34" fmla="*/ 0 w 167"/>
                <a:gd name="T35" fmla="*/ 0 h 95"/>
                <a:gd name="T36" fmla="*/ 0 w 167"/>
                <a:gd name="T37" fmla="*/ 0 h 95"/>
                <a:gd name="T38" fmla="*/ 0 w 167"/>
                <a:gd name="T39" fmla="*/ 0 h 95"/>
                <a:gd name="T40" fmla="*/ 0 w 167"/>
                <a:gd name="T41" fmla="*/ 0 h 95"/>
                <a:gd name="T42" fmla="*/ 0 w 167"/>
                <a:gd name="T43" fmla="*/ 0 h 95"/>
                <a:gd name="T44" fmla="*/ 0 w 167"/>
                <a:gd name="T45" fmla="*/ 0 h 95"/>
                <a:gd name="T46" fmla="*/ 0 w 167"/>
                <a:gd name="T47" fmla="*/ 0 h 95"/>
                <a:gd name="T48" fmla="*/ 0 w 167"/>
                <a:gd name="T49" fmla="*/ 0 h 95"/>
                <a:gd name="T50" fmla="*/ 0 w 167"/>
                <a:gd name="T51" fmla="*/ 0 h 95"/>
                <a:gd name="T52" fmla="*/ 0 w 167"/>
                <a:gd name="T53" fmla="*/ 0 h 95"/>
                <a:gd name="T54" fmla="*/ 0 w 167"/>
                <a:gd name="T55" fmla="*/ 0 h 95"/>
                <a:gd name="T56" fmla="*/ 0 w 167"/>
                <a:gd name="T57" fmla="*/ 0 h 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7"/>
                <a:gd name="T88" fmla="*/ 0 h 95"/>
                <a:gd name="T89" fmla="*/ 167 w 167"/>
                <a:gd name="T90" fmla="*/ 95 h 9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7" h="95">
                  <a:moveTo>
                    <a:pt x="34" y="17"/>
                  </a:moveTo>
                  <a:lnTo>
                    <a:pt x="104" y="17"/>
                  </a:lnTo>
                  <a:lnTo>
                    <a:pt x="83" y="33"/>
                  </a:lnTo>
                  <a:lnTo>
                    <a:pt x="74" y="27"/>
                  </a:lnTo>
                  <a:lnTo>
                    <a:pt x="61" y="34"/>
                  </a:lnTo>
                  <a:lnTo>
                    <a:pt x="67" y="37"/>
                  </a:lnTo>
                  <a:lnTo>
                    <a:pt x="77" y="44"/>
                  </a:lnTo>
                  <a:lnTo>
                    <a:pt x="0" y="44"/>
                  </a:lnTo>
                  <a:lnTo>
                    <a:pt x="0" y="60"/>
                  </a:lnTo>
                  <a:lnTo>
                    <a:pt x="87" y="60"/>
                  </a:lnTo>
                  <a:lnTo>
                    <a:pt x="87" y="69"/>
                  </a:lnTo>
                  <a:lnTo>
                    <a:pt x="86" y="76"/>
                  </a:lnTo>
                  <a:lnTo>
                    <a:pt x="76" y="79"/>
                  </a:lnTo>
                  <a:lnTo>
                    <a:pt x="44" y="78"/>
                  </a:lnTo>
                  <a:lnTo>
                    <a:pt x="50" y="93"/>
                  </a:lnTo>
                  <a:lnTo>
                    <a:pt x="77" y="95"/>
                  </a:lnTo>
                  <a:lnTo>
                    <a:pt x="97" y="89"/>
                  </a:lnTo>
                  <a:lnTo>
                    <a:pt x="104" y="72"/>
                  </a:lnTo>
                  <a:lnTo>
                    <a:pt x="104" y="60"/>
                  </a:lnTo>
                  <a:lnTo>
                    <a:pt x="167" y="60"/>
                  </a:lnTo>
                  <a:lnTo>
                    <a:pt x="167" y="43"/>
                  </a:lnTo>
                  <a:lnTo>
                    <a:pt x="97" y="44"/>
                  </a:lnTo>
                  <a:lnTo>
                    <a:pt x="91" y="41"/>
                  </a:lnTo>
                  <a:lnTo>
                    <a:pt x="139" y="10"/>
                  </a:lnTo>
                  <a:lnTo>
                    <a:pt x="126" y="0"/>
                  </a:lnTo>
                  <a:lnTo>
                    <a:pt x="122" y="1"/>
                  </a:lnTo>
                  <a:lnTo>
                    <a:pt x="34" y="1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7" name="Freeform 49"/>
            <p:cNvSpPr>
              <a:spLocks/>
            </p:cNvSpPr>
            <p:nvPr/>
          </p:nvSpPr>
          <p:spPr bwMode="auto">
            <a:xfrm>
              <a:off x="5136" y="409"/>
              <a:ext cx="68" cy="45"/>
            </a:xfrm>
            <a:custGeom>
              <a:avLst/>
              <a:gdLst>
                <a:gd name="T0" fmla="*/ 0 w 204"/>
                <a:gd name="T1" fmla="*/ 0 h 136"/>
                <a:gd name="T2" fmla="*/ 0 w 204"/>
                <a:gd name="T3" fmla="*/ 0 h 136"/>
                <a:gd name="T4" fmla="*/ 0 w 204"/>
                <a:gd name="T5" fmla="*/ 0 h 136"/>
                <a:gd name="T6" fmla="*/ 0 w 204"/>
                <a:gd name="T7" fmla="*/ 0 h 136"/>
                <a:gd name="T8" fmla="*/ 0 w 204"/>
                <a:gd name="T9" fmla="*/ 0 h 136"/>
                <a:gd name="T10" fmla="*/ 0 w 204"/>
                <a:gd name="T11" fmla="*/ 0 h 136"/>
                <a:gd name="T12" fmla="*/ 0 w 204"/>
                <a:gd name="T13" fmla="*/ 0 h 136"/>
                <a:gd name="T14" fmla="*/ 0 w 204"/>
                <a:gd name="T15" fmla="*/ 0 h 136"/>
                <a:gd name="T16" fmla="*/ 0 w 204"/>
                <a:gd name="T17" fmla="*/ 0 h 136"/>
                <a:gd name="T18" fmla="*/ 0 w 204"/>
                <a:gd name="T19" fmla="*/ 0 h 136"/>
                <a:gd name="T20" fmla="*/ 0 w 204"/>
                <a:gd name="T21" fmla="*/ 0 h 136"/>
                <a:gd name="T22" fmla="*/ 0 w 204"/>
                <a:gd name="T23" fmla="*/ 0 h 136"/>
                <a:gd name="T24" fmla="*/ 0 w 204"/>
                <a:gd name="T25" fmla="*/ 0 h 136"/>
                <a:gd name="T26" fmla="*/ 0 w 204"/>
                <a:gd name="T27" fmla="*/ 0 h 136"/>
                <a:gd name="T28" fmla="*/ 0 w 204"/>
                <a:gd name="T29" fmla="*/ 0 h 136"/>
                <a:gd name="T30" fmla="*/ 0 w 204"/>
                <a:gd name="T31" fmla="*/ 0 h 136"/>
                <a:gd name="T32" fmla="*/ 0 w 204"/>
                <a:gd name="T33" fmla="*/ 0 h 136"/>
                <a:gd name="T34" fmla="*/ 0 w 204"/>
                <a:gd name="T35" fmla="*/ 0 h 136"/>
                <a:gd name="T36" fmla="*/ 0 w 204"/>
                <a:gd name="T37" fmla="*/ 0 h 136"/>
                <a:gd name="T38" fmla="*/ 0 w 204"/>
                <a:gd name="T39" fmla="*/ 0 h 136"/>
                <a:gd name="T40" fmla="*/ 0 w 204"/>
                <a:gd name="T41" fmla="*/ 0 h 136"/>
                <a:gd name="T42" fmla="*/ 0 w 204"/>
                <a:gd name="T43" fmla="*/ 0 h 136"/>
                <a:gd name="T44" fmla="*/ 0 w 204"/>
                <a:gd name="T45" fmla="*/ 0 h 136"/>
                <a:gd name="T46" fmla="*/ 0 w 204"/>
                <a:gd name="T47" fmla="*/ 0 h 136"/>
                <a:gd name="T48" fmla="*/ 0 w 204"/>
                <a:gd name="T49" fmla="*/ 0 h 136"/>
                <a:gd name="T50" fmla="*/ 0 w 204"/>
                <a:gd name="T51" fmla="*/ 0 h 136"/>
                <a:gd name="T52" fmla="*/ 0 w 204"/>
                <a:gd name="T53" fmla="*/ 0 h 136"/>
                <a:gd name="T54" fmla="*/ 0 w 204"/>
                <a:gd name="T55" fmla="*/ 0 h 136"/>
                <a:gd name="T56" fmla="*/ 0 w 204"/>
                <a:gd name="T57" fmla="*/ 0 h 136"/>
                <a:gd name="T58" fmla="*/ 0 w 204"/>
                <a:gd name="T59" fmla="*/ 0 h 136"/>
                <a:gd name="T60" fmla="*/ 0 w 204"/>
                <a:gd name="T61" fmla="*/ 0 h 136"/>
                <a:gd name="T62" fmla="*/ 0 w 204"/>
                <a:gd name="T63" fmla="*/ 0 h 136"/>
                <a:gd name="T64" fmla="*/ 0 w 204"/>
                <a:gd name="T65" fmla="*/ 0 h 136"/>
                <a:gd name="T66" fmla="*/ 0 w 204"/>
                <a:gd name="T67" fmla="*/ 0 h 136"/>
                <a:gd name="T68" fmla="*/ 0 w 204"/>
                <a:gd name="T69" fmla="*/ 0 h 136"/>
                <a:gd name="T70" fmla="*/ 0 w 204"/>
                <a:gd name="T71" fmla="*/ 0 h 136"/>
                <a:gd name="T72" fmla="*/ 0 w 204"/>
                <a:gd name="T73" fmla="*/ 0 h 136"/>
                <a:gd name="T74" fmla="*/ 0 w 204"/>
                <a:gd name="T75" fmla="*/ 0 h 136"/>
                <a:gd name="T76" fmla="*/ 0 w 204"/>
                <a:gd name="T77" fmla="*/ 0 h 136"/>
                <a:gd name="T78" fmla="*/ 0 w 204"/>
                <a:gd name="T79" fmla="*/ 0 h 136"/>
                <a:gd name="T80" fmla="*/ 0 w 204"/>
                <a:gd name="T81" fmla="*/ 0 h 136"/>
                <a:gd name="T82" fmla="*/ 0 w 204"/>
                <a:gd name="T83" fmla="*/ 0 h 1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4"/>
                <a:gd name="T127" fmla="*/ 0 h 136"/>
                <a:gd name="T128" fmla="*/ 204 w 204"/>
                <a:gd name="T129" fmla="*/ 136 h 1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4" h="136">
                  <a:moveTo>
                    <a:pt x="16" y="90"/>
                  </a:moveTo>
                  <a:lnTo>
                    <a:pt x="0" y="90"/>
                  </a:lnTo>
                  <a:lnTo>
                    <a:pt x="0" y="136"/>
                  </a:lnTo>
                  <a:lnTo>
                    <a:pt x="16" y="136"/>
                  </a:lnTo>
                  <a:lnTo>
                    <a:pt x="16" y="107"/>
                  </a:lnTo>
                  <a:lnTo>
                    <a:pt x="186" y="107"/>
                  </a:lnTo>
                  <a:lnTo>
                    <a:pt x="186" y="136"/>
                  </a:lnTo>
                  <a:lnTo>
                    <a:pt x="204" y="136"/>
                  </a:lnTo>
                  <a:lnTo>
                    <a:pt x="204" y="90"/>
                  </a:lnTo>
                  <a:lnTo>
                    <a:pt x="191" y="90"/>
                  </a:lnTo>
                  <a:lnTo>
                    <a:pt x="191" y="4"/>
                  </a:lnTo>
                  <a:lnTo>
                    <a:pt x="140" y="4"/>
                  </a:lnTo>
                  <a:lnTo>
                    <a:pt x="140" y="20"/>
                  </a:lnTo>
                  <a:lnTo>
                    <a:pt x="175" y="20"/>
                  </a:lnTo>
                  <a:lnTo>
                    <a:pt x="175" y="36"/>
                  </a:lnTo>
                  <a:lnTo>
                    <a:pt x="140" y="36"/>
                  </a:lnTo>
                  <a:lnTo>
                    <a:pt x="140" y="52"/>
                  </a:lnTo>
                  <a:lnTo>
                    <a:pt x="175" y="52"/>
                  </a:lnTo>
                  <a:lnTo>
                    <a:pt x="175" y="62"/>
                  </a:lnTo>
                  <a:lnTo>
                    <a:pt x="139" y="61"/>
                  </a:lnTo>
                  <a:lnTo>
                    <a:pt x="140" y="61"/>
                  </a:lnTo>
                  <a:lnTo>
                    <a:pt x="140" y="75"/>
                  </a:lnTo>
                  <a:lnTo>
                    <a:pt x="175" y="75"/>
                  </a:lnTo>
                  <a:lnTo>
                    <a:pt x="175" y="90"/>
                  </a:lnTo>
                  <a:lnTo>
                    <a:pt x="32" y="90"/>
                  </a:lnTo>
                  <a:lnTo>
                    <a:pt x="32" y="80"/>
                  </a:lnTo>
                  <a:lnTo>
                    <a:pt x="62" y="80"/>
                  </a:lnTo>
                  <a:lnTo>
                    <a:pt x="62" y="64"/>
                  </a:lnTo>
                  <a:lnTo>
                    <a:pt x="32" y="64"/>
                  </a:lnTo>
                  <a:lnTo>
                    <a:pt x="32" y="49"/>
                  </a:lnTo>
                  <a:lnTo>
                    <a:pt x="62" y="49"/>
                  </a:lnTo>
                  <a:lnTo>
                    <a:pt x="62" y="35"/>
                  </a:lnTo>
                  <a:lnTo>
                    <a:pt x="32" y="35"/>
                  </a:lnTo>
                  <a:lnTo>
                    <a:pt x="32" y="23"/>
                  </a:lnTo>
                  <a:lnTo>
                    <a:pt x="65" y="15"/>
                  </a:lnTo>
                  <a:lnTo>
                    <a:pt x="69" y="15"/>
                  </a:lnTo>
                  <a:lnTo>
                    <a:pt x="68" y="10"/>
                  </a:lnTo>
                  <a:lnTo>
                    <a:pt x="58" y="0"/>
                  </a:lnTo>
                  <a:lnTo>
                    <a:pt x="32" y="9"/>
                  </a:lnTo>
                  <a:lnTo>
                    <a:pt x="16" y="9"/>
                  </a:lnTo>
                  <a:lnTo>
                    <a:pt x="16" y="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8" name="Freeform 50"/>
            <p:cNvSpPr>
              <a:spLocks/>
            </p:cNvSpPr>
            <p:nvPr/>
          </p:nvSpPr>
          <p:spPr bwMode="auto">
            <a:xfrm>
              <a:off x="5051" y="409"/>
              <a:ext cx="70" cy="70"/>
            </a:xfrm>
            <a:custGeom>
              <a:avLst/>
              <a:gdLst>
                <a:gd name="T0" fmla="*/ 0 w 211"/>
                <a:gd name="T1" fmla="*/ 0 h 209"/>
                <a:gd name="T2" fmla="*/ 0 w 211"/>
                <a:gd name="T3" fmla="*/ 0 h 209"/>
                <a:gd name="T4" fmla="*/ 0 w 211"/>
                <a:gd name="T5" fmla="*/ 0 h 209"/>
                <a:gd name="T6" fmla="*/ 0 w 211"/>
                <a:gd name="T7" fmla="*/ 0 h 209"/>
                <a:gd name="T8" fmla="*/ 0 w 211"/>
                <a:gd name="T9" fmla="*/ 0 h 209"/>
                <a:gd name="T10" fmla="*/ 0 w 211"/>
                <a:gd name="T11" fmla="*/ 0 h 209"/>
                <a:gd name="T12" fmla="*/ 0 w 211"/>
                <a:gd name="T13" fmla="*/ 0 h 209"/>
                <a:gd name="T14" fmla="*/ 0 w 211"/>
                <a:gd name="T15" fmla="*/ 0 h 209"/>
                <a:gd name="T16" fmla="*/ 0 w 211"/>
                <a:gd name="T17" fmla="*/ 0 h 209"/>
                <a:gd name="T18" fmla="*/ 0 w 211"/>
                <a:gd name="T19" fmla="*/ 0 h 209"/>
                <a:gd name="T20" fmla="*/ 0 w 211"/>
                <a:gd name="T21" fmla="*/ 0 h 209"/>
                <a:gd name="T22" fmla="*/ 0 w 211"/>
                <a:gd name="T23" fmla="*/ 0 h 209"/>
                <a:gd name="T24" fmla="*/ 0 w 211"/>
                <a:gd name="T25" fmla="*/ 0 h 209"/>
                <a:gd name="T26" fmla="*/ 0 w 211"/>
                <a:gd name="T27" fmla="*/ 0 h 209"/>
                <a:gd name="T28" fmla="*/ 0 w 211"/>
                <a:gd name="T29" fmla="*/ 0 h 209"/>
                <a:gd name="T30" fmla="*/ 0 w 211"/>
                <a:gd name="T31" fmla="*/ 0 h 209"/>
                <a:gd name="T32" fmla="*/ 0 w 211"/>
                <a:gd name="T33" fmla="*/ 0 h 209"/>
                <a:gd name="T34" fmla="*/ 0 w 211"/>
                <a:gd name="T35" fmla="*/ 0 h 209"/>
                <a:gd name="T36" fmla="*/ 0 w 211"/>
                <a:gd name="T37" fmla="*/ 0 h 209"/>
                <a:gd name="T38" fmla="*/ 0 w 211"/>
                <a:gd name="T39" fmla="*/ 0 h 209"/>
                <a:gd name="T40" fmla="*/ 0 w 211"/>
                <a:gd name="T41" fmla="*/ 0 h 209"/>
                <a:gd name="T42" fmla="*/ 0 w 211"/>
                <a:gd name="T43" fmla="*/ 0 h 209"/>
                <a:gd name="T44" fmla="*/ 0 w 211"/>
                <a:gd name="T45" fmla="*/ 0 h 209"/>
                <a:gd name="T46" fmla="*/ 0 w 211"/>
                <a:gd name="T47" fmla="*/ 0 h 209"/>
                <a:gd name="T48" fmla="*/ 0 w 211"/>
                <a:gd name="T49" fmla="*/ 0 h 20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11"/>
                <a:gd name="T76" fmla="*/ 0 h 209"/>
                <a:gd name="T77" fmla="*/ 211 w 211"/>
                <a:gd name="T78" fmla="*/ 209 h 20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11" h="209">
                  <a:moveTo>
                    <a:pt x="99" y="0"/>
                  </a:moveTo>
                  <a:lnTo>
                    <a:pt x="99" y="62"/>
                  </a:lnTo>
                  <a:lnTo>
                    <a:pt x="6" y="62"/>
                  </a:lnTo>
                  <a:lnTo>
                    <a:pt x="6" y="79"/>
                  </a:lnTo>
                  <a:lnTo>
                    <a:pt x="97" y="79"/>
                  </a:lnTo>
                  <a:lnTo>
                    <a:pt x="87" y="116"/>
                  </a:lnTo>
                  <a:lnTo>
                    <a:pt x="67" y="147"/>
                  </a:lnTo>
                  <a:lnTo>
                    <a:pt x="0" y="194"/>
                  </a:lnTo>
                  <a:lnTo>
                    <a:pt x="13" y="209"/>
                  </a:lnTo>
                  <a:lnTo>
                    <a:pt x="78" y="163"/>
                  </a:lnTo>
                  <a:lnTo>
                    <a:pt x="99" y="134"/>
                  </a:lnTo>
                  <a:lnTo>
                    <a:pt x="110" y="102"/>
                  </a:lnTo>
                  <a:lnTo>
                    <a:pt x="125" y="134"/>
                  </a:lnTo>
                  <a:lnTo>
                    <a:pt x="145" y="164"/>
                  </a:lnTo>
                  <a:lnTo>
                    <a:pt x="197" y="209"/>
                  </a:lnTo>
                  <a:lnTo>
                    <a:pt x="211" y="193"/>
                  </a:lnTo>
                  <a:lnTo>
                    <a:pt x="158" y="148"/>
                  </a:lnTo>
                  <a:lnTo>
                    <a:pt x="136" y="115"/>
                  </a:lnTo>
                  <a:lnTo>
                    <a:pt x="123" y="79"/>
                  </a:lnTo>
                  <a:lnTo>
                    <a:pt x="208" y="79"/>
                  </a:lnTo>
                  <a:lnTo>
                    <a:pt x="208" y="62"/>
                  </a:lnTo>
                  <a:lnTo>
                    <a:pt x="117" y="62"/>
                  </a:lnTo>
                  <a:lnTo>
                    <a:pt x="117" y="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Freeform 51"/>
            <p:cNvSpPr>
              <a:spLocks/>
            </p:cNvSpPr>
            <p:nvPr/>
          </p:nvSpPr>
          <p:spPr bwMode="auto">
            <a:xfrm>
              <a:off x="4947" y="465"/>
              <a:ext cx="8" cy="14"/>
            </a:xfrm>
            <a:custGeom>
              <a:avLst/>
              <a:gdLst>
                <a:gd name="T0" fmla="*/ 0 w 24"/>
                <a:gd name="T1" fmla="*/ 0 h 43"/>
                <a:gd name="T2" fmla="*/ 0 w 24"/>
                <a:gd name="T3" fmla="*/ 0 h 43"/>
                <a:gd name="T4" fmla="*/ 0 w 24"/>
                <a:gd name="T5" fmla="*/ 0 h 43"/>
                <a:gd name="T6" fmla="*/ 0 w 24"/>
                <a:gd name="T7" fmla="*/ 0 h 43"/>
                <a:gd name="T8" fmla="*/ 0 w 24"/>
                <a:gd name="T9" fmla="*/ 0 h 43"/>
                <a:gd name="T10" fmla="*/ 0 w 24"/>
                <a:gd name="T11" fmla="*/ 0 h 43"/>
                <a:gd name="T12" fmla="*/ 0 w 24"/>
                <a:gd name="T13" fmla="*/ 0 h 43"/>
                <a:gd name="T14" fmla="*/ 0 w 24"/>
                <a:gd name="T15" fmla="*/ 0 h 43"/>
                <a:gd name="T16" fmla="*/ 0 w 24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4"/>
                <a:gd name="T28" fmla="*/ 0 h 43"/>
                <a:gd name="T29" fmla="*/ 24 w 2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4" h="43">
                  <a:moveTo>
                    <a:pt x="0" y="20"/>
                  </a:moveTo>
                  <a:lnTo>
                    <a:pt x="0" y="43"/>
                  </a:lnTo>
                  <a:lnTo>
                    <a:pt x="3" y="43"/>
                  </a:lnTo>
                  <a:lnTo>
                    <a:pt x="15" y="34"/>
                  </a:lnTo>
                  <a:lnTo>
                    <a:pt x="24" y="11"/>
                  </a:lnTo>
                  <a:lnTo>
                    <a:pt x="12" y="0"/>
                  </a:lnTo>
                  <a:lnTo>
                    <a:pt x="3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Freeform 52"/>
            <p:cNvSpPr>
              <a:spLocks/>
            </p:cNvSpPr>
            <p:nvPr/>
          </p:nvSpPr>
          <p:spPr bwMode="auto">
            <a:xfrm>
              <a:off x="4947" y="438"/>
              <a:ext cx="6" cy="15"/>
            </a:xfrm>
            <a:custGeom>
              <a:avLst/>
              <a:gdLst>
                <a:gd name="T0" fmla="*/ 0 w 18"/>
                <a:gd name="T1" fmla="*/ 0 h 45"/>
                <a:gd name="T2" fmla="*/ 0 w 18"/>
                <a:gd name="T3" fmla="*/ 0 h 45"/>
                <a:gd name="T4" fmla="*/ 0 w 18"/>
                <a:gd name="T5" fmla="*/ 0 h 45"/>
                <a:gd name="T6" fmla="*/ 0 w 18"/>
                <a:gd name="T7" fmla="*/ 0 h 45"/>
                <a:gd name="T8" fmla="*/ 0 w 18"/>
                <a:gd name="T9" fmla="*/ 0 h 45"/>
                <a:gd name="T10" fmla="*/ 0 w 18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"/>
                <a:gd name="T19" fmla="*/ 0 h 45"/>
                <a:gd name="T20" fmla="*/ 18 w 1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" h="45">
                  <a:moveTo>
                    <a:pt x="0" y="0"/>
                  </a:moveTo>
                  <a:lnTo>
                    <a:pt x="0" y="45"/>
                  </a:lnTo>
                  <a:lnTo>
                    <a:pt x="2" y="43"/>
                  </a:lnTo>
                  <a:lnTo>
                    <a:pt x="18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" name="Freeform 53"/>
            <p:cNvSpPr>
              <a:spLocks/>
            </p:cNvSpPr>
            <p:nvPr/>
          </p:nvSpPr>
          <p:spPr bwMode="auto">
            <a:xfrm>
              <a:off x="4947" y="422"/>
              <a:ext cx="6" cy="5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0 h 17"/>
                <a:gd name="T6" fmla="*/ 0 w 16"/>
                <a:gd name="T7" fmla="*/ 0 h 17"/>
                <a:gd name="T8" fmla="*/ 0 w 16"/>
                <a:gd name="T9" fmla="*/ 0 h 17"/>
                <a:gd name="T10" fmla="*/ 0 w 16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17"/>
                <a:gd name="T20" fmla="*/ 16 w 16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17">
                  <a:moveTo>
                    <a:pt x="0" y="0"/>
                  </a:moveTo>
                  <a:lnTo>
                    <a:pt x="0" y="17"/>
                  </a:lnTo>
                  <a:lnTo>
                    <a:pt x="16" y="17"/>
                  </a:ln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2" name="Freeform 54"/>
            <p:cNvSpPr>
              <a:spLocks/>
            </p:cNvSpPr>
            <p:nvPr/>
          </p:nvSpPr>
          <p:spPr bwMode="auto">
            <a:xfrm>
              <a:off x="4947" y="412"/>
              <a:ext cx="5" cy="7"/>
            </a:xfrm>
            <a:custGeom>
              <a:avLst/>
              <a:gdLst>
                <a:gd name="T0" fmla="*/ 0 w 15"/>
                <a:gd name="T1" fmla="*/ 0 h 21"/>
                <a:gd name="T2" fmla="*/ 0 w 15"/>
                <a:gd name="T3" fmla="*/ 0 h 21"/>
                <a:gd name="T4" fmla="*/ 0 w 15"/>
                <a:gd name="T5" fmla="*/ 0 h 21"/>
                <a:gd name="T6" fmla="*/ 0 w 15"/>
                <a:gd name="T7" fmla="*/ 0 h 21"/>
                <a:gd name="T8" fmla="*/ 0 w 15"/>
                <a:gd name="T9" fmla="*/ 0 h 21"/>
                <a:gd name="T10" fmla="*/ 0 w 15"/>
                <a:gd name="T11" fmla="*/ 0 h 21"/>
                <a:gd name="T12" fmla="*/ 0 w 15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1"/>
                <a:gd name="T23" fmla="*/ 15 w 1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1">
                  <a:moveTo>
                    <a:pt x="0" y="0"/>
                  </a:moveTo>
                  <a:lnTo>
                    <a:pt x="0" y="19"/>
                  </a:lnTo>
                  <a:lnTo>
                    <a:pt x="3" y="21"/>
                  </a:lnTo>
                  <a:lnTo>
                    <a:pt x="15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Freeform 55"/>
            <p:cNvSpPr>
              <a:spLocks/>
            </p:cNvSpPr>
            <p:nvPr/>
          </p:nvSpPr>
          <p:spPr bwMode="auto">
            <a:xfrm>
              <a:off x="4943" y="410"/>
              <a:ext cx="4" cy="8"/>
            </a:xfrm>
            <a:custGeom>
              <a:avLst/>
              <a:gdLst>
                <a:gd name="T0" fmla="*/ 0 w 14"/>
                <a:gd name="T1" fmla="*/ 0 h 24"/>
                <a:gd name="T2" fmla="*/ 0 w 14"/>
                <a:gd name="T3" fmla="*/ 0 h 24"/>
                <a:gd name="T4" fmla="*/ 0 w 14"/>
                <a:gd name="T5" fmla="*/ 0 h 24"/>
                <a:gd name="T6" fmla="*/ 0 w 14"/>
                <a:gd name="T7" fmla="*/ 0 h 24"/>
                <a:gd name="T8" fmla="*/ 0 w 14"/>
                <a:gd name="T9" fmla="*/ 0 h 24"/>
                <a:gd name="T10" fmla="*/ 0 w 14"/>
                <a:gd name="T11" fmla="*/ 0 h 24"/>
                <a:gd name="T12" fmla="*/ 0 w 14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24"/>
                <a:gd name="T23" fmla="*/ 14 w 14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24">
                  <a:moveTo>
                    <a:pt x="14" y="24"/>
                  </a:moveTo>
                  <a:lnTo>
                    <a:pt x="14" y="5"/>
                  </a:lnTo>
                  <a:lnTo>
                    <a:pt x="13" y="0"/>
                  </a:lnTo>
                  <a:lnTo>
                    <a:pt x="0" y="11"/>
                  </a:lnTo>
                  <a:lnTo>
                    <a:pt x="12" y="18"/>
                  </a:lnTo>
                  <a:lnTo>
                    <a:pt x="14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4" name="Freeform 56"/>
            <p:cNvSpPr>
              <a:spLocks/>
            </p:cNvSpPr>
            <p:nvPr/>
          </p:nvSpPr>
          <p:spPr bwMode="auto">
            <a:xfrm>
              <a:off x="4901" y="409"/>
              <a:ext cx="46" cy="70"/>
            </a:xfrm>
            <a:custGeom>
              <a:avLst/>
              <a:gdLst>
                <a:gd name="T0" fmla="*/ 0 w 138"/>
                <a:gd name="T1" fmla="*/ 0 h 210"/>
                <a:gd name="T2" fmla="*/ 0 w 138"/>
                <a:gd name="T3" fmla="*/ 0 h 210"/>
                <a:gd name="T4" fmla="*/ 0 w 138"/>
                <a:gd name="T5" fmla="*/ 0 h 210"/>
                <a:gd name="T6" fmla="*/ 0 w 138"/>
                <a:gd name="T7" fmla="*/ 0 h 210"/>
                <a:gd name="T8" fmla="*/ 0 w 138"/>
                <a:gd name="T9" fmla="*/ 0 h 210"/>
                <a:gd name="T10" fmla="*/ 0 w 138"/>
                <a:gd name="T11" fmla="*/ 0 h 210"/>
                <a:gd name="T12" fmla="*/ 0 w 138"/>
                <a:gd name="T13" fmla="*/ 0 h 210"/>
                <a:gd name="T14" fmla="*/ 0 w 138"/>
                <a:gd name="T15" fmla="*/ 0 h 210"/>
                <a:gd name="T16" fmla="*/ 0 w 138"/>
                <a:gd name="T17" fmla="*/ 0 h 210"/>
                <a:gd name="T18" fmla="*/ 0 w 138"/>
                <a:gd name="T19" fmla="*/ 0 h 210"/>
                <a:gd name="T20" fmla="*/ 0 w 138"/>
                <a:gd name="T21" fmla="*/ 0 h 210"/>
                <a:gd name="T22" fmla="*/ 0 w 138"/>
                <a:gd name="T23" fmla="*/ 0 h 210"/>
                <a:gd name="T24" fmla="*/ 0 w 138"/>
                <a:gd name="T25" fmla="*/ 0 h 210"/>
                <a:gd name="T26" fmla="*/ 0 w 138"/>
                <a:gd name="T27" fmla="*/ 0 h 210"/>
                <a:gd name="T28" fmla="*/ 0 w 138"/>
                <a:gd name="T29" fmla="*/ 0 h 210"/>
                <a:gd name="T30" fmla="*/ 0 w 138"/>
                <a:gd name="T31" fmla="*/ 0 h 210"/>
                <a:gd name="T32" fmla="*/ 0 w 138"/>
                <a:gd name="T33" fmla="*/ 0 h 210"/>
                <a:gd name="T34" fmla="*/ 0 w 138"/>
                <a:gd name="T35" fmla="*/ 0 h 210"/>
                <a:gd name="T36" fmla="*/ 0 w 138"/>
                <a:gd name="T37" fmla="*/ 0 h 210"/>
                <a:gd name="T38" fmla="*/ 0 w 138"/>
                <a:gd name="T39" fmla="*/ 0 h 210"/>
                <a:gd name="T40" fmla="*/ 0 w 138"/>
                <a:gd name="T41" fmla="*/ 0 h 210"/>
                <a:gd name="T42" fmla="*/ 0 w 138"/>
                <a:gd name="T43" fmla="*/ 0 h 210"/>
                <a:gd name="T44" fmla="*/ 0 w 138"/>
                <a:gd name="T45" fmla="*/ 0 h 210"/>
                <a:gd name="T46" fmla="*/ 0 w 138"/>
                <a:gd name="T47" fmla="*/ 0 h 210"/>
                <a:gd name="T48" fmla="*/ 0 w 138"/>
                <a:gd name="T49" fmla="*/ 0 h 210"/>
                <a:gd name="T50" fmla="*/ 0 w 138"/>
                <a:gd name="T51" fmla="*/ 0 h 210"/>
                <a:gd name="T52" fmla="*/ 0 w 138"/>
                <a:gd name="T53" fmla="*/ 0 h 210"/>
                <a:gd name="T54" fmla="*/ 0 w 138"/>
                <a:gd name="T55" fmla="*/ 0 h 210"/>
                <a:gd name="T56" fmla="*/ 0 w 138"/>
                <a:gd name="T57" fmla="*/ 0 h 210"/>
                <a:gd name="T58" fmla="*/ 0 w 138"/>
                <a:gd name="T59" fmla="*/ 0 h 210"/>
                <a:gd name="T60" fmla="*/ 0 w 138"/>
                <a:gd name="T61" fmla="*/ 0 h 210"/>
                <a:gd name="T62" fmla="*/ 0 w 138"/>
                <a:gd name="T63" fmla="*/ 0 h 210"/>
                <a:gd name="T64" fmla="*/ 0 w 138"/>
                <a:gd name="T65" fmla="*/ 0 h 210"/>
                <a:gd name="T66" fmla="*/ 0 w 138"/>
                <a:gd name="T67" fmla="*/ 0 h 210"/>
                <a:gd name="T68" fmla="*/ 0 w 138"/>
                <a:gd name="T69" fmla="*/ 0 h 210"/>
                <a:gd name="T70" fmla="*/ 0 w 138"/>
                <a:gd name="T71" fmla="*/ 0 h 210"/>
                <a:gd name="T72" fmla="*/ 0 w 138"/>
                <a:gd name="T73" fmla="*/ 0 h 210"/>
                <a:gd name="T74" fmla="*/ 0 w 138"/>
                <a:gd name="T75" fmla="*/ 0 h 210"/>
                <a:gd name="T76" fmla="*/ 0 w 138"/>
                <a:gd name="T77" fmla="*/ 0 h 210"/>
                <a:gd name="T78" fmla="*/ 0 w 138"/>
                <a:gd name="T79" fmla="*/ 0 h 210"/>
                <a:gd name="T80" fmla="*/ 0 w 138"/>
                <a:gd name="T81" fmla="*/ 0 h 210"/>
                <a:gd name="T82" fmla="*/ 0 w 138"/>
                <a:gd name="T83" fmla="*/ 0 h 210"/>
                <a:gd name="T84" fmla="*/ 0 w 138"/>
                <a:gd name="T85" fmla="*/ 0 h 210"/>
                <a:gd name="T86" fmla="*/ 0 w 138"/>
                <a:gd name="T87" fmla="*/ 0 h 210"/>
                <a:gd name="T88" fmla="*/ 0 w 138"/>
                <a:gd name="T89" fmla="*/ 0 h 210"/>
                <a:gd name="T90" fmla="*/ 0 w 138"/>
                <a:gd name="T91" fmla="*/ 0 h 210"/>
                <a:gd name="T92" fmla="*/ 0 w 138"/>
                <a:gd name="T93" fmla="*/ 0 h 210"/>
                <a:gd name="T94" fmla="*/ 0 w 138"/>
                <a:gd name="T95" fmla="*/ 0 h 2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8"/>
                <a:gd name="T145" fmla="*/ 0 h 210"/>
                <a:gd name="T146" fmla="*/ 138 w 138"/>
                <a:gd name="T147" fmla="*/ 210 h 2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8" h="210">
                  <a:moveTo>
                    <a:pt x="138" y="54"/>
                  </a:moveTo>
                  <a:lnTo>
                    <a:pt x="138" y="37"/>
                  </a:lnTo>
                  <a:lnTo>
                    <a:pt x="112" y="37"/>
                  </a:lnTo>
                  <a:lnTo>
                    <a:pt x="114" y="1"/>
                  </a:lnTo>
                  <a:lnTo>
                    <a:pt x="97" y="0"/>
                  </a:lnTo>
                  <a:lnTo>
                    <a:pt x="97" y="37"/>
                  </a:lnTo>
                  <a:lnTo>
                    <a:pt x="20" y="37"/>
                  </a:lnTo>
                  <a:lnTo>
                    <a:pt x="20" y="114"/>
                  </a:lnTo>
                  <a:lnTo>
                    <a:pt x="14" y="164"/>
                  </a:lnTo>
                  <a:lnTo>
                    <a:pt x="0" y="189"/>
                  </a:lnTo>
                  <a:lnTo>
                    <a:pt x="0" y="207"/>
                  </a:lnTo>
                  <a:lnTo>
                    <a:pt x="7" y="210"/>
                  </a:lnTo>
                  <a:lnTo>
                    <a:pt x="27" y="176"/>
                  </a:lnTo>
                  <a:lnTo>
                    <a:pt x="37" y="137"/>
                  </a:lnTo>
                  <a:lnTo>
                    <a:pt x="37" y="99"/>
                  </a:lnTo>
                  <a:lnTo>
                    <a:pt x="68" y="99"/>
                  </a:lnTo>
                  <a:lnTo>
                    <a:pt x="68" y="131"/>
                  </a:lnTo>
                  <a:lnTo>
                    <a:pt x="63" y="147"/>
                  </a:lnTo>
                  <a:lnTo>
                    <a:pt x="53" y="151"/>
                  </a:lnTo>
                  <a:lnTo>
                    <a:pt x="45" y="151"/>
                  </a:lnTo>
                  <a:lnTo>
                    <a:pt x="53" y="167"/>
                  </a:lnTo>
                  <a:lnTo>
                    <a:pt x="75" y="163"/>
                  </a:lnTo>
                  <a:lnTo>
                    <a:pt x="85" y="142"/>
                  </a:lnTo>
                  <a:lnTo>
                    <a:pt x="85" y="82"/>
                  </a:lnTo>
                  <a:lnTo>
                    <a:pt x="37" y="82"/>
                  </a:lnTo>
                  <a:lnTo>
                    <a:pt x="37" y="54"/>
                  </a:lnTo>
                  <a:lnTo>
                    <a:pt x="97" y="54"/>
                  </a:lnTo>
                  <a:lnTo>
                    <a:pt x="101" y="99"/>
                  </a:lnTo>
                  <a:lnTo>
                    <a:pt x="110" y="148"/>
                  </a:lnTo>
                  <a:lnTo>
                    <a:pt x="85" y="174"/>
                  </a:lnTo>
                  <a:lnTo>
                    <a:pt x="58" y="193"/>
                  </a:lnTo>
                  <a:lnTo>
                    <a:pt x="71" y="206"/>
                  </a:lnTo>
                  <a:lnTo>
                    <a:pt x="94" y="189"/>
                  </a:lnTo>
                  <a:lnTo>
                    <a:pt x="114" y="167"/>
                  </a:lnTo>
                  <a:lnTo>
                    <a:pt x="123" y="186"/>
                  </a:lnTo>
                  <a:lnTo>
                    <a:pt x="130" y="199"/>
                  </a:lnTo>
                  <a:lnTo>
                    <a:pt x="138" y="209"/>
                  </a:lnTo>
                  <a:lnTo>
                    <a:pt x="138" y="186"/>
                  </a:lnTo>
                  <a:lnTo>
                    <a:pt x="131" y="171"/>
                  </a:lnTo>
                  <a:lnTo>
                    <a:pt x="124" y="155"/>
                  </a:lnTo>
                  <a:lnTo>
                    <a:pt x="138" y="131"/>
                  </a:lnTo>
                  <a:lnTo>
                    <a:pt x="138" y="86"/>
                  </a:lnTo>
                  <a:lnTo>
                    <a:pt x="131" y="108"/>
                  </a:lnTo>
                  <a:lnTo>
                    <a:pt x="120" y="131"/>
                  </a:lnTo>
                  <a:lnTo>
                    <a:pt x="114" y="91"/>
                  </a:lnTo>
                  <a:lnTo>
                    <a:pt x="112" y="54"/>
                  </a:lnTo>
                  <a:lnTo>
                    <a:pt x="138" y="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5" name="Freeform 57"/>
            <p:cNvSpPr>
              <a:spLocks/>
            </p:cNvSpPr>
            <p:nvPr/>
          </p:nvSpPr>
          <p:spPr bwMode="auto">
            <a:xfrm>
              <a:off x="4901" y="452"/>
              <a:ext cx="4" cy="6"/>
            </a:xfrm>
            <a:custGeom>
              <a:avLst/>
              <a:gdLst>
                <a:gd name="T0" fmla="*/ 0 w 10"/>
                <a:gd name="T1" fmla="*/ 0 h 16"/>
                <a:gd name="T2" fmla="*/ 0 w 10"/>
                <a:gd name="T3" fmla="*/ 0 h 16"/>
                <a:gd name="T4" fmla="*/ 0 w 10"/>
                <a:gd name="T5" fmla="*/ 0 h 16"/>
                <a:gd name="T6" fmla="*/ 0 w 10"/>
                <a:gd name="T7" fmla="*/ 0 h 16"/>
                <a:gd name="T8" fmla="*/ 0 w 10"/>
                <a:gd name="T9" fmla="*/ 0 h 16"/>
                <a:gd name="T10" fmla="*/ 0 w 10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6"/>
                <a:gd name="T20" fmla="*/ 10 w 10"/>
                <a:gd name="T21" fmla="*/ 16 h 1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6">
                  <a:moveTo>
                    <a:pt x="0" y="2"/>
                  </a:moveTo>
                  <a:lnTo>
                    <a:pt x="0" y="16"/>
                  </a:lnTo>
                  <a:lnTo>
                    <a:pt x="10" y="13"/>
                  </a:lnTo>
                  <a:lnTo>
                    <a:pt x="1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6" name="Freeform 58"/>
            <p:cNvSpPr>
              <a:spLocks/>
            </p:cNvSpPr>
            <p:nvPr/>
          </p:nvSpPr>
          <p:spPr bwMode="auto">
            <a:xfrm>
              <a:off x="4901" y="429"/>
              <a:ext cx="4" cy="6"/>
            </a:xfrm>
            <a:custGeom>
              <a:avLst/>
              <a:gdLst>
                <a:gd name="T0" fmla="*/ 0 w 10"/>
                <a:gd name="T1" fmla="*/ 0 h 17"/>
                <a:gd name="T2" fmla="*/ 0 w 10"/>
                <a:gd name="T3" fmla="*/ 0 h 17"/>
                <a:gd name="T4" fmla="*/ 0 w 10"/>
                <a:gd name="T5" fmla="*/ 0 h 17"/>
                <a:gd name="T6" fmla="*/ 0 w 10"/>
                <a:gd name="T7" fmla="*/ 0 h 17"/>
                <a:gd name="T8" fmla="*/ 0 w 10"/>
                <a:gd name="T9" fmla="*/ 0 h 17"/>
                <a:gd name="T10" fmla="*/ 0 w 10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"/>
                <a:gd name="T19" fmla="*/ 0 h 17"/>
                <a:gd name="T20" fmla="*/ 10 w 10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" h="17">
                  <a:moveTo>
                    <a:pt x="0" y="0"/>
                  </a:moveTo>
                  <a:lnTo>
                    <a:pt x="0" y="17"/>
                  </a:lnTo>
                  <a:lnTo>
                    <a:pt x="10" y="17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Freeform 59"/>
            <p:cNvSpPr>
              <a:spLocks/>
            </p:cNvSpPr>
            <p:nvPr/>
          </p:nvSpPr>
          <p:spPr bwMode="auto">
            <a:xfrm>
              <a:off x="4883" y="410"/>
              <a:ext cx="18" cy="53"/>
            </a:xfrm>
            <a:custGeom>
              <a:avLst/>
              <a:gdLst>
                <a:gd name="T0" fmla="*/ 0 w 54"/>
                <a:gd name="T1" fmla="*/ 0 h 158"/>
                <a:gd name="T2" fmla="*/ 0 w 54"/>
                <a:gd name="T3" fmla="*/ 0 h 158"/>
                <a:gd name="T4" fmla="*/ 0 w 54"/>
                <a:gd name="T5" fmla="*/ 0 h 158"/>
                <a:gd name="T6" fmla="*/ 0 w 54"/>
                <a:gd name="T7" fmla="*/ 0 h 158"/>
                <a:gd name="T8" fmla="*/ 0 w 54"/>
                <a:gd name="T9" fmla="*/ 0 h 158"/>
                <a:gd name="T10" fmla="*/ 0 w 54"/>
                <a:gd name="T11" fmla="*/ 0 h 158"/>
                <a:gd name="T12" fmla="*/ 0 w 54"/>
                <a:gd name="T13" fmla="*/ 0 h 158"/>
                <a:gd name="T14" fmla="*/ 0 w 54"/>
                <a:gd name="T15" fmla="*/ 0 h 158"/>
                <a:gd name="T16" fmla="*/ 0 w 54"/>
                <a:gd name="T17" fmla="*/ 0 h 158"/>
                <a:gd name="T18" fmla="*/ 0 w 54"/>
                <a:gd name="T19" fmla="*/ 0 h 158"/>
                <a:gd name="T20" fmla="*/ 0 w 54"/>
                <a:gd name="T21" fmla="*/ 0 h 158"/>
                <a:gd name="T22" fmla="*/ 0 w 54"/>
                <a:gd name="T23" fmla="*/ 0 h 158"/>
                <a:gd name="T24" fmla="*/ 0 w 54"/>
                <a:gd name="T25" fmla="*/ 0 h 158"/>
                <a:gd name="T26" fmla="*/ 0 w 54"/>
                <a:gd name="T27" fmla="*/ 0 h 158"/>
                <a:gd name="T28" fmla="*/ 0 w 54"/>
                <a:gd name="T29" fmla="*/ 0 h 158"/>
                <a:gd name="T30" fmla="*/ 0 w 54"/>
                <a:gd name="T31" fmla="*/ 0 h 158"/>
                <a:gd name="T32" fmla="*/ 0 w 54"/>
                <a:gd name="T33" fmla="*/ 0 h 158"/>
                <a:gd name="T34" fmla="*/ 0 w 54"/>
                <a:gd name="T35" fmla="*/ 0 h 15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4"/>
                <a:gd name="T55" fmla="*/ 0 h 158"/>
                <a:gd name="T56" fmla="*/ 54 w 54"/>
                <a:gd name="T57" fmla="*/ 158 h 15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4" h="158">
                  <a:moveTo>
                    <a:pt x="54" y="74"/>
                  </a:moveTo>
                  <a:lnTo>
                    <a:pt x="54" y="57"/>
                  </a:lnTo>
                  <a:lnTo>
                    <a:pt x="42" y="57"/>
                  </a:lnTo>
                  <a:lnTo>
                    <a:pt x="42" y="0"/>
                  </a:lnTo>
                  <a:lnTo>
                    <a:pt x="26" y="0"/>
                  </a:lnTo>
                  <a:lnTo>
                    <a:pt x="26" y="57"/>
                  </a:lnTo>
                  <a:lnTo>
                    <a:pt x="0" y="57"/>
                  </a:lnTo>
                  <a:lnTo>
                    <a:pt x="0" y="74"/>
                  </a:lnTo>
                  <a:lnTo>
                    <a:pt x="25" y="74"/>
                  </a:lnTo>
                  <a:lnTo>
                    <a:pt x="25" y="136"/>
                  </a:lnTo>
                  <a:lnTo>
                    <a:pt x="0" y="140"/>
                  </a:lnTo>
                  <a:lnTo>
                    <a:pt x="9" y="158"/>
                  </a:lnTo>
                  <a:lnTo>
                    <a:pt x="54" y="143"/>
                  </a:lnTo>
                  <a:lnTo>
                    <a:pt x="54" y="129"/>
                  </a:lnTo>
                  <a:lnTo>
                    <a:pt x="42" y="132"/>
                  </a:lnTo>
                  <a:lnTo>
                    <a:pt x="42" y="74"/>
                  </a:lnTo>
                  <a:lnTo>
                    <a:pt x="54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8" name="Freeform 60"/>
            <p:cNvSpPr>
              <a:spLocks/>
            </p:cNvSpPr>
            <p:nvPr/>
          </p:nvSpPr>
          <p:spPr bwMode="auto">
            <a:xfrm>
              <a:off x="4899" y="472"/>
              <a:ext cx="2" cy="6"/>
            </a:xfrm>
            <a:custGeom>
              <a:avLst/>
              <a:gdLst>
                <a:gd name="T0" fmla="*/ 0 w 9"/>
                <a:gd name="T1" fmla="*/ 0 h 18"/>
                <a:gd name="T2" fmla="*/ 0 w 9"/>
                <a:gd name="T3" fmla="*/ 0 h 18"/>
                <a:gd name="T4" fmla="*/ 0 w 9"/>
                <a:gd name="T5" fmla="*/ 0 h 18"/>
                <a:gd name="T6" fmla="*/ 0 w 9"/>
                <a:gd name="T7" fmla="*/ 0 h 18"/>
                <a:gd name="T8" fmla="*/ 0 w 9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9" y="18"/>
                  </a:moveTo>
                  <a:lnTo>
                    <a:pt x="9" y="0"/>
                  </a:lnTo>
                  <a:lnTo>
                    <a:pt x="0" y="11"/>
                  </a:lnTo>
                  <a:lnTo>
                    <a:pt x="9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9" name="Freeform 61"/>
            <p:cNvSpPr>
              <a:spLocks/>
            </p:cNvSpPr>
            <p:nvPr/>
          </p:nvSpPr>
          <p:spPr bwMode="auto">
            <a:xfrm>
              <a:off x="4973" y="429"/>
              <a:ext cx="58" cy="50"/>
            </a:xfrm>
            <a:custGeom>
              <a:avLst/>
              <a:gdLst>
                <a:gd name="T0" fmla="*/ 0 w 171"/>
                <a:gd name="T1" fmla="*/ 0 h 151"/>
                <a:gd name="T2" fmla="*/ 0 w 171"/>
                <a:gd name="T3" fmla="*/ 0 h 151"/>
                <a:gd name="T4" fmla="*/ 0 w 171"/>
                <a:gd name="T5" fmla="*/ 0 h 151"/>
                <a:gd name="T6" fmla="*/ 0 w 171"/>
                <a:gd name="T7" fmla="*/ 0 h 151"/>
                <a:gd name="T8" fmla="*/ 0 w 171"/>
                <a:gd name="T9" fmla="*/ 0 h 151"/>
                <a:gd name="T10" fmla="*/ 0 w 171"/>
                <a:gd name="T11" fmla="*/ 0 h 151"/>
                <a:gd name="T12" fmla="*/ 0 w 171"/>
                <a:gd name="T13" fmla="*/ 0 h 151"/>
                <a:gd name="T14" fmla="*/ 0 w 171"/>
                <a:gd name="T15" fmla="*/ 0 h 151"/>
                <a:gd name="T16" fmla="*/ 0 w 171"/>
                <a:gd name="T17" fmla="*/ 0 h 151"/>
                <a:gd name="T18" fmla="*/ 0 w 171"/>
                <a:gd name="T19" fmla="*/ 0 h 151"/>
                <a:gd name="T20" fmla="*/ 0 w 171"/>
                <a:gd name="T21" fmla="*/ 0 h 151"/>
                <a:gd name="T22" fmla="*/ 0 w 171"/>
                <a:gd name="T23" fmla="*/ 0 h 151"/>
                <a:gd name="T24" fmla="*/ 0 w 171"/>
                <a:gd name="T25" fmla="*/ 0 h 151"/>
                <a:gd name="T26" fmla="*/ 0 w 171"/>
                <a:gd name="T27" fmla="*/ 0 h 151"/>
                <a:gd name="T28" fmla="*/ 0 w 171"/>
                <a:gd name="T29" fmla="*/ 0 h 151"/>
                <a:gd name="T30" fmla="*/ 0 w 171"/>
                <a:gd name="T31" fmla="*/ 0 h 151"/>
                <a:gd name="T32" fmla="*/ 0 w 171"/>
                <a:gd name="T33" fmla="*/ 0 h 151"/>
                <a:gd name="T34" fmla="*/ 0 w 171"/>
                <a:gd name="T35" fmla="*/ 0 h 151"/>
                <a:gd name="T36" fmla="*/ 0 w 171"/>
                <a:gd name="T37" fmla="*/ 0 h 151"/>
                <a:gd name="T38" fmla="*/ 0 w 171"/>
                <a:gd name="T39" fmla="*/ 0 h 151"/>
                <a:gd name="T40" fmla="*/ 0 w 171"/>
                <a:gd name="T41" fmla="*/ 0 h 151"/>
                <a:gd name="T42" fmla="*/ 0 w 171"/>
                <a:gd name="T43" fmla="*/ 0 h 151"/>
                <a:gd name="T44" fmla="*/ 0 w 171"/>
                <a:gd name="T45" fmla="*/ 0 h 151"/>
                <a:gd name="T46" fmla="*/ 0 w 171"/>
                <a:gd name="T47" fmla="*/ 0 h 1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71"/>
                <a:gd name="T73" fmla="*/ 0 h 151"/>
                <a:gd name="T74" fmla="*/ 171 w 171"/>
                <a:gd name="T75" fmla="*/ 151 h 1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71" h="151">
                  <a:moveTo>
                    <a:pt x="77" y="0"/>
                  </a:moveTo>
                  <a:lnTo>
                    <a:pt x="77" y="23"/>
                  </a:lnTo>
                  <a:lnTo>
                    <a:pt x="0" y="23"/>
                  </a:lnTo>
                  <a:lnTo>
                    <a:pt x="0" y="134"/>
                  </a:lnTo>
                  <a:lnTo>
                    <a:pt x="18" y="134"/>
                  </a:lnTo>
                  <a:lnTo>
                    <a:pt x="18" y="40"/>
                  </a:lnTo>
                  <a:lnTo>
                    <a:pt x="77" y="40"/>
                  </a:lnTo>
                  <a:lnTo>
                    <a:pt x="77" y="151"/>
                  </a:lnTo>
                  <a:lnTo>
                    <a:pt x="93" y="151"/>
                  </a:lnTo>
                  <a:lnTo>
                    <a:pt x="93" y="40"/>
                  </a:lnTo>
                  <a:lnTo>
                    <a:pt x="153" y="40"/>
                  </a:lnTo>
                  <a:lnTo>
                    <a:pt x="153" y="96"/>
                  </a:lnTo>
                  <a:lnTo>
                    <a:pt x="151" y="109"/>
                  </a:lnTo>
                  <a:lnTo>
                    <a:pt x="133" y="115"/>
                  </a:lnTo>
                  <a:lnTo>
                    <a:pt x="116" y="115"/>
                  </a:lnTo>
                  <a:lnTo>
                    <a:pt x="123" y="134"/>
                  </a:lnTo>
                  <a:lnTo>
                    <a:pt x="136" y="134"/>
                  </a:lnTo>
                  <a:lnTo>
                    <a:pt x="162" y="127"/>
                  </a:lnTo>
                  <a:lnTo>
                    <a:pt x="171" y="104"/>
                  </a:lnTo>
                  <a:lnTo>
                    <a:pt x="171" y="23"/>
                  </a:lnTo>
                  <a:lnTo>
                    <a:pt x="93" y="23"/>
                  </a:lnTo>
                  <a:lnTo>
                    <a:pt x="93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0" name="Freeform 62"/>
            <p:cNvSpPr>
              <a:spLocks/>
            </p:cNvSpPr>
            <p:nvPr/>
          </p:nvSpPr>
          <p:spPr bwMode="auto">
            <a:xfrm>
              <a:off x="4967" y="421"/>
              <a:ext cx="70" cy="6"/>
            </a:xfrm>
            <a:custGeom>
              <a:avLst/>
              <a:gdLst>
                <a:gd name="T0" fmla="*/ 0 w 209"/>
                <a:gd name="T1" fmla="*/ 0 h 18"/>
                <a:gd name="T2" fmla="*/ 0 w 209"/>
                <a:gd name="T3" fmla="*/ 0 h 18"/>
                <a:gd name="T4" fmla="*/ 0 w 209"/>
                <a:gd name="T5" fmla="*/ 0 h 18"/>
                <a:gd name="T6" fmla="*/ 0 w 209"/>
                <a:gd name="T7" fmla="*/ 0 h 18"/>
                <a:gd name="T8" fmla="*/ 0 w 209"/>
                <a:gd name="T9" fmla="*/ 0 h 18"/>
                <a:gd name="T10" fmla="*/ 0 w 209"/>
                <a:gd name="T11" fmla="*/ 0 h 18"/>
                <a:gd name="T12" fmla="*/ 0 w 209"/>
                <a:gd name="T13" fmla="*/ 0 h 18"/>
                <a:gd name="T14" fmla="*/ 0 w 209"/>
                <a:gd name="T15" fmla="*/ 0 h 18"/>
                <a:gd name="T16" fmla="*/ 0 w 209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09"/>
                <a:gd name="T28" fmla="*/ 0 h 18"/>
                <a:gd name="T29" fmla="*/ 209 w 209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09" h="18">
                  <a:moveTo>
                    <a:pt x="112" y="18"/>
                  </a:moveTo>
                  <a:lnTo>
                    <a:pt x="209" y="18"/>
                  </a:lnTo>
                  <a:lnTo>
                    <a:pt x="209" y="0"/>
                  </a:lnTo>
                  <a:lnTo>
                    <a:pt x="111" y="0"/>
                  </a:lnTo>
                  <a:lnTo>
                    <a:pt x="95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12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1" name="Freeform 63"/>
            <p:cNvSpPr>
              <a:spLocks/>
            </p:cNvSpPr>
            <p:nvPr/>
          </p:nvSpPr>
          <p:spPr bwMode="auto">
            <a:xfrm>
              <a:off x="4995" y="409"/>
              <a:ext cx="10" cy="10"/>
            </a:xfrm>
            <a:custGeom>
              <a:avLst/>
              <a:gdLst>
                <a:gd name="T0" fmla="*/ 0 w 32"/>
                <a:gd name="T1" fmla="*/ 0 h 30"/>
                <a:gd name="T2" fmla="*/ 0 w 32"/>
                <a:gd name="T3" fmla="*/ 0 h 30"/>
                <a:gd name="T4" fmla="*/ 0 w 32"/>
                <a:gd name="T5" fmla="*/ 0 h 30"/>
                <a:gd name="T6" fmla="*/ 0 w 32"/>
                <a:gd name="T7" fmla="*/ 0 h 30"/>
                <a:gd name="T8" fmla="*/ 0 w 32"/>
                <a:gd name="T9" fmla="*/ 0 h 30"/>
                <a:gd name="T10" fmla="*/ 0 w 32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30"/>
                <a:gd name="T20" fmla="*/ 32 w 32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30">
                  <a:moveTo>
                    <a:pt x="32" y="24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15" y="30"/>
                  </a:lnTo>
                  <a:lnTo>
                    <a:pt x="32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64"/>
            <p:cNvSpPr>
              <a:spLocks/>
            </p:cNvSpPr>
            <p:nvPr/>
          </p:nvSpPr>
          <p:spPr bwMode="auto">
            <a:xfrm>
              <a:off x="4843" y="465"/>
              <a:ext cx="25" cy="14"/>
            </a:xfrm>
            <a:custGeom>
              <a:avLst/>
              <a:gdLst>
                <a:gd name="T0" fmla="*/ 0 w 73"/>
                <a:gd name="T1" fmla="*/ 0 h 42"/>
                <a:gd name="T2" fmla="*/ 0 w 73"/>
                <a:gd name="T3" fmla="*/ 0 h 42"/>
                <a:gd name="T4" fmla="*/ 0 w 73"/>
                <a:gd name="T5" fmla="*/ 0 h 42"/>
                <a:gd name="T6" fmla="*/ 0 w 73"/>
                <a:gd name="T7" fmla="*/ 0 h 42"/>
                <a:gd name="T8" fmla="*/ 0 w 73"/>
                <a:gd name="T9" fmla="*/ 0 h 42"/>
                <a:gd name="T10" fmla="*/ 0 w 73"/>
                <a:gd name="T11" fmla="*/ 0 h 42"/>
                <a:gd name="T12" fmla="*/ 0 w 73"/>
                <a:gd name="T13" fmla="*/ 0 h 42"/>
                <a:gd name="T14" fmla="*/ 0 w 73"/>
                <a:gd name="T15" fmla="*/ 0 h 42"/>
                <a:gd name="T16" fmla="*/ 0 w 73"/>
                <a:gd name="T17" fmla="*/ 0 h 42"/>
                <a:gd name="T18" fmla="*/ 0 w 73"/>
                <a:gd name="T19" fmla="*/ 0 h 42"/>
                <a:gd name="T20" fmla="*/ 0 w 73"/>
                <a:gd name="T21" fmla="*/ 0 h 42"/>
                <a:gd name="T22" fmla="*/ 0 w 73"/>
                <a:gd name="T23" fmla="*/ 0 h 42"/>
                <a:gd name="T24" fmla="*/ 0 w 73"/>
                <a:gd name="T25" fmla="*/ 0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3"/>
                <a:gd name="T40" fmla="*/ 0 h 42"/>
                <a:gd name="T41" fmla="*/ 73 w 73"/>
                <a:gd name="T42" fmla="*/ 42 h 4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3" h="42">
                  <a:moveTo>
                    <a:pt x="0" y="26"/>
                  </a:moveTo>
                  <a:lnTo>
                    <a:pt x="0" y="42"/>
                  </a:lnTo>
                  <a:lnTo>
                    <a:pt x="45" y="42"/>
                  </a:lnTo>
                  <a:lnTo>
                    <a:pt x="61" y="35"/>
                  </a:lnTo>
                  <a:lnTo>
                    <a:pt x="68" y="26"/>
                  </a:lnTo>
                  <a:lnTo>
                    <a:pt x="71" y="16"/>
                  </a:lnTo>
                  <a:lnTo>
                    <a:pt x="73" y="6"/>
                  </a:lnTo>
                  <a:lnTo>
                    <a:pt x="55" y="0"/>
                  </a:lnTo>
                  <a:lnTo>
                    <a:pt x="52" y="13"/>
                  </a:lnTo>
                  <a:lnTo>
                    <a:pt x="50" y="22"/>
                  </a:lnTo>
                  <a:lnTo>
                    <a:pt x="38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3" name="Freeform 65"/>
            <p:cNvSpPr>
              <a:spLocks/>
            </p:cNvSpPr>
            <p:nvPr/>
          </p:nvSpPr>
          <p:spPr bwMode="auto">
            <a:xfrm>
              <a:off x="4843" y="409"/>
              <a:ext cx="28" cy="56"/>
            </a:xfrm>
            <a:custGeom>
              <a:avLst/>
              <a:gdLst>
                <a:gd name="T0" fmla="*/ 0 w 84"/>
                <a:gd name="T1" fmla="*/ 0 h 168"/>
                <a:gd name="T2" fmla="*/ 0 w 84"/>
                <a:gd name="T3" fmla="*/ 0 h 168"/>
                <a:gd name="T4" fmla="*/ 0 w 84"/>
                <a:gd name="T5" fmla="*/ 0 h 168"/>
                <a:gd name="T6" fmla="*/ 0 w 84"/>
                <a:gd name="T7" fmla="*/ 0 h 168"/>
                <a:gd name="T8" fmla="*/ 0 w 84"/>
                <a:gd name="T9" fmla="*/ 0 h 168"/>
                <a:gd name="T10" fmla="*/ 0 w 84"/>
                <a:gd name="T11" fmla="*/ 0 h 168"/>
                <a:gd name="T12" fmla="*/ 0 w 84"/>
                <a:gd name="T13" fmla="*/ 0 h 168"/>
                <a:gd name="T14" fmla="*/ 0 w 84"/>
                <a:gd name="T15" fmla="*/ 0 h 168"/>
                <a:gd name="T16" fmla="*/ 0 w 84"/>
                <a:gd name="T17" fmla="*/ 0 h 168"/>
                <a:gd name="T18" fmla="*/ 0 w 84"/>
                <a:gd name="T19" fmla="*/ 0 h 168"/>
                <a:gd name="T20" fmla="*/ 0 w 84"/>
                <a:gd name="T21" fmla="*/ 0 h 168"/>
                <a:gd name="T22" fmla="*/ 0 w 84"/>
                <a:gd name="T23" fmla="*/ 0 h 168"/>
                <a:gd name="T24" fmla="*/ 0 w 84"/>
                <a:gd name="T25" fmla="*/ 0 h 168"/>
                <a:gd name="T26" fmla="*/ 0 w 84"/>
                <a:gd name="T27" fmla="*/ 0 h 168"/>
                <a:gd name="T28" fmla="*/ 0 w 84"/>
                <a:gd name="T29" fmla="*/ 0 h 168"/>
                <a:gd name="T30" fmla="*/ 0 w 84"/>
                <a:gd name="T31" fmla="*/ 0 h 168"/>
                <a:gd name="T32" fmla="*/ 0 w 84"/>
                <a:gd name="T33" fmla="*/ 0 h 168"/>
                <a:gd name="T34" fmla="*/ 0 w 84"/>
                <a:gd name="T35" fmla="*/ 0 h 168"/>
                <a:gd name="T36" fmla="*/ 0 w 84"/>
                <a:gd name="T37" fmla="*/ 0 h 168"/>
                <a:gd name="T38" fmla="*/ 0 w 84"/>
                <a:gd name="T39" fmla="*/ 0 h 168"/>
                <a:gd name="T40" fmla="*/ 0 w 84"/>
                <a:gd name="T41" fmla="*/ 0 h 168"/>
                <a:gd name="T42" fmla="*/ 0 w 84"/>
                <a:gd name="T43" fmla="*/ 0 h 168"/>
                <a:gd name="T44" fmla="*/ 0 w 84"/>
                <a:gd name="T45" fmla="*/ 0 h 168"/>
                <a:gd name="T46" fmla="*/ 0 w 84"/>
                <a:gd name="T47" fmla="*/ 0 h 168"/>
                <a:gd name="T48" fmla="*/ 0 w 84"/>
                <a:gd name="T49" fmla="*/ 0 h 168"/>
                <a:gd name="T50" fmla="*/ 0 w 84"/>
                <a:gd name="T51" fmla="*/ 0 h 168"/>
                <a:gd name="T52" fmla="*/ 0 w 84"/>
                <a:gd name="T53" fmla="*/ 0 h 168"/>
                <a:gd name="T54" fmla="*/ 0 w 84"/>
                <a:gd name="T55" fmla="*/ 0 h 168"/>
                <a:gd name="T56" fmla="*/ 0 w 84"/>
                <a:gd name="T57" fmla="*/ 0 h 168"/>
                <a:gd name="T58" fmla="*/ 0 w 84"/>
                <a:gd name="T59" fmla="*/ 0 h 168"/>
                <a:gd name="T60" fmla="*/ 0 w 84"/>
                <a:gd name="T61" fmla="*/ 0 h 168"/>
                <a:gd name="T62" fmla="*/ 0 w 84"/>
                <a:gd name="T63" fmla="*/ 0 h 168"/>
                <a:gd name="T64" fmla="*/ 0 w 84"/>
                <a:gd name="T65" fmla="*/ 0 h 168"/>
                <a:gd name="T66" fmla="*/ 0 w 84"/>
                <a:gd name="T67" fmla="*/ 0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4"/>
                <a:gd name="T103" fmla="*/ 0 h 168"/>
                <a:gd name="T104" fmla="*/ 84 w 84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4" h="168">
                  <a:moveTo>
                    <a:pt x="0" y="150"/>
                  </a:moveTo>
                  <a:lnTo>
                    <a:pt x="0" y="168"/>
                  </a:lnTo>
                  <a:lnTo>
                    <a:pt x="42" y="168"/>
                  </a:lnTo>
                  <a:lnTo>
                    <a:pt x="42" y="116"/>
                  </a:lnTo>
                  <a:lnTo>
                    <a:pt x="58" y="127"/>
                  </a:lnTo>
                  <a:lnTo>
                    <a:pt x="70" y="134"/>
                  </a:lnTo>
                  <a:lnTo>
                    <a:pt x="84" y="117"/>
                  </a:lnTo>
                  <a:lnTo>
                    <a:pt x="63" y="107"/>
                  </a:lnTo>
                  <a:lnTo>
                    <a:pt x="42" y="88"/>
                  </a:lnTo>
                  <a:lnTo>
                    <a:pt x="78" y="88"/>
                  </a:lnTo>
                  <a:lnTo>
                    <a:pt x="78" y="71"/>
                  </a:lnTo>
                  <a:lnTo>
                    <a:pt x="35" y="71"/>
                  </a:lnTo>
                  <a:lnTo>
                    <a:pt x="35" y="46"/>
                  </a:lnTo>
                  <a:lnTo>
                    <a:pt x="73" y="46"/>
                  </a:lnTo>
                  <a:lnTo>
                    <a:pt x="73" y="29"/>
                  </a:lnTo>
                  <a:lnTo>
                    <a:pt x="35" y="29"/>
                  </a:lnTo>
                  <a:lnTo>
                    <a:pt x="34" y="0"/>
                  </a:lnTo>
                  <a:lnTo>
                    <a:pt x="18" y="0"/>
                  </a:lnTo>
                  <a:lnTo>
                    <a:pt x="18" y="29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18" y="46"/>
                  </a:lnTo>
                  <a:lnTo>
                    <a:pt x="18" y="71"/>
                  </a:lnTo>
                  <a:lnTo>
                    <a:pt x="0" y="71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29" y="98"/>
                  </a:lnTo>
                  <a:lnTo>
                    <a:pt x="42" y="113"/>
                  </a:lnTo>
                  <a:lnTo>
                    <a:pt x="0" y="113"/>
                  </a:lnTo>
                  <a:lnTo>
                    <a:pt x="0" y="127"/>
                  </a:lnTo>
                  <a:lnTo>
                    <a:pt x="26" y="127"/>
                  </a:lnTo>
                  <a:lnTo>
                    <a:pt x="26" y="150"/>
                  </a:lnTo>
                  <a:lnTo>
                    <a:pt x="0" y="15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Freeform 66"/>
            <p:cNvSpPr>
              <a:spLocks/>
            </p:cNvSpPr>
            <p:nvPr/>
          </p:nvSpPr>
          <p:spPr bwMode="auto">
            <a:xfrm>
              <a:off x="4817" y="409"/>
              <a:ext cx="26" cy="70"/>
            </a:xfrm>
            <a:custGeom>
              <a:avLst/>
              <a:gdLst>
                <a:gd name="T0" fmla="*/ 0 w 78"/>
                <a:gd name="T1" fmla="*/ 0 h 209"/>
                <a:gd name="T2" fmla="*/ 0 w 78"/>
                <a:gd name="T3" fmla="*/ 0 h 209"/>
                <a:gd name="T4" fmla="*/ 0 w 78"/>
                <a:gd name="T5" fmla="*/ 0 h 209"/>
                <a:gd name="T6" fmla="*/ 0 w 78"/>
                <a:gd name="T7" fmla="*/ 0 h 209"/>
                <a:gd name="T8" fmla="*/ 0 w 78"/>
                <a:gd name="T9" fmla="*/ 0 h 209"/>
                <a:gd name="T10" fmla="*/ 0 w 78"/>
                <a:gd name="T11" fmla="*/ 0 h 209"/>
                <a:gd name="T12" fmla="*/ 0 w 78"/>
                <a:gd name="T13" fmla="*/ 0 h 209"/>
                <a:gd name="T14" fmla="*/ 0 w 78"/>
                <a:gd name="T15" fmla="*/ 0 h 209"/>
                <a:gd name="T16" fmla="*/ 0 w 78"/>
                <a:gd name="T17" fmla="*/ 0 h 209"/>
                <a:gd name="T18" fmla="*/ 0 w 78"/>
                <a:gd name="T19" fmla="*/ 0 h 209"/>
                <a:gd name="T20" fmla="*/ 0 w 78"/>
                <a:gd name="T21" fmla="*/ 0 h 209"/>
                <a:gd name="T22" fmla="*/ 0 w 78"/>
                <a:gd name="T23" fmla="*/ 0 h 209"/>
                <a:gd name="T24" fmla="*/ 0 w 78"/>
                <a:gd name="T25" fmla="*/ 0 h 209"/>
                <a:gd name="T26" fmla="*/ 0 w 78"/>
                <a:gd name="T27" fmla="*/ 0 h 209"/>
                <a:gd name="T28" fmla="*/ 0 w 78"/>
                <a:gd name="T29" fmla="*/ 0 h 209"/>
                <a:gd name="T30" fmla="*/ 0 w 78"/>
                <a:gd name="T31" fmla="*/ 0 h 209"/>
                <a:gd name="T32" fmla="*/ 0 w 78"/>
                <a:gd name="T33" fmla="*/ 0 h 209"/>
                <a:gd name="T34" fmla="*/ 0 w 78"/>
                <a:gd name="T35" fmla="*/ 0 h 209"/>
                <a:gd name="T36" fmla="*/ 0 w 78"/>
                <a:gd name="T37" fmla="*/ 0 h 209"/>
                <a:gd name="T38" fmla="*/ 0 w 78"/>
                <a:gd name="T39" fmla="*/ 0 h 209"/>
                <a:gd name="T40" fmla="*/ 0 w 78"/>
                <a:gd name="T41" fmla="*/ 0 h 209"/>
                <a:gd name="T42" fmla="*/ 0 w 78"/>
                <a:gd name="T43" fmla="*/ 0 h 209"/>
                <a:gd name="T44" fmla="*/ 0 w 78"/>
                <a:gd name="T45" fmla="*/ 0 h 209"/>
                <a:gd name="T46" fmla="*/ 0 w 78"/>
                <a:gd name="T47" fmla="*/ 0 h 209"/>
                <a:gd name="T48" fmla="*/ 0 w 78"/>
                <a:gd name="T49" fmla="*/ 0 h 209"/>
                <a:gd name="T50" fmla="*/ 0 w 78"/>
                <a:gd name="T51" fmla="*/ 0 h 209"/>
                <a:gd name="T52" fmla="*/ 0 w 78"/>
                <a:gd name="T53" fmla="*/ 0 h 209"/>
                <a:gd name="T54" fmla="*/ 0 w 78"/>
                <a:gd name="T55" fmla="*/ 0 h 209"/>
                <a:gd name="T56" fmla="*/ 0 w 78"/>
                <a:gd name="T57" fmla="*/ 0 h 209"/>
                <a:gd name="T58" fmla="*/ 0 w 78"/>
                <a:gd name="T59" fmla="*/ 0 h 209"/>
                <a:gd name="T60" fmla="*/ 0 w 78"/>
                <a:gd name="T61" fmla="*/ 0 h 209"/>
                <a:gd name="T62" fmla="*/ 0 w 78"/>
                <a:gd name="T63" fmla="*/ 0 h 209"/>
                <a:gd name="T64" fmla="*/ 0 w 78"/>
                <a:gd name="T65" fmla="*/ 0 h 209"/>
                <a:gd name="T66" fmla="*/ 0 w 78"/>
                <a:gd name="T67" fmla="*/ 0 h 209"/>
                <a:gd name="T68" fmla="*/ 0 w 78"/>
                <a:gd name="T69" fmla="*/ 0 h 209"/>
                <a:gd name="T70" fmla="*/ 0 w 78"/>
                <a:gd name="T71" fmla="*/ 0 h 209"/>
                <a:gd name="T72" fmla="*/ 0 w 78"/>
                <a:gd name="T73" fmla="*/ 0 h 209"/>
                <a:gd name="T74" fmla="*/ 0 w 78"/>
                <a:gd name="T75" fmla="*/ 0 h 209"/>
                <a:gd name="T76" fmla="*/ 0 w 78"/>
                <a:gd name="T77" fmla="*/ 0 h 209"/>
                <a:gd name="T78" fmla="*/ 0 w 78"/>
                <a:gd name="T79" fmla="*/ 0 h 209"/>
                <a:gd name="T80" fmla="*/ 0 w 78"/>
                <a:gd name="T81" fmla="*/ 0 h 209"/>
                <a:gd name="T82" fmla="*/ 0 w 78"/>
                <a:gd name="T83" fmla="*/ 0 h 209"/>
                <a:gd name="T84" fmla="*/ 0 w 78"/>
                <a:gd name="T85" fmla="*/ 0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8"/>
                <a:gd name="T130" fmla="*/ 0 h 209"/>
                <a:gd name="T131" fmla="*/ 78 w 78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8" h="209">
                  <a:moveTo>
                    <a:pt x="78" y="44"/>
                  </a:moveTo>
                  <a:lnTo>
                    <a:pt x="78" y="27"/>
                  </a:lnTo>
                  <a:lnTo>
                    <a:pt x="63" y="27"/>
                  </a:lnTo>
                  <a:lnTo>
                    <a:pt x="63" y="0"/>
                  </a:lnTo>
                  <a:lnTo>
                    <a:pt x="45" y="0"/>
                  </a:lnTo>
                  <a:lnTo>
                    <a:pt x="45" y="27"/>
                  </a:lnTo>
                  <a:lnTo>
                    <a:pt x="11" y="27"/>
                  </a:lnTo>
                  <a:lnTo>
                    <a:pt x="11" y="44"/>
                  </a:lnTo>
                  <a:lnTo>
                    <a:pt x="45" y="44"/>
                  </a:lnTo>
                  <a:lnTo>
                    <a:pt x="45" y="69"/>
                  </a:lnTo>
                  <a:lnTo>
                    <a:pt x="9" y="69"/>
                  </a:lnTo>
                  <a:lnTo>
                    <a:pt x="9" y="86"/>
                  </a:lnTo>
                  <a:lnTo>
                    <a:pt x="42" y="86"/>
                  </a:lnTo>
                  <a:lnTo>
                    <a:pt x="21" y="105"/>
                  </a:lnTo>
                  <a:lnTo>
                    <a:pt x="0" y="116"/>
                  </a:lnTo>
                  <a:lnTo>
                    <a:pt x="0" y="122"/>
                  </a:lnTo>
                  <a:lnTo>
                    <a:pt x="12" y="132"/>
                  </a:lnTo>
                  <a:lnTo>
                    <a:pt x="24" y="125"/>
                  </a:lnTo>
                  <a:lnTo>
                    <a:pt x="35" y="116"/>
                  </a:lnTo>
                  <a:lnTo>
                    <a:pt x="35" y="190"/>
                  </a:lnTo>
                  <a:lnTo>
                    <a:pt x="41" y="202"/>
                  </a:lnTo>
                  <a:lnTo>
                    <a:pt x="54" y="209"/>
                  </a:lnTo>
                  <a:lnTo>
                    <a:pt x="78" y="209"/>
                  </a:lnTo>
                  <a:lnTo>
                    <a:pt x="78" y="193"/>
                  </a:lnTo>
                  <a:lnTo>
                    <a:pt x="63" y="193"/>
                  </a:lnTo>
                  <a:lnTo>
                    <a:pt x="55" y="189"/>
                  </a:lnTo>
                  <a:lnTo>
                    <a:pt x="51" y="177"/>
                  </a:lnTo>
                  <a:lnTo>
                    <a:pt x="51" y="166"/>
                  </a:lnTo>
                  <a:lnTo>
                    <a:pt x="78" y="166"/>
                  </a:lnTo>
                  <a:lnTo>
                    <a:pt x="78" y="148"/>
                  </a:lnTo>
                  <a:lnTo>
                    <a:pt x="51" y="148"/>
                  </a:lnTo>
                  <a:lnTo>
                    <a:pt x="51" y="125"/>
                  </a:lnTo>
                  <a:lnTo>
                    <a:pt x="78" y="125"/>
                  </a:lnTo>
                  <a:lnTo>
                    <a:pt x="78" y="111"/>
                  </a:lnTo>
                  <a:lnTo>
                    <a:pt x="44" y="111"/>
                  </a:lnTo>
                  <a:lnTo>
                    <a:pt x="54" y="96"/>
                  </a:lnTo>
                  <a:lnTo>
                    <a:pt x="63" y="86"/>
                  </a:lnTo>
                  <a:lnTo>
                    <a:pt x="78" y="86"/>
                  </a:lnTo>
                  <a:lnTo>
                    <a:pt x="78" y="69"/>
                  </a:lnTo>
                  <a:lnTo>
                    <a:pt x="63" y="69"/>
                  </a:lnTo>
                  <a:lnTo>
                    <a:pt x="63" y="44"/>
                  </a:lnTo>
                  <a:lnTo>
                    <a:pt x="78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Freeform 67"/>
            <p:cNvSpPr>
              <a:spLocks/>
            </p:cNvSpPr>
            <p:nvPr/>
          </p:nvSpPr>
          <p:spPr bwMode="auto">
            <a:xfrm>
              <a:off x="4817" y="448"/>
              <a:ext cx="2" cy="2"/>
            </a:xfrm>
            <a:custGeom>
              <a:avLst/>
              <a:gdLst>
                <a:gd name="T0" fmla="*/ 16384 w 1"/>
                <a:gd name="T1" fmla="*/ 0 h 6"/>
                <a:gd name="T2" fmla="*/ 16384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16384 w 1"/>
                <a:gd name="T9" fmla="*/ 0 h 6"/>
                <a:gd name="T10" fmla="*/ 16384 w 1"/>
                <a:gd name="T11" fmla="*/ 0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6"/>
                <a:gd name="T20" fmla="*/ 1 w 1"/>
                <a:gd name="T21" fmla="*/ 6 h 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Freeform 68"/>
            <p:cNvSpPr>
              <a:spLocks/>
            </p:cNvSpPr>
            <p:nvPr/>
          </p:nvSpPr>
          <p:spPr bwMode="auto">
            <a:xfrm>
              <a:off x="4817" y="455"/>
              <a:ext cx="2" cy="4"/>
            </a:xfrm>
            <a:custGeom>
              <a:avLst/>
              <a:gdLst>
                <a:gd name="T0" fmla="*/ 16384 w 1"/>
                <a:gd name="T1" fmla="*/ 0 h 11"/>
                <a:gd name="T2" fmla="*/ 16384 w 1"/>
                <a:gd name="T3" fmla="*/ 0 h 11"/>
                <a:gd name="T4" fmla="*/ 0 w 1"/>
                <a:gd name="T5" fmla="*/ 0 h 11"/>
                <a:gd name="T6" fmla="*/ 0 w 1"/>
                <a:gd name="T7" fmla="*/ 0 h 11"/>
                <a:gd name="T8" fmla="*/ 16384 w 1"/>
                <a:gd name="T9" fmla="*/ 0 h 11"/>
                <a:gd name="T10" fmla="*/ 16384 w 1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1"/>
                <a:gd name="T20" fmla="*/ 1 w 1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1">
                  <a:moveTo>
                    <a:pt x="1" y="1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11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7" name="Freeform 69"/>
            <p:cNvSpPr>
              <a:spLocks/>
            </p:cNvSpPr>
            <p:nvPr/>
          </p:nvSpPr>
          <p:spPr bwMode="auto">
            <a:xfrm>
              <a:off x="4803" y="410"/>
              <a:ext cx="14" cy="12"/>
            </a:xfrm>
            <a:custGeom>
              <a:avLst/>
              <a:gdLst>
                <a:gd name="T0" fmla="*/ 0 w 42"/>
                <a:gd name="T1" fmla="*/ 0 h 36"/>
                <a:gd name="T2" fmla="*/ 0 w 42"/>
                <a:gd name="T3" fmla="*/ 0 h 36"/>
                <a:gd name="T4" fmla="*/ 0 w 42"/>
                <a:gd name="T5" fmla="*/ 0 h 36"/>
                <a:gd name="T6" fmla="*/ 0 w 42"/>
                <a:gd name="T7" fmla="*/ 0 h 36"/>
                <a:gd name="T8" fmla="*/ 0 w 42"/>
                <a:gd name="T9" fmla="*/ 0 h 36"/>
                <a:gd name="T10" fmla="*/ 0 w 42"/>
                <a:gd name="T11" fmla="*/ 0 h 36"/>
                <a:gd name="T12" fmla="*/ 0 w 42"/>
                <a:gd name="T13" fmla="*/ 0 h 36"/>
                <a:gd name="T14" fmla="*/ 0 w 42"/>
                <a:gd name="T15" fmla="*/ 0 h 36"/>
                <a:gd name="T16" fmla="*/ 0 w 42"/>
                <a:gd name="T17" fmla="*/ 0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"/>
                <a:gd name="T28" fmla="*/ 0 h 36"/>
                <a:gd name="T29" fmla="*/ 42 w 42"/>
                <a:gd name="T30" fmla="*/ 36 h 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" h="36">
                  <a:moveTo>
                    <a:pt x="42" y="23"/>
                  </a:moveTo>
                  <a:lnTo>
                    <a:pt x="42" y="20"/>
                  </a:lnTo>
                  <a:lnTo>
                    <a:pt x="29" y="10"/>
                  </a:lnTo>
                  <a:lnTo>
                    <a:pt x="12" y="0"/>
                  </a:lnTo>
                  <a:lnTo>
                    <a:pt x="0" y="14"/>
                  </a:lnTo>
                  <a:lnTo>
                    <a:pt x="17" y="23"/>
                  </a:lnTo>
                  <a:lnTo>
                    <a:pt x="32" y="36"/>
                  </a:lnTo>
                  <a:lnTo>
                    <a:pt x="42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8" name="Freeform 70"/>
            <p:cNvSpPr>
              <a:spLocks/>
            </p:cNvSpPr>
            <p:nvPr/>
          </p:nvSpPr>
          <p:spPr bwMode="auto">
            <a:xfrm>
              <a:off x="4800" y="452"/>
              <a:ext cx="17" cy="27"/>
            </a:xfrm>
            <a:custGeom>
              <a:avLst/>
              <a:gdLst>
                <a:gd name="T0" fmla="*/ 0 w 52"/>
                <a:gd name="T1" fmla="*/ 0 h 80"/>
                <a:gd name="T2" fmla="*/ 0 w 52"/>
                <a:gd name="T3" fmla="*/ 0 h 80"/>
                <a:gd name="T4" fmla="*/ 0 w 52"/>
                <a:gd name="T5" fmla="*/ 0 h 80"/>
                <a:gd name="T6" fmla="*/ 0 w 52"/>
                <a:gd name="T7" fmla="*/ 0 h 80"/>
                <a:gd name="T8" fmla="*/ 0 w 52"/>
                <a:gd name="T9" fmla="*/ 0 h 80"/>
                <a:gd name="T10" fmla="*/ 0 w 52"/>
                <a:gd name="T11" fmla="*/ 0 h 80"/>
                <a:gd name="T12" fmla="*/ 0 w 52"/>
                <a:gd name="T13" fmla="*/ 0 h 80"/>
                <a:gd name="T14" fmla="*/ 0 w 52"/>
                <a:gd name="T15" fmla="*/ 0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80"/>
                <a:gd name="T26" fmla="*/ 52 w 52"/>
                <a:gd name="T27" fmla="*/ 80 h 8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80">
                  <a:moveTo>
                    <a:pt x="52" y="19"/>
                  </a:moveTo>
                  <a:lnTo>
                    <a:pt x="52" y="8"/>
                  </a:lnTo>
                  <a:lnTo>
                    <a:pt x="46" y="0"/>
                  </a:lnTo>
                  <a:lnTo>
                    <a:pt x="25" y="35"/>
                  </a:lnTo>
                  <a:lnTo>
                    <a:pt x="0" y="68"/>
                  </a:lnTo>
                  <a:lnTo>
                    <a:pt x="13" y="80"/>
                  </a:lnTo>
                  <a:lnTo>
                    <a:pt x="52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4799" y="431"/>
              <a:ext cx="16" cy="12"/>
            </a:xfrm>
            <a:custGeom>
              <a:avLst/>
              <a:gdLst>
                <a:gd name="T0" fmla="*/ 0 w 47"/>
                <a:gd name="T1" fmla="*/ 0 h 37"/>
                <a:gd name="T2" fmla="*/ 0 w 47"/>
                <a:gd name="T3" fmla="*/ 0 h 37"/>
                <a:gd name="T4" fmla="*/ 0 w 47"/>
                <a:gd name="T5" fmla="*/ 0 h 37"/>
                <a:gd name="T6" fmla="*/ 0 w 47"/>
                <a:gd name="T7" fmla="*/ 0 h 37"/>
                <a:gd name="T8" fmla="*/ 0 w 47"/>
                <a:gd name="T9" fmla="*/ 0 h 37"/>
                <a:gd name="T10" fmla="*/ 0 w 47"/>
                <a:gd name="T11" fmla="*/ 0 h 37"/>
                <a:gd name="T12" fmla="*/ 0 w 47"/>
                <a:gd name="T13" fmla="*/ 0 h 37"/>
                <a:gd name="T14" fmla="*/ 0 w 47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37"/>
                <a:gd name="T26" fmla="*/ 47 w 47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37">
                  <a:moveTo>
                    <a:pt x="0" y="13"/>
                  </a:moveTo>
                  <a:lnTo>
                    <a:pt x="20" y="24"/>
                  </a:lnTo>
                  <a:lnTo>
                    <a:pt x="37" y="37"/>
                  </a:lnTo>
                  <a:lnTo>
                    <a:pt x="47" y="21"/>
                  </a:lnTo>
                  <a:lnTo>
                    <a:pt x="30" y="8"/>
                  </a:lnTo>
                  <a:lnTo>
                    <a:pt x="1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0" name="Freeform 72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5"/>
                <a:gd name="T31" fmla="*/ 0 h 100"/>
                <a:gd name="T32" fmla="*/ 135 w 135"/>
                <a:gd name="T33" fmla="*/ 100 h 1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5" h="100">
                  <a:moveTo>
                    <a:pt x="0" y="0"/>
                  </a:move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1" name="Freeform 73"/>
            <p:cNvSpPr>
              <a:spLocks/>
            </p:cNvSpPr>
            <p:nvPr/>
          </p:nvSpPr>
          <p:spPr bwMode="auto">
            <a:xfrm>
              <a:off x="4716" y="409"/>
              <a:ext cx="72" cy="41"/>
            </a:xfrm>
            <a:custGeom>
              <a:avLst/>
              <a:gdLst>
                <a:gd name="T0" fmla="*/ 0 w 215"/>
                <a:gd name="T1" fmla="*/ 0 h 122"/>
                <a:gd name="T2" fmla="*/ 0 w 215"/>
                <a:gd name="T3" fmla="*/ 0 h 122"/>
                <a:gd name="T4" fmla="*/ 0 w 215"/>
                <a:gd name="T5" fmla="*/ 0 h 122"/>
                <a:gd name="T6" fmla="*/ 0 w 215"/>
                <a:gd name="T7" fmla="*/ 0 h 122"/>
                <a:gd name="T8" fmla="*/ 0 w 215"/>
                <a:gd name="T9" fmla="*/ 0 h 122"/>
                <a:gd name="T10" fmla="*/ 0 w 215"/>
                <a:gd name="T11" fmla="*/ 0 h 122"/>
                <a:gd name="T12" fmla="*/ 0 w 215"/>
                <a:gd name="T13" fmla="*/ 0 h 122"/>
                <a:gd name="T14" fmla="*/ 0 w 215"/>
                <a:gd name="T15" fmla="*/ 0 h 122"/>
                <a:gd name="T16" fmla="*/ 0 w 215"/>
                <a:gd name="T17" fmla="*/ 0 h 122"/>
                <a:gd name="T18" fmla="*/ 0 w 215"/>
                <a:gd name="T19" fmla="*/ 0 h 122"/>
                <a:gd name="T20" fmla="*/ 0 w 215"/>
                <a:gd name="T21" fmla="*/ 0 h 122"/>
                <a:gd name="T22" fmla="*/ 0 w 215"/>
                <a:gd name="T23" fmla="*/ 0 h 122"/>
                <a:gd name="T24" fmla="*/ 0 w 215"/>
                <a:gd name="T25" fmla="*/ 0 h 122"/>
                <a:gd name="T26" fmla="*/ 0 w 215"/>
                <a:gd name="T27" fmla="*/ 0 h 122"/>
                <a:gd name="T28" fmla="*/ 0 w 215"/>
                <a:gd name="T29" fmla="*/ 0 h 122"/>
                <a:gd name="T30" fmla="*/ 0 w 215"/>
                <a:gd name="T31" fmla="*/ 0 h 122"/>
                <a:gd name="T32" fmla="*/ 0 w 215"/>
                <a:gd name="T33" fmla="*/ 0 h 122"/>
                <a:gd name="T34" fmla="*/ 0 w 215"/>
                <a:gd name="T35" fmla="*/ 0 h 122"/>
                <a:gd name="T36" fmla="*/ 0 w 215"/>
                <a:gd name="T37" fmla="*/ 0 h 122"/>
                <a:gd name="T38" fmla="*/ 0 w 215"/>
                <a:gd name="T39" fmla="*/ 0 h 122"/>
                <a:gd name="T40" fmla="*/ 0 w 215"/>
                <a:gd name="T41" fmla="*/ 0 h 122"/>
                <a:gd name="T42" fmla="*/ 0 w 215"/>
                <a:gd name="T43" fmla="*/ 0 h 122"/>
                <a:gd name="T44" fmla="*/ 0 w 215"/>
                <a:gd name="T45" fmla="*/ 0 h 122"/>
                <a:gd name="T46" fmla="*/ 0 w 215"/>
                <a:gd name="T47" fmla="*/ 0 h 122"/>
                <a:gd name="T48" fmla="*/ 0 w 215"/>
                <a:gd name="T49" fmla="*/ 0 h 122"/>
                <a:gd name="T50" fmla="*/ 0 w 215"/>
                <a:gd name="T51" fmla="*/ 0 h 122"/>
                <a:gd name="T52" fmla="*/ 0 w 215"/>
                <a:gd name="T53" fmla="*/ 0 h 122"/>
                <a:gd name="T54" fmla="*/ 0 w 215"/>
                <a:gd name="T55" fmla="*/ 0 h 122"/>
                <a:gd name="T56" fmla="*/ 0 w 215"/>
                <a:gd name="T57" fmla="*/ 0 h 122"/>
                <a:gd name="T58" fmla="*/ 0 w 215"/>
                <a:gd name="T59" fmla="*/ 0 h 122"/>
                <a:gd name="T60" fmla="*/ 0 w 215"/>
                <a:gd name="T61" fmla="*/ 0 h 122"/>
                <a:gd name="T62" fmla="*/ 0 w 215"/>
                <a:gd name="T63" fmla="*/ 0 h 122"/>
                <a:gd name="T64" fmla="*/ 0 w 215"/>
                <a:gd name="T65" fmla="*/ 0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5"/>
                <a:gd name="T100" fmla="*/ 0 h 122"/>
                <a:gd name="T101" fmla="*/ 215 w 215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5" h="122">
                  <a:moveTo>
                    <a:pt x="37" y="108"/>
                  </a:moveTo>
                  <a:lnTo>
                    <a:pt x="96" y="67"/>
                  </a:lnTo>
                  <a:lnTo>
                    <a:pt x="96" y="108"/>
                  </a:lnTo>
                  <a:lnTo>
                    <a:pt x="114" y="108"/>
                  </a:lnTo>
                  <a:lnTo>
                    <a:pt x="114" y="62"/>
                  </a:lnTo>
                  <a:lnTo>
                    <a:pt x="133" y="79"/>
                  </a:lnTo>
                  <a:lnTo>
                    <a:pt x="200" y="122"/>
                  </a:lnTo>
                  <a:lnTo>
                    <a:pt x="215" y="106"/>
                  </a:lnTo>
                  <a:lnTo>
                    <a:pt x="172" y="89"/>
                  </a:lnTo>
                  <a:lnTo>
                    <a:pt x="133" y="62"/>
                  </a:lnTo>
                  <a:lnTo>
                    <a:pt x="209" y="62"/>
                  </a:lnTo>
                  <a:lnTo>
                    <a:pt x="209" y="46"/>
                  </a:lnTo>
                  <a:lnTo>
                    <a:pt x="114" y="46"/>
                  </a:lnTo>
                  <a:lnTo>
                    <a:pt x="114" y="24"/>
                  </a:lnTo>
                  <a:lnTo>
                    <a:pt x="141" y="18"/>
                  </a:lnTo>
                  <a:lnTo>
                    <a:pt x="167" y="17"/>
                  </a:lnTo>
                  <a:lnTo>
                    <a:pt x="177" y="17"/>
                  </a:lnTo>
                  <a:lnTo>
                    <a:pt x="174" y="10"/>
                  </a:lnTo>
                  <a:lnTo>
                    <a:pt x="163" y="0"/>
                  </a:lnTo>
                  <a:lnTo>
                    <a:pt x="96" y="8"/>
                  </a:lnTo>
                  <a:lnTo>
                    <a:pt x="24" y="11"/>
                  </a:lnTo>
                  <a:lnTo>
                    <a:pt x="36" y="27"/>
                  </a:lnTo>
                  <a:lnTo>
                    <a:pt x="65" y="26"/>
                  </a:lnTo>
                  <a:lnTo>
                    <a:pt x="96" y="24"/>
                  </a:lnTo>
                  <a:lnTo>
                    <a:pt x="98" y="46"/>
                  </a:lnTo>
                  <a:lnTo>
                    <a:pt x="1" y="46"/>
                  </a:lnTo>
                  <a:lnTo>
                    <a:pt x="1" y="62"/>
                  </a:lnTo>
                  <a:lnTo>
                    <a:pt x="85" y="62"/>
                  </a:lnTo>
                  <a:lnTo>
                    <a:pt x="43" y="89"/>
                  </a:lnTo>
                  <a:lnTo>
                    <a:pt x="0" y="103"/>
                  </a:lnTo>
                  <a:lnTo>
                    <a:pt x="16" y="122"/>
                  </a:lnTo>
                  <a:lnTo>
                    <a:pt x="37" y="10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2" name="Freeform 74"/>
            <p:cNvSpPr>
              <a:spLocks/>
            </p:cNvSpPr>
            <p:nvPr/>
          </p:nvSpPr>
          <p:spPr bwMode="auto">
            <a:xfrm>
              <a:off x="4736" y="467"/>
              <a:ext cx="33" cy="6"/>
            </a:xfrm>
            <a:custGeom>
              <a:avLst/>
              <a:gdLst>
                <a:gd name="T0" fmla="*/ 0 w 101"/>
                <a:gd name="T1" fmla="*/ 0 h 18"/>
                <a:gd name="T2" fmla="*/ 0 w 101"/>
                <a:gd name="T3" fmla="*/ 0 h 18"/>
                <a:gd name="T4" fmla="*/ 0 w 101"/>
                <a:gd name="T5" fmla="*/ 0 h 18"/>
                <a:gd name="T6" fmla="*/ 0 w 101"/>
                <a:gd name="T7" fmla="*/ 0 h 18"/>
                <a:gd name="T8" fmla="*/ 0 w 101"/>
                <a:gd name="T9" fmla="*/ 0 h 18"/>
                <a:gd name="T10" fmla="*/ 0 w 101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18"/>
                <a:gd name="T20" fmla="*/ 101 w 101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18">
                  <a:moveTo>
                    <a:pt x="0" y="0"/>
                  </a:moveTo>
                  <a:lnTo>
                    <a:pt x="101" y="0"/>
                  </a:lnTo>
                  <a:lnTo>
                    <a:pt x="101" y="18"/>
                  </a:lnTo>
                  <a:lnTo>
                    <a:pt x="0" y="18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 useBgFill="1">
          <p:nvSpPr>
            <p:cNvPr id="73" name="Freeform 75"/>
            <p:cNvSpPr>
              <a:spLocks/>
            </p:cNvSpPr>
            <p:nvPr/>
          </p:nvSpPr>
          <p:spPr bwMode="auto">
            <a:xfrm>
              <a:off x="4736" y="453"/>
              <a:ext cx="33" cy="8"/>
            </a:xfrm>
            <a:custGeom>
              <a:avLst/>
              <a:gdLst>
                <a:gd name="T0" fmla="*/ 0 w 101"/>
                <a:gd name="T1" fmla="*/ 0 h 22"/>
                <a:gd name="T2" fmla="*/ 0 w 101"/>
                <a:gd name="T3" fmla="*/ 0 h 22"/>
                <a:gd name="T4" fmla="*/ 0 w 101"/>
                <a:gd name="T5" fmla="*/ 0 h 22"/>
                <a:gd name="T6" fmla="*/ 0 w 101"/>
                <a:gd name="T7" fmla="*/ 0 h 22"/>
                <a:gd name="T8" fmla="*/ 0 w 101"/>
                <a:gd name="T9" fmla="*/ 0 h 22"/>
                <a:gd name="T10" fmla="*/ 0 w 101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1"/>
                <a:gd name="T19" fmla="*/ 0 h 22"/>
                <a:gd name="T20" fmla="*/ 101 w 101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1" h="22">
                  <a:moveTo>
                    <a:pt x="0" y="0"/>
                  </a:moveTo>
                  <a:lnTo>
                    <a:pt x="101" y="0"/>
                  </a:lnTo>
                  <a:lnTo>
                    <a:pt x="101" y="22"/>
                  </a:lnTo>
                  <a:lnTo>
                    <a:pt x="0" y="22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74" name="Freeform 76"/>
            <p:cNvSpPr>
              <a:spLocks/>
            </p:cNvSpPr>
            <p:nvPr/>
          </p:nvSpPr>
          <p:spPr bwMode="auto">
            <a:xfrm>
              <a:off x="4731" y="448"/>
              <a:ext cx="44" cy="33"/>
            </a:xfrm>
            <a:custGeom>
              <a:avLst/>
              <a:gdLst>
                <a:gd name="T0" fmla="*/ 0 w 135"/>
                <a:gd name="T1" fmla="*/ 0 h 100"/>
                <a:gd name="T2" fmla="*/ 0 w 135"/>
                <a:gd name="T3" fmla="*/ 0 h 100"/>
                <a:gd name="T4" fmla="*/ 0 w 135"/>
                <a:gd name="T5" fmla="*/ 0 h 100"/>
                <a:gd name="T6" fmla="*/ 0 w 135"/>
                <a:gd name="T7" fmla="*/ 0 h 100"/>
                <a:gd name="T8" fmla="*/ 0 w 135"/>
                <a:gd name="T9" fmla="*/ 0 h 100"/>
                <a:gd name="T10" fmla="*/ 0 w 135"/>
                <a:gd name="T11" fmla="*/ 0 h 100"/>
                <a:gd name="T12" fmla="*/ 0 w 135"/>
                <a:gd name="T13" fmla="*/ 0 h 100"/>
                <a:gd name="T14" fmla="*/ 0 w 135"/>
                <a:gd name="T15" fmla="*/ 0 h 100"/>
                <a:gd name="T16" fmla="*/ 0 w 135"/>
                <a:gd name="T17" fmla="*/ 0 h 100"/>
                <a:gd name="T18" fmla="*/ 0 w 135"/>
                <a:gd name="T19" fmla="*/ 0 h 100"/>
                <a:gd name="T20" fmla="*/ 0 w 135"/>
                <a:gd name="T21" fmla="*/ 0 h 100"/>
                <a:gd name="T22" fmla="*/ 0 w 135"/>
                <a:gd name="T23" fmla="*/ 0 h 100"/>
                <a:gd name="T24" fmla="*/ 0 w 135"/>
                <a:gd name="T25" fmla="*/ 0 h 100"/>
                <a:gd name="T26" fmla="*/ 0 w 135"/>
                <a:gd name="T27" fmla="*/ 0 h 100"/>
                <a:gd name="T28" fmla="*/ 0 w 135"/>
                <a:gd name="T29" fmla="*/ 0 h 100"/>
                <a:gd name="T30" fmla="*/ 0 w 135"/>
                <a:gd name="T31" fmla="*/ 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5"/>
                <a:gd name="T49" fmla="*/ 0 h 100"/>
                <a:gd name="T50" fmla="*/ 135 w 135"/>
                <a:gd name="T51" fmla="*/ 100 h 10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5" h="100">
                  <a:moveTo>
                    <a:pt x="0" y="0"/>
                  </a:moveTo>
                  <a:lnTo>
                    <a:pt x="0" y="100"/>
                  </a:lnTo>
                  <a:lnTo>
                    <a:pt x="17" y="100"/>
                  </a:lnTo>
                  <a:lnTo>
                    <a:pt x="17" y="93"/>
                  </a:lnTo>
                  <a:lnTo>
                    <a:pt x="118" y="93"/>
                  </a:lnTo>
                  <a:lnTo>
                    <a:pt x="118" y="100"/>
                  </a:lnTo>
                  <a:lnTo>
                    <a:pt x="135" y="100"/>
                  </a:lnTo>
                  <a:lnTo>
                    <a:pt x="135" y="0"/>
                  </a:lnTo>
                  <a:lnTo>
                    <a:pt x="135" y="100"/>
                  </a:lnTo>
                  <a:lnTo>
                    <a:pt x="118" y="100"/>
                  </a:lnTo>
                  <a:lnTo>
                    <a:pt x="118" y="93"/>
                  </a:lnTo>
                  <a:lnTo>
                    <a:pt x="17" y="93"/>
                  </a:lnTo>
                  <a:lnTo>
                    <a:pt x="17" y="100"/>
                  </a:lnTo>
                  <a:lnTo>
                    <a:pt x="0" y="1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555776" y="2204864"/>
            <a:ext cx="4160113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i="1" dirty="0" smtClean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Thank you</a:t>
            </a:r>
            <a:endParaRPr lang="en-US" sz="7200" i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4783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1314</TotalTime>
  <Words>2569</Words>
  <Application>Microsoft Office PowerPoint</Application>
  <PresentationFormat>On-screen Show (4:3)</PresentationFormat>
  <Paragraphs>816</Paragraphs>
  <Slides>99</Slides>
  <Notes>6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99</vt:i4>
      </vt:variant>
    </vt:vector>
  </HeadingPairs>
  <TitlesOfParts>
    <vt:vector size="101" baseType="lpstr">
      <vt:lpstr>Office Theme</vt:lpstr>
      <vt:lpstr>Diamond</vt:lpstr>
      <vt:lpstr>PowerPoint Presentation</vt:lpstr>
      <vt:lpstr>PowerPoint Presentation</vt:lpstr>
      <vt:lpstr>PowerPoint Presentation</vt:lpstr>
      <vt:lpstr>PowerPoint Presentation</vt:lpstr>
      <vt:lpstr>A Primitive Cubic Lattice (CsCl)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Symmetry information is tabulated in International Tables for Crystallography, Volume A edited by Theo Hahn                      Fifth Edition 2002</vt:lpstr>
      <vt:lpstr>Guaifenesin, P212121 (#19)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City University of Hong Kong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Tamas Ungar</dc:creator>
  <cp:lastModifiedBy>Luzern</cp:lastModifiedBy>
  <cp:revision>130</cp:revision>
  <dcterms:created xsi:type="dcterms:W3CDTF">2014-04-27T08:39:27Z</dcterms:created>
  <dcterms:modified xsi:type="dcterms:W3CDTF">2014-09-22T06:32:13Z</dcterms:modified>
</cp:coreProperties>
</file>