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3" r:id="rId3"/>
    <p:sldId id="355" r:id="rId4"/>
    <p:sldId id="338" r:id="rId5"/>
    <p:sldId id="259" r:id="rId6"/>
    <p:sldId id="260" r:id="rId7"/>
    <p:sldId id="284" r:id="rId8"/>
    <p:sldId id="287" r:id="rId9"/>
    <p:sldId id="285" r:id="rId10"/>
    <p:sldId id="286" r:id="rId11"/>
    <p:sldId id="288" r:id="rId12"/>
    <p:sldId id="356" r:id="rId13"/>
    <p:sldId id="281" r:id="rId14"/>
    <p:sldId id="261" r:id="rId15"/>
    <p:sldId id="282" r:id="rId16"/>
    <p:sldId id="357" r:id="rId17"/>
    <p:sldId id="263" r:id="rId18"/>
    <p:sldId id="289" r:id="rId19"/>
    <p:sldId id="262" r:id="rId20"/>
    <p:sldId id="318" r:id="rId21"/>
    <p:sldId id="319" r:id="rId22"/>
    <p:sldId id="320" r:id="rId23"/>
    <p:sldId id="264" r:id="rId24"/>
    <p:sldId id="266" r:id="rId25"/>
    <p:sldId id="265" r:id="rId26"/>
    <p:sldId id="358" r:id="rId27"/>
    <p:sldId id="321" r:id="rId28"/>
    <p:sldId id="331" r:id="rId29"/>
    <p:sldId id="332" r:id="rId30"/>
    <p:sldId id="335" r:id="rId31"/>
    <p:sldId id="336" r:id="rId32"/>
    <p:sldId id="322" r:id="rId33"/>
    <p:sldId id="359" r:id="rId34"/>
    <p:sldId id="293" r:id="rId35"/>
    <p:sldId id="337" r:id="rId36"/>
    <p:sldId id="294" r:id="rId37"/>
    <p:sldId id="360" r:id="rId38"/>
    <p:sldId id="361" r:id="rId39"/>
    <p:sldId id="362" r:id="rId40"/>
    <p:sldId id="363" r:id="rId41"/>
    <p:sldId id="295" r:id="rId42"/>
    <p:sldId id="296" r:id="rId43"/>
    <p:sldId id="297" r:id="rId44"/>
    <p:sldId id="364" r:id="rId45"/>
    <p:sldId id="365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66" r:id="rId67"/>
    <p:sldId id="325" r:id="rId68"/>
    <p:sldId id="367" r:id="rId69"/>
    <p:sldId id="333" r:id="rId70"/>
    <p:sldId id="339" r:id="rId71"/>
    <p:sldId id="340" r:id="rId72"/>
    <p:sldId id="341" r:id="rId73"/>
    <p:sldId id="334" r:id="rId74"/>
    <p:sldId id="346" r:id="rId75"/>
    <p:sldId id="347" r:id="rId76"/>
    <p:sldId id="348" r:id="rId77"/>
    <p:sldId id="353" r:id="rId78"/>
    <p:sldId id="354" r:id="rId79"/>
    <p:sldId id="349" r:id="rId80"/>
    <p:sldId id="369" r:id="rId81"/>
    <p:sldId id="370" r:id="rId82"/>
    <p:sldId id="368" r:id="rId83"/>
    <p:sldId id="327" r:id="rId84"/>
    <p:sldId id="328" r:id="rId85"/>
    <p:sldId id="329" r:id="rId86"/>
    <p:sldId id="330" r:id="rId87"/>
    <p:sldId id="324" r:id="rId8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9D11C"/>
    <a:srgbClr val="068412"/>
    <a:srgbClr val="08B418"/>
    <a:srgbClr val="9CF87C"/>
    <a:srgbClr val="056F0F"/>
    <a:srgbClr val="E20429"/>
    <a:srgbClr val="FF0000"/>
    <a:srgbClr val="1DC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90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4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697A-932F-4DDE-8910-6290F87D17E0}" type="datetimeFigureOut">
              <a:rPr lang="hu-HU" smtClean="0"/>
              <a:pPr/>
              <a:t>2014.10.16.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2674-9F2F-4B0F-907F-B6B193CCC81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697A-932F-4DDE-8910-6290F87D17E0}" type="datetimeFigureOut">
              <a:rPr lang="hu-HU" smtClean="0"/>
              <a:pPr/>
              <a:t>2014.10.16.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2674-9F2F-4B0F-907F-B6B193CCC81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697A-932F-4DDE-8910-6290F87D17E0}" type="datetimeFigureOut">
              <a:rPr lang="hu-HU" smtClean="0"/>
              <a:pPr/>
              <a:t>2014.10.16.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2674-9F2F-4B0F-907F-B6B193CCC81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C97B8-6807-441D-9510-2C9FCD8D994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990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697A-932F-4DDE-8910-6290F87D17E0}" type="datetimeFigureOut">
              <a:rPr lang="hu-HU" smtClean="0"/>
              <a:pPr/>
              <a:t>2014.10.16.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2674-9F2F-4B0F-907F-B6B193CCC81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697A-932F-4DDE-8910-6290F87D17E0}" type="datetimeFigureOut">
              <a:rPr lang="hu-HU" smtClean="0"/>
              <a:pPr/>
              <a:t>2014.10.16.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2674-9F2F-4B0F-907F-B6B193CCC81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697A-932F-4DDE-8910-6290F87D17E0}" type="datetimeFigureOut">
              <a:rPr lang="hu-HU" smtClean="0"/>
              <a:pPr/>
              <a:t>2014.10.16.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2674-9F2F-4B0F-907F-B6B193CCC81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697A-932F-4DDE-8910-6290F87D17E0}" type="datetimeFigureOut">
              <a:rPr lang="hu-HU" smtClean="0"/>
              <a:pPr/>
              <a:t>2014.10.16.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2674-9F2F-4B0F-907F-B6B193CCC81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697A-932F-4DDE-8910-6290F87D17E0}" type="datetimeFigureOut">
              <a:rPr lang="hu-HU" smtClean="0"/>
              <a:pPr/>
              <a:t>2014.10.16.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2674-9F2F-4B0F-907F-B6B193CCC81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697A-932F-4DDE-8910-6290F87D17E0}" type="datetimeFigureOut">
              <a:rPr lang="hu-HU" smtClean="0"/>
              <a:pPr/>
              <a:t>2014.10.16.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2674-9F2F-4B0F-907F-B6B193CCC81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697A-932F-4DDE-8910-6290F87D17E0}" type="datetimeFigureOut">
              <a:rPr lang="hu-HU" smtClean="0"/>
              <a:pPr/>
              <a:t>2014.10.16.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2674-9F2F-4B0F-907F-B6B193CCC81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697A-932F-4DDE-8910-6290F87D17E0}" type="datetimeFigureOut">
              <a:rPr lang="hu-HU" smtClean="0"/>
              <a:pPr/>
              <a:t>2014.10.16.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2674-9F2F-4B0F-907F-B6B193CCC81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697A-932F-4DDE-8910-6290F87D17E0}" type="datetimeFigureOut">
              <a:rPr lang="hu-HU" smtClean="0"/>
              <a:pPr/>
              <a:t>2014.10.16.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B2674-9F2F-4B0F-907F-B6B193CCC81D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tungar@cityu.edu.hk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27584" y="548680"/>
            <a:ext cx="768832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AP6180/AP8180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Modern Scattering Methods in Materials Science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Lecture given by Prof. Tamas UNGAR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		Office: G6601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		e-mail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hlinkClick r:id="rId2"/>
              </a:rPr>
              <a:t>tungar@cityu.edu.hk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		Course leader: Dr Suresh M. Chathoth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Fundamentals of X-ray scattering</a:t>
            </a:r>
          </a:p>
        </p:txBody>
      </p:sp>
      <p:grpSp>
        <p:nvGrpSpPr>
          <p:cNvPr id="76" name="Group 4"/>
          <p:cNvGrpSpPr>
            <a:grpSpLocks/>
          </p:cNvGrpSpPr>
          <p:nvPr/>
        </p:nvGrpSpPr>
        <p:grpSpPr bwMode="auto">
          <a:xfrm>
            <a:off x="186706" y="6321025"/>
            <a:ext cx="1155998" cy="392088"/>
            <a:chOff x="4297" y="361"/>
            <a:chExt cx="910" cy="364"/>
          </a:xfrm>
        </p:grpSpPr>
        <p:sp>
          <p:nvSpPr>
            <p:cNvPr id="77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1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7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0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1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2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7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8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9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0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1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2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4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5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6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7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8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9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0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1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2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3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4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5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6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7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8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9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0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1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2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3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4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46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47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8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cxnSp>
        <p:nvCxnSpPr>
          <p:cNvPr id="150" name="Egyenes összekötő 149"/>
          <p:cNvCxnSpPr/>
          <p:nvPr/>
        </p:nvCxnSpPr>
        <p:spPr>
          <a:xfrm>
            <a:off x="179512" y="1556792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3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2056" name="Picture 8" descr="http://download.e-bookshelf.de/download/0000/5964/20/L-X-0000596420-0001311621.XHTML/images/c01f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38" y="2060848"/>
            <a:ext cx="5906788" cy="430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280042" y="116632"/>
            <a:ext cx="7909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diffraction experiments: Max von Laue, 1912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3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90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3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2056" name="Picture 8" descr="http://download.e-bookshelf.de/download/0000/5964/20/L-X-0000596420-0001311621.XHTML/images/c01f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96752"/>
            <a:ext cx="2503144" cy="182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694975" y="116632"/>
            <a:ext cx="7909473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diffraction experiments: Max von Laue, 1912</a:t>
            </a:r>
          </a:p>
          <a:p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consequences</a:t>
            </a: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 materials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crystalline consisting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atoms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 X-rays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waves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 waves</a:t>
            </a:r>
          </a:p>
          <a:p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Nobel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Prize in Physics 1914</a:t>
            </a:r>
          </a:p>
        </p:txBody>
      </p:sp>
      <p:cxnSp>
        <p:nvCxnSpPr>
          <p:cNvPr id="77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18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4714" y="260648"/>
            <a:ext cx="6486135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Fundamentals of X-ray </a:t>
            </a:r>
            <a:r>
              <a:rPr lang="en-US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scattering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rief history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Laboratory X-ray sources,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Basic properties of X-rays, </a:t>
            </a:r>
          </a:p>
          <a:p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spectra,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absorption edges,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Synchrotron X-ray sources,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Scattering mechanisms of X-rays by matter,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Atomic scattering factors for X-rays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X-ray reflection,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Darwin-breadth (qualitatively)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Monochromators (briefly) </a:t>
            </a:r>
          </a:p>
        </p:txBody>
      </p:sp>
      <p:cxnSp>
        <p:nvCxnSpPr>
          <p:cNvPr id="3" name="Egyenes összekötő 149"/>
          <p:cNvCxnSpPr/>
          <p:nvPr/>
        </p:nvCxnSpPr>
        <p:spPr>
          <a:xfrm>
            <a:off x="179512" y="2420888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5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9921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ww.orau.org/ptp/collection/xraytubescoolidge/coolidgedraw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06" y="908720"/>
            <a:ext cx="4313286" cy="248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www.crtsite.com/big/x-ray/x-ray%20tube%20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79412"/>
            <a:ext cx="5040560" cy="378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5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5364088" y="275763"/>
            <a:ext cx="3164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X-ray tubes: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07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7/72/WaterCooledXrayTube.svg/755px-WaterCooledXrayTub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2060848"/>
            <a:ext cx="7191375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3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5364088" y="275763"/>
            <a:ext cx="3164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X-ray tubes: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pubs.usgs.gov/of/2001/of01-041/htmldocs/images/xrdtu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20" y="2348880"/>
            <a:ext cx="7654094" cy="332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3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3059832" y="97468"/>
            <a:ext cx="2755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tubes today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7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85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4714" y="260648"/>
            <a:ext cx="6486135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Fundamentals of X-ray </a:t>
            </a:r>
            <a:r>
              <a:rPr lang="en-US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scattering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rief history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 X-ray sources,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properties of X-rays,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X-ray spectra, </a:t>
            </a:r>
          </a:p>
          <a:p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absorption edges,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Synchrotron X-ray sources,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Scattering mechanisms of X-rays by matter,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Atomic scattering factors for X-rays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X-ray reflection,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Darwin-breadth (qualitatively)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Monochromators (briefly) </a:t>
            </a:r>
          </a:p>
        </p:txBody>
      </p:sp>
      <p:cxnSp>
        <p:nvCxnSpPr>
          <p:cNvPr id="3" name="Egyenes összekötő 149"/>
          <p:cNvCxnSpPr/>
          <p:nvPr/>
        </p:nvCxnSpPr>
        <p:spPr>
          <a:xfrm>
            <a:off x="179512" y="2708920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5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4044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hat-when-how.com/wp-content/uploads/2011/07/tmp8331_thumb2222222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320" y="836712"/>
            <a:ext cx="610574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3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3059832" y="97468"/>
            <a:ext cx="2127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spectra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267744" y="5445224"/>
            <a:ext cx="57887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bremsstrahlung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radiation produced by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random inelastic scattering by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the electrons in the material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77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d.chem.ucl.ac.uk/pdnn/inst1/wavs1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90" y="908720"/>
            <a:ext cx="462166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3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3059832" y="97468"/>
            <a:ext cx="2127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spectra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9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899592" y="5013176"/>
            <a:ext cx="74943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 X-ray spectrum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radiation produced by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when the exited atom relaxes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by emitting a photon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72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2"/>
          <a:stretch/>
        </p:blipFill>
        <p:spPr bwMode="auto">
          <a:xfrm>
            <a:off x="3635896" y="980728"/>
            <a:ext cx="5260636" cy="56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3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3059832" y="97468"/>
            <a:ext cx="2127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spectra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9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369059" y="3501008"/>
            <a:ext cx="287771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haracteristic 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spectrum</a:t>
            </a:r>
          </a:p>
          <a:p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produced by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the exited atom relaxes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emitting a photon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4714" y="260648"/>
            <a:ext cx="6425220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Fundamentals of X-ray scattering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rief history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aboratory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 sources,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asic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properties of X-rays,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 spectra,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 absorption edges,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ynchrotron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 sources,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cattering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mechanisms of X-rays by matter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tomic scattering factors for X-rays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otal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 reflection,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Darwin-breadth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(qualitatively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Monochromators (briefly)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Egyenes összekötő 149"/>
          <p:cNvCxnSpPr/>
          <p:nvPr/>
        </p:nvCxnSpPr>
        <p:spPr>
          <a:xfrm>
            <a:off x="179512" y="908720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5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6090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60000">
            <a:off x="2293608" y="1675145"/>
            <a:ext cx="6655517" cy="49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2" y="97468"/>
            <a:ext cx="2127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spectra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92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40000">
            <a:off x="2082109" y="-148712"/>
            <a:ext cx="5890919" cy="792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2" y="97468"/>
            <a:ext cx="2127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spectra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07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120626" y="983067"/>
            <a:ext cx="8874859" cy="568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97468"/>
            <a:ext cx="6112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wavelengths used in the laboratory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06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d.chem.ucl.ac.uk/pdnn/inst1/levels1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4029075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upload.wikimedia.org/wikipedia/commons/d/d8/Copper_K_Rontgen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65721"/>
            <a:ext cx="3257550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5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3059832" y="97468"/>
            <a:ext cx="2127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spectra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78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" r="72830" b="59056"/>
          <a:stretch/>
        </p:blipFill>
        <p:spPr bwMode="auto">
          <a:xfrm>
            <a:off x="179512" y="2348880"/>
            <a:ext cx="450775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932040" y="476672"/>
            <a:ext cx="3816424" cy="6155692"/>
            <a:chOff x="4067944" y="476672"/>
            <a:chExt cx="3816424" cy="6155692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576" r="79486" b="7242"/>
            <a:stretch/>
          </p:blipFill>
          <p:spPr bwMode="auto">
            <a:xfrm>
              <a:off x="4067944" y="476672"/>
              <a:ext cx="3816424" cy="3053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471" r="79481" b="35975"/>
            <a:stretch/>
          </p:blipFill>
          <p:spPr bwMode="auto">
            <a:xfrm>
              <a:off x="4067944" y="3645024"/>
              <a:ext cx="3816424" cy="2987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6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7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1259632" y="97468"/>
            <a:ext cx="2127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spectra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Egyenes összekötő 149"/>
          <p:cNvCxnSpPr/>
          <p:nvPr/>
        </p:nvCxnSpPr>
        <p:spPr>
          <a:xfrm>
            <a:off x="323528" y="692696"/>
            <a:ext cx="3600400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78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hyperphysics.phy-astr.gsu.edu/hbase/quantum/imgqua/xterm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06794"/>
            <a:ext cx="321945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hyperphysics.phy-astr.gsu.edu/hbase/quantum/imgqua/xraych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59" y="908720"/>
            <a:ext cx="25973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pd.chem.ucl.ac.uk/pdnn/inst1/alpha12.g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0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14260"/>
            <a:ext cx="3912369" cy="259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5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6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3059832" y="97468"/>
            <a:ext cx="2127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spectra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9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78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4714" y="260648"/>
            <a:ext cx="6486135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Fundamentals of X-ray </a:t>
            </a:r>
            <a:r>
              <a:rPr lang="en-US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scattering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rief history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 X-ray sources,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properties of X-rays,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spectra,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X-ray absorption edges, </a:t>
            </a:r>
          </a:p>
          <a:p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Synchrotron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sources,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Scattering mechanisms of X-rays by matter,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Atomic scattering factors for X-rays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X-ray reflection,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Darwin-breadth (qualitatively)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Monochromators (briefly) </a:t>
            </a:r>
          </a:p>
        </p:txBody>
      </p:sp>
      <p:cxnSp>
        <p:nvCxnSpPr>
          <p:cNvPr id="3" name="Egyenes összekötő 149"/>
          <p:cNvCxnSpPr/>
          <p:nvPr/>
        </p:nvCxnSpPr>
        <p:spPr>
          <a:xfrm>
            <a:off x="179512" y="3140968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5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4418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0552" y="97468"/>
            <a:ext cx="2627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absorption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462569" y="1124744"/>
            <a:ext cx="360040" cy="1728192"/>
          </a:xfrm>
          <a:prstGeom prst="rect">
            <a:avLst/>
          </a:prstGeom>
          <a:solidFill>
            <a:schemeClr val="accent6">
              <a:lumMod val="7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96367" y="285293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4889" y="1124744"/>
            <a:ext cx="1452975" cy="1728192"/>
          </a:xfrm>
          <a:prstGeom prst="rect">
            <a:avLst/>
          </a:prstGeom>
          <a:solidFill>
            <a:schemeClr val="accent6">
              <a:lumMod val="7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87624" y="1527175"/>
            <a:ext cx="3358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I(x)                       I(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x+dx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18353" y="1988840"/>
            <a:ext cx="1944216" cy="0"/>
          </a:xfrm>
          <a:prstGeom prst="straightConnector1">
            <a:avLst/>
          </a:prstGeom>
          <a:ln w="63500">
            <a:solidFill>
              <a:srgbClr val="06841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843808" y="1988840"/>
            <a:ext cx="1944216" cy="0"/>
          </a:xfrm>
          <a:prstGeom prst="straightConnector1">
            <a:avLst/>
          </a:prstGeom>
          <a:ln w="63500">
            <a:solidFill>
              <a:srgbClr val="09D11C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66911" y="2823910"/>
                <a:ext cx="6578660" cy="3128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cs typeface="Times New Roman" panose="02020603050405020304" pitchFamily="18" charset="0"/>
                  </a:rPr>
                  <a:t>       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/>
                            <a:cs typeface="Times New Roman" panose="02020603050405020304" pitchFamily="18" charset="0"/>
                          </a:rPr>
                          <m:t>I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2800" b="0" i="0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dx</m:t>
                            </m:r>
                          </m:e>
                        </m:d>
                        <m:r>
                          <a:rPr lang="en-US" sz="2800" b="0" i="0" smtClean="0"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/>
                            <a:cs typeface="Times New Roman" panose="02020603050405020304" pitchFamily="18" charset="0"/>
                          </a:rPr>
                          <m:t>I</m:t>
                        </m:r>
                        <m:r>
                          <a:rPr lang="en-US" sz="2800" b="0" i="0" smtClean="0">
                            <a:latin typeface="Cambria Math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2800" b="0" i="0" smtClean="0">
                            <a:latin typeface="Cambria Math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/>
                            <a:cs typeface="Times New Roman" panose="02020603050405020304" pitchFamily="18" charset="0"/>
                          </a:rPr>
                          <m:t>I</m:t>
                        </m:r>
                        <m:r>
                          <a:rPr lang="en-US" sz="2800" b="0" i="0" smtClean="0">
                            <a:latin typeface="Cambria Math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2800" b="0" i="0" smtClean="0">
                            <a:latin typeface="Cambria Math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/>
                            <a:cs typeface="Times New Roman" panose="02020603050405020304" pitchFamily="18" charset="0"/>
                          </a:rPr>
                          <m:t>I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i="0">
                            <a:latin typeface="Cambria Math"/>
                            <a:cs typeface="Times New Roman" panose="02020603050405020304" pitchFamily="18" charset="0"/>
                          </a:rPr>
                          <m:t>I</m:t>
                        </m:r>
                      </m:den>
                    </m:f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-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</a:t>
                </a:r>
                <a:r>
                  <a:rPr lang="en-US" sz="2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d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x</a:t>
                </a:r>
              </a:p>
              <a:p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endParaRPr>
              </a:p>
              <a:p>
                <a:r>
                  <a:rPr lang="en-US" sz="32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32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32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3200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32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32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x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= </a:t>
                </a:r>
                <a:r>
                  <a:rPr lang="en-US" sz="32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3200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32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32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32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/)x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  </a:t>
                </a:r>
                <a:endPara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endParaRPr>
              </a:p>
              <a:p>
                <a:endParaRPr lang="en-US" sz="1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endParaRPr>
              </a:p>
              <a:p>
                <a:r>
                  <a:rPr lang="en-US" sz="32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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/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:  mass-absorption coefficient</a:t>
                </a:r>
                <a:endParaRPr lang="en-US" sz="3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/</a:t>
                </a:r>
                <a:r>
                  <a:rPr lang="en-US" sz="32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 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= k </a:t>
                </a:r>
                <a:r>
                  <a:rPr lang="en-US" sz="32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3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Z</a:t>
                </a:r>
                <a:r>
                  <a:rPr lang="en-US" sz="32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3 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        between absorption edges</a:t>
                </a:r>
                <a:endPara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911" y="2823910"/>
                <a:ext cx="6578660" cy="3128933"/>
              </a:xfrm>
              <a:prstGeom prst="rect">
                <a:avLst/>
              </a:prstGeom>
              <a:blipFill rotWithShape="1">
                <a:blip r:embed="rId2"/>
                <a:stretch>
                  <a:fillRect l="-2317" r="-463" b="-5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684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5304" y="1700808"/>
            <a:ext cx="8256284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0552" y="97468"/>
            <a:ext cx="5905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absorption spectrum for platinum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85304" y="836712"/>
            <a:ext cx="8123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x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=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-(</a:t>
            </a:r>
            <a:r>
              <a:rPr lang="en-US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/)x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 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/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mass-absorption coefficient</a:t>
            </a:r>
            <a:endParaRPr 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48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66502" y="-760674"/>
            <a:ext cx="5237756" cy="875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52470" y="97468"/>
            <a:ext cx="544091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absorption</a:t>
            </a:r>
          </a:p>
          <a:p>
            <a:endParaRPr lang="en-US" sz="1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/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cm</a:t>
            </a:r>
            <a:r>
              <a:rPr lang="en-US" sz="2400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/g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91552" y="6381328"/>
            <a:ext cx="2619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Warren, X-ray diffraction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84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4714" y="260648"/>
            <a:ext cx="6486135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Fundamentals of X-ray </a:t>
            </a: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scattering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rief history</a:t>
            </a:r>
          </a:p>
          <a:p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sources,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asic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properties of X-rays,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spectra,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absorption edges,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ynchrotron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sources,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cattering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mechanisms of X-rays by matter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tomic scattering factors for X-rays 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otal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reflection,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Darwin-breadth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(qualitatively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Monochromators (briefly) 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Egyenes összekötő 149"/>
          <p:cNvCxnSpPr/>
          <p:nvPr/>
        </p:nvCxnSpPr>
        <p:spPr>
          <a:xfrm>
            <a:off x="179512" y="141277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5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9921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952470" y="97468"/>
            <a:ext cx="544091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absorption</a:t>
            </a:r>
          </a:p>
          <a:p>
            <a:endParaRPr lang="en-US" sz="1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/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cm</a:t>
            </a:r>
            <a:r>
              <a:rPr lang="en-US" sz="2400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/g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91552" y="6381328"/>
            <a:ext cx="2619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Warren, X-ray diffraction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9512" y="1124744"/>
            <a:ext cx="8784974" cy="5256584"/>
            <a:chOff x="179512" y="1124744"/>
            <a:chExt cx="8784974" cy="52565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0000" contras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193541" y="-385230"/>
              <a:ext cx="4752529" cy="878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2" r="74955"/>
            <a:stretch/>
          </p:blipFill>
          <p:spPr bwMode="auto">
            <a:xfrm rot="5400000">
              <a:off x="4318679" y="-2987664"/>
              <a:ext cx="533400" cy="8758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395536" y="1628799"/>
              <a:ext cx="8424936" cy="293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035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952470" y="97468"/>
            <a:ext cx="544091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absorption</a:t>
            </a:r>
          </a:p>
          <a:p>
            <a:endParaRPr lang="en-US" sz="1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/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cm</a:t>
            </a:r>
            <a:r>
              <a:rPr lang="en-US" sz="2400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/g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91552" y="6381328"/>
            <a:ext cx="2619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Warren, X-ray diffraction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51297" y="-747041"/>
            <a:ext cx="5040560" cy="892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59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27784" y="1025666"/>
            <a:ext cx="6335026" cy="554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2" y="97468"/>
            <a:ext cx="1949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filters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0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4714" y="260648"/>
            <a:ext cx="6486135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Fundamentals of X-ray </a:t>
            </a:r>
            <a:r>
              <a:rPr lang="en-US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scattering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rief history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 X-ray sources, 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Basic properties of X-rays, </a:t>
            </a:r>
          </a:p>
          <a:p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spectra,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absorption edges,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Synchrotron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sources,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Scattering mechanisms of X-rays by matter,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Atomic scattering factors for X-rays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X-ray reflection,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Darwin-breadth (qualitatively)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Monochromators (briefly) </a:t>
            </a:r>
          </a:p>
        </p:txBody>
      </p:sp>
      <p:cxnSp>
        <p:nvCxnSpPr>
          <p:cNvPr id="3" name="Egyenes összekötő 149"/>
          <p:cNvCxnSpPr/>
          <p:nvPr/>
        </p:nvCxnSpPr>
        <p:spPr>
          <a:xfrm>
            <a:off x="179512" y="2348880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5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1105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gyenes összekötő 3"/>
          <p:cNvCxnSpPr/>
          <p:nvPr/>
        </p:nvCxnSpPr>
        <p:spPr>
          <a:xfrm>
            <a:off x="150438" y="685800"/>
            <a:ext cx="8784976" cy="0"/>
          </a:xfrm>
          <a:prstGeom prst="line">
            <a:avLst/>
          </a:prstGeom>
          <a:ln w="12700">
            <a:solidFill>
              <a:srgbClr val="0FCD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86706" y="6321025"/>
            <a:ext cx="1155998" cy="392088"/>
            <a:chOff x="4297" y="361"/>
            <a:chExt cx="910" cy="364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6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7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9" name="Szövegdoboz 78"/>
          <p:cNvSpPr txBox="1"/>
          <p:nvPr/>
        </p:nvSpPr>
        <p:spPr>
          <a:xfrm>
            <a:off x="1259632" y="98850"/>
            <a:ext cx="6542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correspondence between different radiations</a:t>
            </a:r>
            <a:endParaRPr lang="hu-HU" sz="32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9220391"/>
              </p:ext>
            </p:extLst>
          </p:nvPr>
        </p:nvGraphicFramePr>
        <p:xfrm>
          <a:off x="922434" y="476672"/>
          <a:ext cx="8027891" cy="6203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434" y="476672"/>
                        <a:ext cx="8027891" cy="62035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446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gyenes összekötő 3"/>
          <p:cNvCxnSpPr/>
          <p:nvPr/>
        </p:nvCxnSpPr>
        <p:spPr>
          <a:xfrm>
            <a:off x="150438" y="685800"/>
            <a:ext cx="8784976" cy="0"/>
          </a:xfrm>
          <a:prstGeom prst="line">
            <a:avLst/>
          </a:prstGeom>
          <a:ln w="12700">
            <a:solidFill>
              <a:srgbClr val="0FCD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86706" y="6321025"/>
            <a:ext cx="1155998" cy="392088"/>
            <a:chOff x="4297" y="361"/>
            <a:chExt cx="910" cy="364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6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7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9" name="Szövegdoboz 78"/>
          <p:cNvSpPr txBox="1"/>
          <p:nvPr/>
        </p:nvSpPr>
        <p:spPr>
          <a:xfrm>
            <a:off x="1259632" y="98850"/>
            <a:ext cx="6542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correspondence between different radiations</a:t>
            </a:r>
            <a:endParaRPr lang="hu-HU" sz="32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485900"/>
            <a:ext cx="84518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37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Egyenes összekötő 2"/>
          <p:cNvCxnSpPr/>
          <p:nvPr/>
        </p:nvCxnSpPr>
        <p:spPr>
          <a:xfrm>
            <a:off x="150438" y="685800"/>
            <a:ext cx="8784976" cy="0"/>
          </a:xfrm>
          <a:prstGeom prst="line">
            <a:avLst/>
          </a:prstGeom>
          <a:ln w="12700">
            <a:solidFill>
              <a:srgbClr val="0FCD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2182138" y="98850"/>
            <a:ext cx="3902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solving the </a:t>
            </a:r>
            <a:r>
              <a:rPr lang="en-US" sz="32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acronyms </a:t>
            </a:r>
            <a:endParaRPr lang="hu-HU" sz="32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86706" y="6321025"/>
            <a:ext cx="1155998" cy="392088"/>
            <a:chOff x="4297" y="361"/>
            <a:chExt cx="910" cy="364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5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6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8" name="Text Box 2"/>
          <p:cNvSpPr txBox="1">
            <a:spLocks noChangeArrowheads="1"/>
          </p:cNvSpPr>
          <p:nvPr/>
        </p:nvSpPr>
        <p:spPr bwMode="auto">
          <a:xfrm>
            <a:off x="2627784" y="1268760"/>
            <a:ext cx="487986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LEED</a:t>
            </a:r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	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low energy electron diffraction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AES:	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Auger electron scattering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EELS:	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electron energy loss spectroscopy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SEM:	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scanning electron microscopy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HEED:	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high energy electron diffraction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TEM:	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transmission electron microscopy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XRD:	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X-ray diffraction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Cold/thermal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 thermalized neutrons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XPS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     X-ray-photon-spectroscopy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Synchrotron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  synchrotron source of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photons</a:t>
            </a:r>
            <a:endParaRPr lang="hu-HU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21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4714" y="260648"/>
            <a:ext cx="6486135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Fundamentals of X-ray </a:t>
            </a:r>
            <a:r>
              <a:rPr lang="en-US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scattering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rief history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 X-ray sources,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properties of X-rays,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spectra,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absorption edges,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Synchrotron X-ray sources, </a:t>
            </a:r>
          </a:p>
          <a:p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Scattering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mechanisms of X-rays by matter,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Atomic scattering factors for X-rays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X-ray reflection,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Darwin-breadth (qualitatively)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Monochromators (briefly) </a:t>
            </a:r>
          </a:p>
        </p:txBody>
      </p:sp>
      <p:cxnSp>
        <p:nvCxnSpPr>
          <p:cNvPr id="3" name="Egyenes összekötő 149"/>
          <p:cNvCxnSpPr/>
          <p:nvPr/>
        </p:nvCxnSpPr>
        <p:spPr>
          <a:xfrm>
            <a:off x="179512" y="357301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5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422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1947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2287588"/>
            <a:ext cx="5268913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539750" y="476250"/>
            <a:ext cx="537839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033CC"/>
                </a:solidFill>
              </a:rPr>
              <a:t>The first ”synchrotron source”</a:t>
            </a:r>
            <a:endParaRPr lang="en-US" dirty="0">
              <a:solidFill>
                <a:srgbClr val="0033CC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800" dirty="0"/>
              <a:t>“Synchrotron radiation was seen for the first time at the 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General Electric in the USA in 1947”</a:t>
            </a:r>
            <a:r>
              <a:rPr lang="en-US" sz="1800" dirty="0">
                <a:latin typeface="Arial" charset="0"/>
              </a:rPr>
              <a:t> </a:t>
            </a:r>
            <a:endParaRPr lang="hu-HU" sz="1800" dirty="0">
              <a:latin typeface="Arial" charset="0"/>
            </a:endParaRPr>
          </a:p>
        </p:txBody>
      </p:sp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4211638" y="5084763"/>
            <a:ext cx="2160587" cy="792162"/>
          </a:xfrm>
          <a:prstGeom prst="ellips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574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137767" y="1052513"/>
            <a:ext cx="4358887" cy="246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800" dirty="0" err="1" smtClean="0">
                <a:solidFill>
                  <a:srgbClr val="0033CC"/>
                </a:solidFill>
              </a:rPr>
              <a:t>Brilliance</a:t>
            </a:r>
            <a:r>
              <a:rPr lang="en-US" sz="2800" dirty="0" smtClean="0">
                <a:solidFill>
                  <a:srgbClr val="0033CC"/>
                </a:solidFill>
              </a:rPr>
              <a:t>  of  X-ray sources:</a:t>
            </a:r>
            <a:endParaRPr lang="hu-HU" sz="2800" dirty="0">
              <a:solidFill>
                <a:srgbClr val="0033CC"/>
              </a:solidFill>
            </a:endParaRPr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>
              <a:lnSpc>
                <a:spcPct val="140000"/>
              </a:lnSpc>
            </a:pPr>
            <a:r>
              <a:rPr lang="en-US" sz="2800" dirty="0" smtClean="0">
                <a:solidFill>
                  <a:srgbClr val="0033CC"/>
                </a:solidFill>
              </a:rPr>
              <a:t>number of  </a:t>
            </a:r>
            <a:r>
              <a:rPr lang="hu-HU" sz="2800" dirty="0" smtClean="0">
                <a:solidFill>
                  <a:srgbClr val="0033CC"/>
                </a:solidFill>
              </a:rPr>
              <a:t>foton</a:t>
            </a:r>
            <a:r>
              <a:rPr lang="en-US" sz="2800" dirty="0" smtClean="0">
                <a:solidFill>
                  <a:srgbClr val="0033CC"/>
                </a:solidFill>
              </a:rPr>
              <a:t>s</a:t>
            </a:r>
          </a:p>
          <a:p>
            <a:pPr algn="ctr">
              <a:lnSpc>
                <a:spcPct val="140000"/>
              </a:lnSpc>
            </a:pPr>
            <a:r>
              <a:rPr lang="hu-HU" sz="2800" dirty="0" smtClean="0">
                <a:solidFill>
                  <a:srgbClr val="0033CC"/>
                </a:solidFill>
              </a:rPr>
              <a:t> sec</a:t>
            </a:r>
            <a:r>
              <a:rPr lang="en-US" sz="2800" dirty="0" smtClean="0">
                <a:solidFill>
                  <a:srgbClr val="0033CC"/>
                </a:solidFill>
              </a:rPr>
              <a:t>  </a:t>
            </a:r>
            <a:r>
              <a:rPr lang="en-US" sz="2800" b="1" dirty="0" smtClean="0">
                <a:solidFill>
                  <a:srgbClr val="0033CC"/>
                </a:solidFill>
              </a:rPr>
              <a:t>×</a:t>
            </a:r>
            <a:r>
              <a:rPr lang="en-US" sz="2800" dirty="0" smtClean="0">
                <a:solidFill>
                  <a:srgbClr val="0033CC"/>
                </a:solidFill>
              </a:rPr>
              <a:t>  </a:t>
            </a:r>
            <a:r>
              <a:rPr lang="hu-HU" sz="2800" dirty="0" smtClean="0">
                <a:solidFill>
                  <a:srgbClr val="0033CC"/>
                </a:solidFill>
              </a:rPr>
              <a:t>mm</a:t>
            </a:r>
            <a:r>
              <a:rPr lang="hu-HU" sz="2800" baseline="30000" dirty="0" smtClean="0">
                <a:solidFill>
                  <a:srgbClr val="0033CC"/>
                </a:solidFill>
              </a:rPr>
              <a:t>2</a:t>
            </a:r>
            <a:endParaRPr lang="hu-HU" sz="2800" baseline="30000" dirty="0">
              <a:solidFill>
                <a:srgbClr val="0033CC"/>
              </a:solidFill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2803525" y="2863850"/>
            <a:ext cx="2911475" cy="0"/>
          </a:xfrm>
          <a:prstGeom prst="line">
            <a:avLst/>
          </a:prstGeom>
          <a:noFill/>
          <a:ln w="2540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899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77461"/>
            <a:ext cx="7105663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Brief history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Reading: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B.E.Warren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X-ray Diffraction,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Dover Publ., 1969, 1990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B.D.Cullity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S.R.Stock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Elements of X-ray Diffraction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Prentice Hall Inc. 2001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P.Klug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L.E.Alexander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X-ray diffraction procedures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for polycrystalline and amorphous materials,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Wiley, NY, 1954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L.H.Schwartz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J.B.Cohen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Diffraction from Materials,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AP. Academic Press, 1977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Egyenes összekötő 149"/>
          <p:cNvCxnSpPr/>
          <p:nvPr/>
        </p:nvCxnSpPr>
        <p:spPr>
          <a:xfrm>
            <a:off x="179512" y="836712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5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572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1200" y="0"/>
            <a:ext cx="462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41402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4140200" y="6237288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4140200" y="3573463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4140200" y="1557338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4140200" y="5734050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2408238" y="549275"/>
            <a:ext cx="1689100" cy="5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/>
              <a:t>foton/s/mm</a:t>
            </a:r>
            <a:r>
              <a:rPr lang="en-US" baseline="30000"/>
              <a:t>2</a:t>
            </a:r>
            <a:endParaRPr lang="en-US"/>
          </a:p>
          <a:p>
            <a:pPr algn="r"/>
            <a:endParaRPr lang="en-US"/>
          </a:p>
          <a:p>
            <a:pPr algn="r"/>
            <a:r>
              <a:rPr lang="en-US"/>
              <a:t>10</a:t>
            </a:r>
            <a:r>
              <a:rPr lang="hu-HU" baseline="30000"/>
              <a:t>34</a:t>
            </a:r>
            <a:endParaRPr lang="en-US"/>
          </a:p>
          <a:p>
            <a:pPr algn="r"/>
            <a:endParaRPr lang="en-US"/>
          </a:p>
          <a:p>
            <a:pPr algn="r"/>
            <a:endParaRPr lang="en-US"/>
          </a:p>
          <a:p>
            <a:pPr algn="r"/>
            <a:endParaRPr lang="en-US" sz="1400"/>
          </a:p>
          <a:p>
            <a:pPr algn="r"/>
            <a:endParaRPr lang="en-US"/>
          </a:p>
          <a:p>
            <a:pPr algn="r"/>
            <a:endParaRPr lang="en-US"/>
          </a:p>
          <a:p>
            <a:pPr algn="r"/>
            <a:r>
              <a:rPr lang="en-US"/>
              <a:t>10</a:t>
            </a:r>
            <a:r>
              <a:rPr lang="en-US" baseline="30000"/>
              <a:t>2</a:t>
            </a:r>
            <a:r>
              <a:rPr lang="hu-HU" baseline="30000"/>
              <a:t>4</a:t>
            </a:r>
            <a:endParaRPr lang="en-US"/>
          </a:p>
          <a:p>
            <a:pPr algn="r"/>
            <a:endParaRPr lang="en-US"/>
          </a:p>
          <a:p>
            <a:pPr algn="r"/>
            <a:endParaRPr lang="en-US"/>
          </a:p>
          <a:p>
            <a:pPr algn="r"/>
            <a:endParaRPr lang="en-US" sz="2800"/>
          </a:p>
          <a:p>
            <a:pPr algn="r"/>
            <a:endParaRPr lang="en-US"/>
          </a:p>
          <a:p>
            <a:pPr algn="r"/>
            <a:endParaRPr lang="en-US"/>
          </a:p>
          <a:p>
            <a:pPr algn="r"/>
            <a:r>
              <a:rPr lang="en-US"/>
              <a:t>10</a:t>
            </a:r>
            <a:r>
              <a:rPr lang="hu-HU" baseline="30000"/>
              <a:t>12</a:t>
            </a:r>
            <a:endParaRPr lang="en-US"/>
          </a:p>
          <a:p>
            <a:pPr algn="r"/>
            <a:r>
              <a:rPr lang="en-US"/>
              <a:t>10</a:t>
            </a:r>
            <a:r>
              <a:rPr lang="hu-HU" baseline="30000"/>
              <a:t>8</a:t>
            </a:r>
            <a:endParaRPr lang="hu-HU"/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539552" y="4077072"/>
            <a:ext cx="2282997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smtClean="0">
                <a:solidFill>
                  <a:srgbClr val="0033CC"/>
                </a:solidFill>
              </a:rPr>
              <a:t>120 years of</a:t>
            </a:r>
          </a:p>
          <a:p>
            <a:pPr algn="ctr">
              <a:lnSpc>
                <a:spcPct val="120000"/>
              </a:lnSpc>
            </a:pPr>
            <a:r>
              <a:rPr lang="hu-HU" sz="3600" b="1" dirty="0" smtClean="0">
                <a:solidFill>
                  <a:srgbClr val="0033CC"/>
                </a:solidFill>
              </a:rPr>
              <a:t> </a:t>
            </a:r>
            <a:r>
              <a:rPr lang="hu-HU" sz="3600" b="1" i="1" dirty="0" err="1" smtClean="0">
                <a:solidFill>
                  <a:srgbClr val="0033CC"/>
                </a:solidFill>
              </a:rPr>
              <a:t>brilliance</a:t>
            </a:r>
            <a:endParaRPr lang="hu-HU" sz="3600" b="1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7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zis 3"/>
          <p:cNvSpPr/>
          <p:nvPr/>
        </p:nvSpPr>
        <p:spPr>
          <a:xfrm>
            <a:off x="1422133" y="2127707"/>
            <a:ext cx="3600400" cy="3528392"/>
          </a:xfrm>
          <a:prstGeom prst="ellipse">
            <a:avLst/>
          </a:prstGeom>
          <a:noFill/>
          <a:ln w="139700">
            <a:solidFill>
              <a:srgbClr val="00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2555776" y="4005064"/>
            <a:ext cx="720080" cy="732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2411760" y="116632"/>
            <a:ext cx="4054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Synchrotron X-ray sources</a:t>
            </a:r>
            <a:endParaRPr lang="hu-H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1434968" y="2129965"/>
            <a:ext cx="3600400" cy="3528392"/>
          </a:xfrm>
          <a:prstGeom prst="ellipse">
            <a:avLst/>
          </a:prstGeom>
          <a:noFill/>
          <a:ln w="127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4" name="Egyenes összekötő nyíllal 13"/>
          <p:cNvCxnSpPr/>
          <p:nvPr/>
        </p:nvCxnSpPr>
        <p:spPr>
          <a:xfrm>
            <a:off x="3779912" y="2204864"/>
            <a:ext cx="2736304" cy="1224136"/>
          </a:xfrm>
          <a:prstGeom prst="straightConnector1">
            <a:avLst/>
          </a:prstGeom>
          <a:ln w="63500">
            <a:solidFill>
              <a:srgbClr val="168C2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Ív 14"/>
          <p:cNvSpPr/>
          <p:nvPr/>
        </p:nvSpPr>
        <p:spPr>
          <a:xfrm rot="9835185">
            <a:off x="1827399" y="2491404"/>
            <a:ext cx="2664296" cy="2899391"/>
          </a:xfrm>
          <a:prstGeom prst="arc">
            <a:avLst>
              <a:gd name="adj1" fmla="val 16200000"/>
              <a:gd name="adj2" fmla="val 2173304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/>
          <p:cNvSpPr txBox="1"/>
          <p:nvPr/>
        </p:nvSpPr>
        <p:spPr>
          <a:xfrm>
            <a:off x="6084168" y="2636912"/>
            <a:ext cx="16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168C24"/>
                </a:solidFill>
                <a:latin typeface="Times New Roman" pitchFamily="18" charset="0"/>
                <a:cs typeface="Times New Roman" pitchFamily="18" charset="0"/>
              </a:rPr>
              <a:t>X-ray beam</a:t>
            </a:r>
            <a:endParaRPr lang="hu-HU" sz="2400" b="1" i="1" dirty="0">
              <a:solidFill>
                <a:srgbClr val="168C2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35996" y="5229200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packages of electrons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11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Esrf-Grenoble-latke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97380"/>
            <a:ext cx="9144000" cy="4960620"/>
          </a:xfrm>
          <a:prstGeom prst="rect">
            <a:avLst/>
          </a:prstGeom>
        </p:spPr>
      </p:pic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303213" y="116632"/>
            <a:ext cx="398698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ESRF,  Grenoble</a:t>
            </a: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European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Synchrotron Radiation Facility</a:t>
            </a:r>
            <a:endParaRPr lang="hu-H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3359150" y="4138613"/>
            <a:ext cx="2921000" cy="454025"/>
          </a:xfrm>
          <a:prstGeom prst="ellips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958975" y="2774950"/>
            <a:ext cx="838200" cy="1733550"/>
            <a:chOff x="1234" y="1748"/>
            <a:chExt cx="528" cy="1092"/>
          </a:xfrm>
        </p:grpSpPr>
        <p:sp>
          <p:nvSpPr>
            <p:cNvPr id="9222" name="Line 8"/>
            <p:cNvSpPr>
              <a:spLocks noChangeShapeType="1"/>
            </p:cNvSpPr>
            <p:nvPr/>
          </p:nvSpPr>
          <p:spPr bwMode="auto">
            <a:xfrm>
              <a:off x="1474" y="2160"/>
              <a:ext cx="0" cy="6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23" name="Text Box 9"/>
            <p:cNvSpPr txBox="1">
              <a:spLocks noChangeArrowheads="1"/>
            </p:cNvSpPr>
            <p:nvPr/>
          </p:nvSpPr>
          <p:spPr bwMode="auto">
            <a:xfrm>
              <a:off x="1234" y="1748"/>
              <a:ext cx="528" cy="3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3200" b="1" i="1">
                  <a:solidFill>
                    <a:srgbClr val="0033CC"/>
                  </a:solidFill>
                </a:rPr>
                <a:t>ILL</a:t>
              </a:r>
            </a:p>
          </p:txBody>
        </p:sp>
      </p:grpSp>
      <p:cxnSp>
        <p:nvCxnSpPr>
          <p:cNvPr id="9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8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Esrf-Grenoble-beamlin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1099540"/>
            <a:ext cx="5913729" cy="5618043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3213" y="116632"/>
            <a:ext cx="398698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ESRF,  Grenoble</a:t>
            </a: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European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Synchrotron Radiation Facility</a:t>
            </a:r>
            <a:endParaRPr lang="hu-HU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67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7733" y="116763"/>
            <a:ext cx="3851920" cy="6669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323528" y="980728"/>
            <a:ext cx="39603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dirty="0" smtClean="0">
                <a:solidFill>
                  <a:srgbClr val="0000FF"/>
                </a:solidFill>
              </a:rPr>
              <a:t>ID31</a:t>
            </a:r>
            <a:endParaRPr lang="en-US" sz="3200" dirty="0" smtClean="0">
              <a:solidFill>
                <a:srgbClr val="0000FF"/>
              </a:solidFill>
            </a:endParaRPr>
          </a:p>
          <a:p>
            <a:pPr algn="ctr"/>
            <a:r>
              <a:rPr lang="en-US" sz="3200" dirty="0" smtClean="0"/>
              <a:t> high resolution</a:t>
            </a:r>
          </a:p>
          <a:p>
            <a:pPr algn="ctr"/>
            <a:r>
              <a:rPr lang="hu-HU" sz="3200" dirty="0" smtClean="0"/>
              <a:t> </a:t>
            </a:r>
            <a:r>
              <a:rPr lang="hu-HU" sz="3200" dirty="0" err="1" smtClean="0"/>
              <a:t>powder</a:t>
            </a:r>
            <a:r>
              <a:rPr lang="hu-HU" sz="3200" dirty="0" smtClean="0"/>
              <a:t> </a:t>
            </a:r>
            <a:r>
              <a:rPr lang="hu-HU" sz="3200" dirty="0" err="1" smtClean="0"/>
              <a:t>diffract</a:t>
            </a:r>
            <a:r>
              <a:rPr lang="en-US" sz="3200" dirty="0" err="1" smtClean="0"/>
              <a:t>ometer</a:t>
            </a:r>
            <a:endParaRPr lang="hu-HU" sz="3200" dirty="0" smtClean="0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3995936" y="189434"/>
            <a:ext cx="899605" cy="6182716"/>
            <a:chOff x="3995936" y="189434"/>
            <a:chExt cx="899605" cy="6182716"/>
          </a:xfrm>
        </p:grpSpPr>
        <p:cxnSp>
          <p:nvCxnSpPr>
            <p:cNvPr id="6" name="Egyenes összekötő nyíllal 5"/>
            <p:cNvCxnSpPr/>
            <p:nvPr/>
          </p:nvCxnSpPr>
          <p:spPr>
            <a:xfrm rot="5400000" flipH="1" flipV="1">
              <a:off x="3311860" y="1520788"/>
              <a:ext cx="2664296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nyíllal 6"/>
            <p:cNvCxnSpPr/>
            <p:nvPr/>
          </p:nvCxnSpPr>
          <p:spPr>
            <a:xfrm rot="5400000">
              <a:off x="3536268" y="5256820"/>
              <a:ext cx="2223070" cy="75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zövegdoboz 8"/>
            <p:cNvSpPr txBox="1"/>
            <p:nvPr/>
          </p:nvSpPr>
          <p:spPr>
            <a:xfrm>
              <a:off x="3995936" y="3284984"/>
              <a:ext cx="899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cs typeface="Times New Roman" pitchFamily="18" charset="0"/>
                  <a:sym typeface="Symbol"/>
                </a:rPr>
                <a:t></a:t>
              </a:r>
              <a:r>
                <a:rPr lang="en-US" dirty="0" smtClean="0">
                  <a:cs typeface="Times New Roman" pitchFamily="18" charset="0"/>
                  <a:sym typeface="Symbol"/>
                </a:rPr>
                <a:t> 3 m</a:t>
              </a:r>
              <a:endParaRPr lang="hu-HU" dirty="0"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885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452" y="2132856"/>
            <a:ext cx="8386428" cy="450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323528" y="332656"/>
            <a:ext cx="66671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0000FF"/>
                </a:solidFill>
              </a:rPr>
              <a:t>ID31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/>
              <a:t>high resolution </a:t>
            </a:r>
            <a:r>
              <a:rPr lang="hu-HU" sz="2800" dirty="0" smtClean="0"/>
              <a:t> </a:t>
            </a:r>
            <a:r>
              <a:rPr lang="hu-HU" sz="2800" dirty="0" err="1" smtClean="0"/>
              <a:t>powder</a:t>
            </a:r>
            <a:r>
              <a:rPr lang="hu-HU" sz="2800" dirty="0" smtClean="0"/>
              <a:t> </a:t>
            </a:r>
            <a:r>
              <a:rPr lang="hu-HU" sz="2800" dirty="0" err="1" smtClean="0"/>
              <a:t>diffract</a:t>
            </a:r>
            <a:r>
              <a:rPr lang="en-US" sz="2800" dirty="0" err="1" smtClean="0"/>
              <a:t>ometer</a:t>
            </a:r>
            <a:r>
              <a:rPr lang="en-US" sz="2800" dirty="0" smtClean="0"/>
              <a:t>:</a:t>
            </a:r>
          </a:p>
          <a:p>
            <a:r>
              <a:rPr lang="en-US" sz="3600" dirty="0" smtClean="0">
                <a:solidFill>
                  <a:srgbClr val="0000FF"/>
                </a:solidFill>
              </a:rPr>
              <a:t>  detector system</a:t>
            </a:r>
            <a:endParaRPr lang="hu-HU" sz="36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0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protein-diffraktogram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5076056" y="2276872"/>
            <a:ext cx="3591843" cy="3575879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51520" y="116632"/>
            <a:ext cx="3522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protein crystallography</a:t>
            </a:r>
            <a:endParaRPr lang="hu-H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Kép 5" descr="protein-kristal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3140968"/>
            <a:ext cx="2314575" cy="1847850"/>
          </a:xfrm>
          <a:prstGeom prst="rect">
            <a:avLst/>
          </a:prstGeom>
        </p:spPr>
      </p:pic>
      <p:cxnSp>
        <p:nvCxnSpPr>
          <p:cNvPr id="8" name="Egyenes összekötő nyíllal 7"/>
          <p:cNvCxnSpPr/>
          <p:nvPr/>
        </p:nvCxnSpPr>
        <p:spPr>
          <a:xfrm>
            <a:off x="251520" y="4005064"/>
            <a:ext cx="2520280" cy="1588"/>
          </a:xfrm>
          <a:prstGeom prst="straightConnector1">
            <a:avLst/>
          </a:prstGeom>
          <a:ln w="63500">
            <a:solidFill>
              <a:srgbClr val="168C2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>
            <a:off x="3059832" y="4149080"/>
            <a:ext cx="3456384" cy="864096"/>
          </a:xfrm>
          <a:prstGeom prst="straightConnector1">
            <a:avLst/>
          </a:prstGeom>
          <a:ln w="25400">
            <a:solidFill>
              <a:srgbClr val="168C2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3203848" y="4077072"/>
            <a:ext cx="3456384" cy="288032"/>
          </a:xfrm>
          <a:prstGeom prst="straightConnector1">
            <a:avLst/>
          </a:prstGeom>
          <a:ln w="25400">
            <a:solidFill>
              <a:srgbClr val="168C2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flipV="1">
            <a:off x="3203848" y="3429000"/>
            <a:ext cx="3456384" cy="576064"/>
          </a:xfrm>
          <a:prstGeom prst="straightConnector1">
            <a:avLst/>
          </a:prstGeom>
          <a:ln w="25400">
            <a:solidFill>
              <a:srgbClr val="168C2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V="1">
            <a:off x="3131840" y="2852936"/>
            <a:ext cx="3528392" cy="1080120"/>
          </a:xfrm>
          <a:prstGeom prst="straightConnector1">
            <a:avLst/>
          </a:prstGeom>
          <a:ln w="25400">
            <a:solidFill>
              <a:srgbClr val="168C2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5"/>
          <p:cNvSpPr txBox="1"/>
          <p:nvPr/>
        </p:nvSpPr>
        <p:spPr>
          <a:xfrm>
            <a:off x="107504" y="3542042"/>
            <a:ext cx="16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168C24"/>
                </a:solidFill>
                <a:latin typeface="Times New Roman" pitchFamily="18" charset="0"/>
                <a:cs typeface="Times New Roman" pitchFamily="18" charset="0"/>
              </a:rPr>
              <a:t>X-ray beam</a:t>
            </a:r>
            <a:endParaRPr lang="hu-HU" sz="2400" b="1" i="1" dirty="0">
              <a:solidFill>
                <a:srgbClr val="168C2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06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protein-crystallography-ESRF-diffractometer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700808"/>
            <a:ext cx="4319332" cy="5013176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004048" y="44624"/>
            <a:ext cx="398698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ESRF,  Grenoble</a:t>
            </a: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European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Synchrotron Radiation Facility</a:t>
            </a:r>
            <a:endParaRPr lang="hu-H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zövegdoboz 3"/>
          <p:cNvSpPr txBox="1"/>
          <p:nvPr/>
        </p:nvSpPr>
        <p:spPr>
          <a:xfrm>
            <a:off x="251520" y="116632"/>
            <a:ext cx="3522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protein crystallography</a:t>
            </a:r>
            <a:endParaRPr lang="hu-H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8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004048" y="44624"/>
            <a:ext cx="398698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ESRF,  Grenoble</a:t>
            </a: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European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Synchrotron Radiation Facility</a:t>
            </a:r>
            <a:endParaRPr lang="hu-H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Kép 6" descr="protein-crystallography-ESRF-diffractome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54146" y="1484784"/>
            <a:ext cx="4563343" cy="5229200"/>
          </a:xfrm>
          <a:prstGeom prst="rect">
            <a:avLst/>
          </a:prstGeom>
        </p:spPr>
      </p:pic>
      <p:sp>
        <p:nvSpPr>
          <p:cNvPr id="5" name="Szövegdoboz 3"/>
          <p:cNvSpPr txBox="1"/>
          <p:nvPr/>
        </p:nvSpPr>
        <p:spPr>
          <a:xfrm>
            <a:off x="251520" y="116632"/>
            <a:ext cx="3522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protein crystallography</a:t>
            </a:r>
            <a:endParaRPr lang="hu-H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67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protein-szerkezeti terke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356992"/>
            <a:ext cx="4422182" cy="3312368"/>
          </a:xfrm>
          <a:prstGeom prst="rect">
            <a:avLst/>
          </a:prstGeom>
        </p:spPr>
      </p:pic>
      <p:pic>
        <p:nvPicPr>
          <p:cNvPr id="6" name="Kép 5" descr="protein-diffraktogram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539552" y="980728"/>
            <a:ext cx="3591843" cy="3575879"/>
          </a:xfrm>
          <a:prstGeom prst="rect">
            <a:avLst/>
          </a:prstGeom>
        </p:spPr>
      </p:pic>
      <p:cxnSp>
        <p:nvCxnSpPr>
          <p:cNvPr id="7" name="Egyenes összekötő nyíllal 6"/>
          <p:cNvCxnSpPr/>
          <p:nvPr/>
        </p:nvCxnSpPr>
        <p:spPr>
          <a:xfrm>
            <a:off x="4283968" y="2132856"/>
            <a:ext cx="1584176" cy="1080120"/>
          </a:xfrm>
          <a:prstGeom prst="straightConnector1">
            <a:avLst/>
          </a:prstGeom>
          <a:ln w="635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3"/>
          <p:cNvSpPr txBox="1"/>
          <p:nvPr/>
        </p:nvSpPr>
        <p:spPr>
          <a:xfrm>
            <a:off x="5364088" y="119402"/>
            <a:ext cx="3522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protein crystallography</a:t>
            </a:r>
            <a:endParaRPr lang="hu-H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34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3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10382" y="908720"/>
            <a:ext cx="4695516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tale: 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Röntgen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German physicist,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experimenting with a Crookes tube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produced streams of electrons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called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cathode rays.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Just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leaving for lunch one day,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Röntgen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put an activated tube on a book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book just happened to be lying on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piece of photographic film.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Inside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book was a key and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later discovered that image,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knew he was looking at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something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entriely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new.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world's first ever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x-ray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Discovery: 1895,  Nobel Prize: 1901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5220072" y="908720"/>
            <a:ext cx="3327648" cy="5233937"/>
            <a:chOff x="5220072" y="908720"/>
            <a:chExt cx="3327648" cy="5233937"/>
          </a:xfrm>
        </p:grpSpPr>
        <p:pic>
          <p:nvPicPr>
            <p:cNvPr id="1026" name="Picture 2" descr="http://www.two-views.com/images/roentge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908720"/>
              <a:ext cx="3327648" cy="4378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/>
            <p:cNvSpPr txBox="1"/>
            <p:nvPr/>
          </p:nvSpPr>
          <p:spPr>
            <a:xfrm>
              <a:off x="5499414" y="5373216"/>
              <a:ext cx="282256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Wilhelm Konrad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ö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ntgen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1845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- 1923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Photo: Aerial Photo of A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5038"/>
            <a:ext cx="9144000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303213" y="44624"/>
            <a:ext cx="328468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dirty="0">
                <a:solidFill>
                  <a:srgbClr val="0033CC"/>
                </a:solidFill>
              </a:rPr>
              <a:t>APS, Argonne, </a:t>
            </a:r>
            <a:r>
              <a:rPr lang="hu-HU" dirty="0">
                <a:solidFill>
                  <a:srgbClr val="0033CC"/>
                </a:solidFill>
              </a:rPr>
              <a:t>IL, USA</a:t>
            </a:r>
            <a:endParaRPr lang="en-US" dirty="0">
              <a:solidFill>
                <a:srgbClr val="0033CC"/>
              </a:solidFill>
            </a:endParaRPr>
          </a:p>
          <a:p>
            <a:endParaRPr lang="en-US" sz="1800" dirty="0" smtClean="0"/>
          </a:p>
          <a:p>
            <a:r>
              <a:rPr lang="hu-HU" sz="1800" dirty="0" smtClean="0"/>
              <a:t>Advanced </a:t>
            </a:r>
            <a:r>
              <a:rPr lang="hu-HU" sz="1800" dirty="0"/>
              <a:t>Photon Source</a:t>
            </a:r>
          </a:p>
        </p:txBody>
      </p:sp>
      <p:sp>
        <p:nvSpPr>
          <p:cNvPr id="5125" name="Oval 5"/>
          <p:cNvSpPr>
            <a:spLocks noChangeArrowheads="1"/>
          </p:cNvSpPr>
          <p:nvPr/>
        </p:nvSpPr>
        <p:spPr bwMode="auto">
          <a:xfrm>
            <a:off x="1619250" y="4292600"/>
            <a:ext cx="5832475" cy="1223963"/>
          </a:xfrm>
          <a:prstGeom prst="ellips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cxnSp>
        <p:nvCxnSpPr>
          <p:cNvPr id="5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88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Spring-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503363"/>
            <a:ext cx="7812087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303213" y="44624"/>
            <a:ext cx="203607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dirty="0">
                <a:solidFill>
                  <a:srgbClr val="0033CC"/>
                </a:solidFill>
              </a:rPr>
              <a:t>S</a:t>
            </a:r>
            <a:r>
              <a:rPr lang="en-US" sz="3200" dirty="0">
                <a:solidFill>
                  <a:srgbClr val="0033CC"/>
                </a:solidFill>
              </a:rPr>
              <a:t>P</a:t>
            </a:r>
            <a:r>
              <a:rPr lang="hu-HU" sz="3200" dirty="0">
                <a:solidFill>
                  <a:srgbClr val="0033CC"/>
                </a:solidFill>
              </a:rPr>
              <a:t>ring</a:t>
            </a:r>
            <a:r>
              <a:rPr lang="en-US" sz="3200" dirty="0">
                <a:solidFill>
                  <a:srgbClr val="0033CC"/>
                </a:solidFill>
              </a:rPr>
              <a:t>-</a:t>
            </a:r>
            <a:r>
              <a:rPr lang="hu-HU" sz="3200" dirty="0">
                <a:solidFill>
                  <a:srgbClr val="0033CC"/>
                </a:solidFill>
              </a:rPr>
              <a:t>8</a:t>
            </a:r>
            <a:endParaRPr lang="en-US" dirty="0">
              <a:solidFill>
                <a:srgbClr val="0033CC"/>
              </a:solidFill>
            </a:endParaRPr>
          </a:p>
          <a:p>
            <a:endParaRPr lang="en-US" sz="1800" dirty="0" smtClean="0"/>
          </a:p>
          <a:p>
            <a:r>
              <a:rPr lang="hu-HU" sz="1800" dirty="0" smtClean="0"/>
              <a:t>Jap</a:t>
            </a:r>
            <a:r>
              <a:rPr lang="en-US" sz="1800" dirty="0" smtClean="0"/>
              <a:t>a</a:t>
            </a:r>
            <a:r>
              <a:rPr lang="hu-HU" sz="1800" dirty="0" smtClean="0"/>
              <a:t>n</a:t>
            </a:r>
            <a:r>
              <a:rPr lang="en-US" sz="1800" dirty="0" smtClean="0"/>
              <a:t>’s</a:t>
            </a:r>
            <a:r>
              <a:rPr lang="hu-HU" sz="1800" dirty="0" smtClean="0"/>
              <a:t> s</a:t>
            </a:r>
            <a:r>
              <a:rPr lang="en-US" sz="1800" dirty="0" err="1" smtClean="0"/>
              <a:t>ynchrotron</a:t>
            </a:r>
            <a:endParaRPr lang="hu-HU" sz="1800" dirty="0"/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 rot="314271">
            <a:off x="5816600" y="3098800"/>
            <a:ext cx="2759075" cy="1266825"/>
          </a:xfrm>
          <a:prstGeom prst="ellips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cxnSp>
        <p:nvCxnSpPr>
          <p:cNvPr id="5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49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Pring-8-loc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350838"/>
            <a:ext cx="6732587" cy="650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3213" y="44624"/>
            <a:ext cx="203607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dirty="0">
                <a:solidFill>
                  <a:srgbClr val="0033CC"/>
                </a:solidFill>
              </a:rPr>
              <a:t>S</a:t>
            </a:r>
            <a:r>
              <a:rPr lang="en-US" sz="3200" dirty="0">
                <a:solidFill>
                  <a:srgbClr val="0033CC"/>
                </a:solidFill>
              </a:rPr>
              <a:t>P</a:t>
            </a:r>
            <a:r>
              <a:rPr lang="hu-HU" sz="3200" dirty="0">
                <a:solidFill>
                  <a:srgbClr val="0033CC"/>
                </a:solidFill>
              </a:rPr>
              <a:t>ring</a:t>
            </a:r>
            <a:r>
              <a:rPr lang="en-US" sz="3200" dirty="0">
                <a:solidFill>
                  <a:srgbClr val="0033CC"/>
                </a:solidFill>
              </a:rPr>
              <a:t>-</a:t>
            </a:r>
            <a:r>
              <a:rPr lang="hu-HU" sz="3200" dirty="0">
                <a:solidFill>
                  <a:srgbClr val="0033CC"/>
                </a:solidFill>
              </a:rPr>
              <a:t>8</a:t>
            </a:r>
            <a:endParaRPr lang="en-US" dirty="0">
              <a:solidFill>
                <a:srgbClr val="0033CC"/>
              </a:solidFill>
            </a:endParaRPr>
          </a:p>
          <a:p>
            <a:endParaRPr lang="en-US" sz="1800" dirty="0" smtClean="0"/>
          </a:p>
          <a:p>
            <a:r>
              <a:rPr lang="hu-HU" sz="1800" dirty="0" smtClean="0"/>
              <a:t>Jap</a:t>
            </a:r>
            <a:r>
              <a:rPr lang="en-US" sz="1800" dirty="0" smtClean="0"/>
              <a:t>a</a:t>
            </a:r>
            <a:r>
              <a:rPr lang="hu-HU" sz="1800" dirty="0" smtClean="0"/>
              <a:t>n</a:t>
            </a:r>
            <a:r>
              <a:rPr lang="en-US" sz="1800" dirty="0" smtClean="0"/>
              <a:t>’s</a:t>
            </a:r>
            <a:r>
              <a:rPr lang="hu-HU" sz="1800" dirty="0" smtClean="0"/>
              <a:t> s</a:t>
            </a:r>
            <a:r>
              <a:rPr lang="en-US" sz="1800" dirty="0" err="1" smtClean="0"/>
              <a:t>ynchrotron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167982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763688" y="1268760"/>
            <a:ext cx="3877985" cy="282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incertion </a:t>
            </a:r>
            <a:r>
              <a:rPr lang="hu-HU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devices</a:t>
            </a:r>
          </a:p>
          <a:p>
            <a:endParaRPr lang="hu-HU" sz="28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40000"/>
              </a:lnSpc>
              <a:buFontTx/>
              <a:buChar char="-"/>
            </a:pPr>
            <a:r>
              <a:rPr lang="hu-HU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Bending</a:t>
            </a:r>
            <a:r>
              <a:rPr lang="hu-HU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magnet	</a:t>
            </a:r>
          </a:p>
          <a:p>
            <a:pPr lvl="1">
              <a:lnSpc>
                <a:spcPct val="140000"/>
              </a:lnSpc>
              <a:buFontTx/>
              <a:buChar char="-"/>
            </a:pPr>
            <a:r>
              <a:rPr lang="hu-HU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Wiggler</a:t>
            </a:r>
            <a:endParaRPr lang="hu-HU" sz="2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40000"/>
              </a:lnSpc>
              <a:buFontTx/>
              <a:buChar char="-"/>
            </a:pPr>
            <a:r>
              <a:rPr lang="hu-HU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Undulator</a:t>
            </a:r>
            <a:endParaRPr lang="hu-HU" sz="2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zövegdoboz 3"/>
          <p:cNvSpPr txBox="1"/>
          <p:nvPr/>
        </p:nvSpPr>
        <p:spPr>
          <a:xfrm>
            <a:off x="251520" y="116632"/>
            <a:ext cx="4766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controlling the path of electrons</a:t>
            </a:r>
            <a:endParaRPr lang="hu-H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57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68313" y="333375"/>
            <a:ext cx="30162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Bending</a:t>
            </a:r>
            <a:r>
              <a:rPr lang="hu-HU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magnet</a:t>
            </a:r>
          </a:p>
        </p:txBody>
      </p:sp>
      <p:pic>
        <p:nvPicPr>
          <p:cNvPr id="15363" name="Picture 3" descr="Bending-magn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4163"/>
            <a:ext cx="9144000" cy="530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Egyenes összekötő 149"/>
          <p:cNvCxnSpPr/>
          <p:nvPr/>
        </p:nvCxnSpPr>
        <p:spPr>
          <a:xfrm>
            <a:off x="179512" y="980728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24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2517924"/>
            <a:ext cx="9144000" cy="4051300"/>
            <a:chOff x="0" y="1768"/>
            <a:chExt cx="5760" cy="2552"/>
          </a:xfrm>
        </p:grpSpPr>
        <p:pic>
          <p:nvPicPr>
            <p:cNvPr id="16396" name="Picture 3" descr="Wiggler-HalbachArrayFE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768"/>
              <a:ext cx="5760" cy="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7" name="Rectangle 11"/>
            <p:cNvSpPr>
              <a:spLocks noChangeArrowheads="1"/>
            </p:cNvSpPr>
            <p:nvPr/>
          </p:nvSpPr>
          <p:spPr bwMode="auto">
            <a:xfrm>
              <a:off x="4830" y="2084"/>
              <a:ext cx="930" cy="10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539750" y="357188"/>
            <a:ext cx="15843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Wiggler</a:t>
            </a:r>
            <a:endParaRPr lang="hu-HU" sz="3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547813" y="2635399"/>
            <a:ext cx="6340475" cy="2160588"/>
            <a:chOff x="975" y="1842"/>
            <a:chExt cx="3994" cy="1361"/>
          </a:xfrm>
        </p:grpSpPr>
        <p:sp>
          <p:nvSpPr>
            <p:cNvPr id="16391" name="Line 4"/>
            <p:cNvSpPr>
              <a:spLocks noChangeShapeType="1"/>
            </p:cNvSpPr>
            <p:nvPr/>
          </p:nvSpPr>
          <p:spPr bwMode="auto">
            <a:xfrm flipV="1">
              <a:off x="975" y="1870"/>
              <a:ext cx="2785" cy="1333"/>
            </a:xfrm>
            <a:prstGeom prst="line">
              <a:avLst/>
            </a:prstGeom>
            <a:noFill/>
            <a:ln w="63500">
              <a:solidFill>
                <a:srgbClr val="3399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392" name="Line 5"/>
            <p:cNvSpPr>
              <a:spLocks noChangeShapeType="1"/>
            </p:cNvSpPr>
            <p:nvPr/>
          </p:nvSpPr>
          <p:spPr bwMode="auto">
            <a:xfrm flipV="1">
              <a:off x="1693" y="1842"/>
              <a:ext cx="2457" cy="1199"/>
            </a:xfrm>
            <a:prstGeom prst="line">
              <a:avLst/>
            </a:prstGeom>
            <a:noFill/>
            <a:ln w="63500">
              <a:solidFill>
                <a:srgbClr val="3399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393" name="Line 6"/>
            <p:cNvSpPr>
              <a:spLocks noChangeShapeType="1"/>
            </p:cNvSpPr>
            <p:nvPr/>
          </p:nvSpPr>
          <p:spPr bwMode="auto">
            <a:xfrm flipV="1">
              <a:off x="2457" y="1888"/>
              <a:ext cx="2011" cy="978"/>
            </a:xfrm>
            <a:prstGeom prst="line">
              <a:avLst/>
            </a:prstGeom>
            <a:noFill/>
            <a:ln w="63500">
              <a:solidFill>
                <a:srgbClr val="3399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394" name="Line 7"/>
            <p:cNvSpPr>
              <a:spLocks noChangeShapeType="1"/>
            </p:cNvSpPr>
            <p:nvPr/>
          </p:nvSpPr>
          <p:spPr bwMode="auto">
            <a:xfrm flipV="1">
              <a:off x="3221" y="1933"/>
              <a:ext cx="1519" cy="740"/>
            </a:xfrm>
            <a:prstGeom prst="line">
              <a:avLst/>
            </a:prstGeom>
            <a:noFill/>
            <a:ln w="63500">
              <a:solidFill>
                <a:srgbClr val="3399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395" name="Line 8"/>
            <p:cNvSpPr>
              <a:spLocks noChangeShapeType="1"/>
            </p:cNvSpPr>
            <p:nvPr/>
          </p:nvSpPr>
          <p:spPr bwMode="auto">
            <a:xfrm flipV="1">
              <a:off x="3971" y="1964"/>
              <a:ext cx="998" cy="540"/>
            </a:xfrm>
            <a:prstGeom prst="line">
              <a:avLst/>
            </a:prstGeom>
            <a:noFill/>
            <a:ln w="63500">
              <a:solidFill>
                <a:srgbClr val="3399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4643438" y="1844824"/>
            <a:ext cx="38634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b="1" i="1" dirty="0" smtClean="0">
                <a:solidFill>
                  <a:srgbClr val="009900"/>
                </a:solidFill>
              </a:rPr>
              <a:t>Inten</a:t>
            </a:r>
            <a:r>
              <a:rPr lang="en-US" sz="2800" b="1" i="1" dirty="0" smtClean="0">
                <a:solidFill>
                  <a:srgbClr val="009900"/>
                </a:solidFill>
              </a:rPr>
              <a:t>s</a:t>
            </a:r>
            <a:r>
              <a:rPr lang="hu-HU" sz="2800" b="1" i="1" dirty="0" smtClean="0">
                <a:solidFill>
                  <a:srgbClr val="009900"/>
                </a:solidFill>
              </a:rPr>
              <a:t>it</a:t>
            </a:r>
            <a:r>
              <a:rPr lang="en-US" sz="2800" b="1" i="1" dirty="0" err="1" smtClean="0">
                <a:solidFill>
                  <a:srgbClr val="009900"/>
                </a:solidFill>
              </a:rPr>
              <a:t>ies</a:t>
            </a:r>
            <a:r>
              <a:rPr lang="en-US" sz="2800" b="1" i="1" dirty="0" smtClean="0">
                <a:solidFill>
                  <a:srgbClr val="009900"/>
                </a:solidFill>
              </a:rPr>
              <a:t> are adding up</a:t>
            </a:r>
            <a:endParaRPr lang="hu-HU" sz="2800" b="1" i="1" dirty="0">
              <a:solidFill>
                <a:srgbClr val="009900"/>
              </a:solidFill>
            </a:endParaRPr>
          </a:p>
        </p:txBody>
      </p:sp>
      <p:sp>
        <p:nvSpPr>
          <p:cNvPr id="16390" name="Rectangle 10"/>
          <p:cNvSpPr>
            <a:spLocks noChangeArrowheads="1"/>
          </p:cNvSpPr>
          <p:nvPr/>
        </p:nvSpPr>
        <p:spPr bwMode="auto">
          <a:xfrm>
            <a:off x="0" y="4797152"/>
            <a:ext cx="971550" cy="1655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cxnSp>
        <p:nvCxnSpPr>
          <p:cNvPr id="14" name="Egyenes összekötő 149"/>
          <p:cNvCxnSpPr/>
          <p:nvPr/>
        </p:nvCxnSpPr>
        <p:spPr>
          <a:xfrm>
            <a:off x="179512" y="980728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44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5940425" y="188640"/>
            <a:ext cx="19891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Undulator</a:t>
            </a:r>
            <a:endParaRPr lang="hu-HU" sz="3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 descr="800px-Undula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617663"/>
            <a:ext cx="8316912" cy="524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303213" y="568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 sz="1800">
              <a:latin typeface="Arial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850" y="4221162"/>
            <a:ext cx="4148139" cy="1892299"/>
            <a:chOff x="204" y="2659"/>
            <a:chExt cx="2613" cy="1192"/>
          </a:xfrm>
        </p:grpSpPr>
        <p:sp>
          <p:nvSpPr>
            <p:cNvPr id="17414" name="Oval 4"/>
            <p:cNvSpPr>
              <a:spLocks noChangeArrowheads="1"/>
            </p:cNvSpPr>
            <p:nvPr/>
          </p:nvSpPr>
          <p:spPr bwMode="auto">
            <a:xfrm>
              <a:off x="839" y="2659"/>
              <a:ext cx="1315" cy="726"/>
            </a:xfrm>
            <a:prstGeom prst="ellipse">
              <a:avLst/>
            </a:prstGeom>
            <a:noFill/>
            <a:ln w="635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7415" name="Text Box 7"/>
            <p:cNvSpPr txBox="1">
              <a:spLocks noChangeArrowheads="1"/>
            </p:cNvSpPr>
            <p:nvPr/>
          </p:nvSpPr>
          <p:spPr bwMode="auto">
            <a:xfrm>
              <a:off x="204" y="3521"/>
              <a:ext cx="2613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the amplitudes are </a:t>
              </a:r>
              <a:r>
                <a:rPr lang="en-US" sz="2800" b="1" i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in phase</a:t>
              </a:r>
              <a:endParaRPr lang="hu-HU" sz="28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8" name="Egyenes összekötő 149"/>
          <p:cNvCxnSpPr/>
          <p:nvPr/>
        </p:nvCxnSpPr>
        <p:spPr>
          <a:xfrm>
            <a:off x="179512" y="836712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20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743075"/>
            <a:ext cx="7885112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51520" y="188640"/>
            <a:ext cx="68718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typical </a:t>
            </a:r>
            <a:r>
              <a:rPr lang="hu-H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undul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u-H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tor</a:t>
            </a:r>
            <a:r>
              <a:rPr lang="hu-HU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spe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hu-HU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trum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at</a:t>
            </a:r>
            <a:r>
              <a:rPr lang="hu-HU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APS - Argonne</a:t>
            </a:r>
          </a:p>
        </p:txBody>
      </p:sp>
      <p:cxnSp>
        <p:nvCxnSpPr>
          <p:cNvPr id="4" name="Egyenes összekötő 149"/>
          <p:cNvCxnSpPr/>
          <p:nvPr/>
        </p:nvCxnSpPr>
        <p:spPr>
          <a:xfrm>
            <a:off x="179512" y="764704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15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pectra-e-Spring-8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3492500" y="0"/>
            <a:ext cx="5651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95536" y="476672"/>
            <a:ext cx="2528256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X-ray spectra at</a:t>
            </a:r>
            <a:endParaRPr lang="hu-HU" sz="28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hu-H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SPring-8</a:t>
            </a:r>
            <a:endParaRPr lang="hu-H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6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227709" y="1484313"/>
            <a:ext cx="478849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free electron laser:   FEL</a:t>
            </a:r>
            <a:endParaRPr lang="hu-HU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 very long</a:t>
            </a:r>
            <a:r>
              <a:rPr lang="hu-HU" sz="32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i="1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undul</a:t>
            </a:r>
            <a:r>
              <a:rPr lang="en-US" sz="3200" b="1" i="1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u-HU" sz="3200" b="1" i="1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tor</a:t>
            </a:r>
            <a:endParaRPr lang="hu-HU" sz="3200" b="1" i="1" u="sng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86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3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026" name="Picture 2" descr="http://www4.nau.edu/microanalysis/microprobe-sem/Images/Crooke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66" y="1052736"/>
            <a:ext cx="5663718" cy="315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thumb/a/ad/Crookes_tube2_diagram.svg/429px-Crookes_tube2_diagram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39032"/>
            <a:ext cx="3222129" cy="262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8404" y="5229199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Crookes tube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1438"/>
            <a:ext cx="9144000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376238" y="230188"/>
            <a:ext cx="69765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the synchrotron in Hamburg (Germany)  today:</a:t>
            </a:r>
            <a:endParaRPr lang="hu-HU" sz="2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89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96975"/>
            <a:ext cx="9144000" cy="5661025"/>
          </a:xfrm>
          <a:noFill/>
        </p:spPr>
      </p:pic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251520" y="219098"/>
            <a:ext cx="83856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schematics of the European Free Electron Laser</a:t>
            </a:r>
            <a:r>
              <a:rPr lang="hu-HU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(XFEL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hu-HU" sz="2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6732588" y="4365625"/>
            <a:ext cx="2411412" cy="2159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3276600" y="4365625"/>
            <a:ext cx="1458913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b="1">
                <a:solidFill>
                  <a:srgbClr val="0033CC"/>
                </a:solidFill>
              </a:rPr>
              <a:t>3,2  km</a:t>
            </a:r>
          </a:p>
        </p:txBody>
      </p:sp>
    </p:spTree>
    <p:extLst>
      <p:ext uri="{BB962C8B-B14F-4D97-AF65-F5344CB8AC3E}">
        <p14:creationId xmlns:p14="http://schemas.microsoft.com/office/powerpoint/2010/main" val="387065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308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2863"/>
            <a:ext cx="8964612" cy="681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835150" y="549275"/>
            <a:ext cx="6624638" cy="2232025"/>
            <a:chOff x="1156" y="346"/>
            <a:chExt cx="4173" cy="1406"/>
          </a:xfrm>
        </p:grpSpPr>
        <p:sp>
          <p:nvSpPr>
            <p:cNvPr id="23560" name="Oval 3"/>
            <p:cNvSpPr>
              <a:spLocks noChangeArrowheads="1"/>
            </p:cNvSpPr>
            <p:nvPr/>
          </p:nvSpPr>
          <p:spPr bwMode="auto">
            <a:xfrm>
              <a:off x="2336" y="346"/>
              <a:ext cx="2993" cy="140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561" name="Text Box 5"/>
            <p:cNvSpPr txBox="1">
              <a:spLocks noChangeArrowheads="1"/>
            </p:cNvSpPr>
            <p:nvPr/>
          </p:nvSpPr>
          <p:spPr bwMode="auto">
            <a:xfrm>
              <a:off x="1156" y="450"/>
              <a:ext cx="1961" cy="3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800"/>
                <a:t>Vizsgáló sugárzások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07950" y="2420938"/>
            <a:ext cx="9036050" cy="2808287"/>
            <a:chOff x="68" y="1525"/>
            <a:chExt cx="5692" cy="1769"/>
          </a:xfrm>
        </p:grpSpPr>
        <p:sp>
          <p:nvSpPr>
            <p:cNvPr id="23558" name="Oval 4"/>
            <p:cNvSpPr>
              <a:spLocks noChangeArrowheads="1"/>
            </p:cNvSpPr>
            <p:nvPr/>
          </p:nvSpPr>
          <p:spPr bwMode="auto">
            <a:xfrm>
              <a:off x="68" y="1661"/>
              <a:ext cx="5692" cy="16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559" name="Text Box 7"/>
            <p:cNvSpPr txBox="1">
              <a:spLocks noChangeArrowheads="1"/>
            </p:cNvSpPr>
            <p:nvPr/>
          </p:nvSpPr>
          <p:spPr bwMode="auto">
            <a:xfrm>
              <a:off x="340" y="1525"/>
              <a:ext cx="1637" cy="3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800"/>
                <a:t>Vizsgálat tárgyai</a:t>
              </a:r>
            </a:p>
          </p:txBody>
        </p:sp>
      </p:grpSp>
      <p:sp>
        <p:nvSpPr>
          <p:cNvPr id="23557" name="Text Box 10"/>
          <p:cNvSpPr txBox="1">
            <a:spLocks noChangeArrowheads="1"/>
          </p:cNvSpPr>
          <p:nvPr/>
        </p:nvSpPr>
        <p:spPr bwMode="auto">
          <a:xfrm>
            <a:off x="5940425" y="6308725"/>
            <a:ext cx="3078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/>
              <a:t>courtecy: Hastings, Stanford</a:t>
            </a:r>
          </a:p>
        </p:txBody>
      </p:sp>
    </p:spTree>
    <p:extLst>
      <p:ext uri="{BB962C8B-B14F-4D97-AF65-F5344CB8AC3E}">
        <p14:creationId xmlns:p14="http://schemas.microsoft.com/office/powerpoint/2010/main" val="179802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998692" y="1628800"/>
            <a:ext cx="516487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prospective diffraction on</a:t>
            </a:r>
          </a:p>
          <a:p>
            <a:pPr algn="ctr">
              <a:lnSpc>
                <a:spcPct val="150000"/>
              </a:lnSpc>
            </a:pPr>
            <a:r>
              <a:rPr lang="en-US" sz="36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single molecules</a:t>
            </a:r>
            <a:endParaRPr lang="hu-HU" sz="3600" b="1" i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hu-HU" sz="36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at the European</a:t>
            </a:r>
            <a:r>
              <a:rPr lang="hu-HU" sz="36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FEL</a:t>
            </a:r>
            <a:endParaRPr lang="hu-HU" sz="36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63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0"/>
            <a:ext cx="903605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58750" y="62579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50825" y="6308725"/>
            <a:ext cx="2770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/>
              <a:t>courtecy: Hajdu, Uppsala</a:t>
            </a:r>
          </a:p>
        </p:txBody>
      </p:sp>
    </p:spTree>
    <p:extLst>
      <p:ext uri="{BB962C8B-B14F-4D97-AF65-F5344CB8AC3E}">
        <p14:creationId xmlns:p14="http://schemas.microsoft.com/office/powerpoint/2010/main" val="195743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3338"/>
            <a:ext cx="9144000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85725" y="6299200"/>
            <a:ext cx="2770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/>
              <a:t>courtecy: Hajdu, Uppsala</a:t>
            </a:r>
          </a:p>
        </p:txBody>
      </p:sp>
    </p:spTree>
    <p:extLst>
      <p:ext uri="{BB962C8B-B14F-4D97-AF65-F5344CB8AC3E}">
        <p14:creationId xmlns:p14="http://schemas.microsoft.com/office/powerpoint/2010/main" val="138565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260648"/>
            <a:ext cx="7396192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Fundamentals of X-ray </a:t>
            </a:r>
            <a:r>
              <a:rPr lang="en-US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scattering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rief history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 X-ray sources,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properties of X-rays,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spectra,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absorption edges,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Synchrotron X-ray sources,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Scattering mechanisms of X-rays by matter,</a:t>
            </a:r>
          </a:p>
          <a:p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Atomic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scattering factors for X-rays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X-ray reflection,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Darwin-breadth (qualitatively)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Monochromators (briefly) </a:t>
            </a:r>
          </a:p>
        </p:txBody>
      </p:sp>
      <p:cxnSp>
        <p:nvCxnSpPr>
          <p:cNvPr id="3" name="Egyenes összekötő 149"/>
          <p:cNvCxnSpPr/>
          <p:nvPr/>
        </p:nvCxnSpPr>
        <p:spPr>
          <a:xfrm>
            <a:off x="179512" y="4005064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5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9338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zis 3"/>
          <p:cNvSpPr/>
          <p:nvPr/>
        </p:nvSpPr>
        <p:spPr>
          <a:xfrm>
            <a:off x="2051720" y="1412776"/>
            <a:ext cx="1368152" cy="1396525"/>
          </a:xfrm>
          <a:prstGeom prst="ellipse">
            <a:avLst/>
          </a:prstGeom>
          <a:solidFill>
            <a:srgbClr val="1DB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2541847" y="1779259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ym typeface="Symbol"/>
              </a:rPr>
              <a:t></a:t>
            </a:r>
            <a:endParaRPr lang="hu-HU" sz="3200" dirty="0"/>
          </a:p>
        </p:txBody>
      </p:sp>
      <p:pic>
        <p:nvPicPr>
          <p:cNvPr id="15" name="Kép 14" descr="sinusz2-3.png"/>
          <p:cNvPicPr>
            <a:picLocks noChangeAspect="1"/>
          </p:cNvPicPr>
          <p:nvPr/>
        </p:nvPicPr>
        <p:blipFill>
          <a:blip r:embed="rId2" cstate="print"/>
          <a:srcRect l="11672" t="71501" r="11672"/>
          <a:stretch>
            <a:fillRect/>
          </a:stretch>
        </p:blipFill>
        <p:spPr>
          <a:xfrm rot="5400000">
            <a:off x="580194" y="1804182"/>
            <a:ext cx="2364321" cy="717413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285642" y="1401065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i="1" dirty="0" smtClean="0">
                <a:latin typeface="Times New Roman" pitchFamily="18" charset="0"/>
                <a:cs typeface="Times New Roman" pitchFamily="18" charset="0"/>
              </a:rPr>
              <a:t>E</a:t>
            </a:r>
            <a:endParaRPr lang="hu-H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Csoportba foglalás 30"/>
          <p:cNvGrpSpPr/>
          <p:nvPr/>
        </p:nvGrpSpPr>
        <p:grpSpPr>
          <a:xfrm>
            <a:off x="323528" y="1052736"/>
            <a:ext cx="1676157" cy="1428312"/>
            <a:chOff x="4570407" y="2852936"/>
            <a:chExt cx="1676157" cy="1428312"/>
          </a:xfrm>
        </p:grpSpPr>
        <p:cxnSp>
          <p:nvCxnSpPr>
            <p:cNvPr id="11" name="Egyenes összekötő nyíllal 10"/>
            <p:cNvCxnSpPr/>
            <p:nvPr/>
          </p:nvCxnSpPr>
          <p:spPr>
            <a:xfrm rot="5400000" flipH="1" flipV="1">
              <a:off x="4571206" y="3356992"/>
              <a:ext cx="1008906" cy="79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nyíllal 18"/>
            <p:cNvCxnSpPr/>
            <p:nvPr/>
          </p:nvCxnSpPr>
          <p:spPr>
            <a:xfrm rot="10800000" flipV="1">
              <a:off x="4570407" y="3858378"/>
              <a:ext cx="511646" cy="4228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nyíllal 20"/>
            <p:cNvCxnSpPr/>
            <p:nvPr/>
          </p:nvCxnSpPr>
          <p:spPr>
            <a:xfrm flipV="1">
              <a:off x="5088289" y="3855904"/>
              <a:ext cx="1158275" cy="9181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Csoportba foglalás 47"/>
          <p:cNvGrpSpPr/>
          <p:nvPr/>
        </p:nvGrpSpPr>
        <p:grpSpPr>
          <a:xfrm>
            <a:off x="5740037" y="1104579"/>
            <a:ext cx="1944515" cy="1482612"/>
            <a:chOff x="5740037" y="1104579"/>
            <a:chExt cx="1944515" cy="1482612"/>
          </a:xfrm>
        </p:grpSpPr>
        <p:sp>
          <p:nvSpPr>
            <p:cNvPr id="32" name="Ellipszis 31"/>
            <p:cNvSpPr/>
            <p:nvPr/>
          </p:nvSpPr>
          <p:spPr>
            <a:xfrm>
              <a:off x="5740037" y="1104579"/>
              <a:ext cx="1368152" cy="1396525"/>
            </a:xfrm>
            <a:prstGeom prst="ellipse">
              <a:avLst/>
            </a:prstGeom>
            <a:solidFill>
              <a:srgbClr val="1DB5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" name="Szövegdoboz 32"/>
            <p:cNvSpPr txBox="1"/>
            <p:nvPr/>
          </p:nvSpPr>
          <p:spPr>
            <a:xfrm>
              <a:off x="6279285" y="1976972"/>
              <a:ext cx="3738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3200" dirty="0" smtClean="0">
                  <a:sym typeface="Symbol"/>
                </a:rPr>
                <a:t></a:t>
              </a:r>
              <a:endParaRPr lang="hu-HU" sz="3200" dirty="0"/>
            </a:p>
          </p:txBody>
        </p:sp>
        <p:sp>
          <p:nvSpPr>
            <p:cNvPr id="35" name="Szövegdoboz 34"/>
            <p:cNvSpPr txBox="1"/>
            <p:nvPr/>
          </p:nvSpPr>
          <p:spPr>
            <a:xfrm>
              <a:off x="7230582" y="1386862"/>
              <a:ext cx="45397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3600" b="1" dirty="0" smtClean="0">
                  <a:latin typeface="Times New Roman" pitchFamily="18" charset="0"/>
                  <a:cs typeface="Times New Roman" pitchFamily="18" charset="0"/>
                </a:rPr>
                <a:t>-</a:t>
              </a:r>
            </a:p>
            <a:p>
              <a:pPr algn="ctr"/>
              <a:r>
                <a:rPr lang="hu-HU" sz="3600" b="1" dirty="0" smtClean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hu-HU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36" name="Egyenes összekötő 35"/>
          <p:cNvCxnSpPr/>
          <p:nvPr/>
        </p:nvCxnSpPr>
        <p:spPr>
          <a:xfrm>
            <a:off x="539552" y="3717032"/>
            <a:ext cx="8064896" cy="0"/>
          </a:xfrm>
          <a:prstGeom prst="line">
            <a:avLst/>
          </a:prstGeom>
          <a:ln w="12700">
            <a:solidFill>
              <a:srgbClr val="1DB5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Csoportba foglalás 46"/>
          <p:cNvGrpSpPr/>
          <p:nvPr/>
        </p:nvGrpSpPr>
        <p:grpSpPr>
          <a:xfrm>
            <a:off x="355827" y="3774330"/>
            <a:ext cx="2839716" cy="2844697"/>
            <a:chOff x="355827" y="3774330"/>
            <a:chExt cx="2839716" cy="2844697"/>
          </a:xfrm>
        </p:grpSpPr>
        <p:sp>
          <p:nvSpPr>
            <p:cNvPr id="38" name="Szövegdoboz 37"/>
            <p:cNvSpPr txBox="1"/>
            <p:nvPr/>
          </p:nvSpPr>
          <p:spPr>
            <a:xfrm>
              <a:off x="899592" y="4437112"/>
              <a:ext cx="504056" cy="1224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3600" b="1" dirty="0" smtClean="0">
                  <a:latin typeface="Times New Roman" pitchFamily="18" charset="0"/>
                  <a:cs typeface="Times New Roman" pitchFamily="18" charset="0"/>
                </a:rPr>
                <a:t>-</a:t>
              </a:r>
            </a:p>
            <a:p>
              <a:pPr algn="ctr"/>
              <a:r>
                <a:rPr lang="hu-HU" sz="3600" b="1" dirty="0" smtClean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hu-HU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0" name="Egyenes összekötő nyíllal 39"/>
            <p:cNvCxnSpPr/>
            <p:nvPr/>
          </p:nvCxnSpPr>
          <p:spPr>
            <a:xfrm rot="5400000">
              <a:off x="1115616" y="5085184"/>
              <a:ext cx="1008112" cy="1588"/>
            </a:xfrm>
            <a:prstGeom prst="straightConnector1">
              <a:avLst/>
            </a:prstGeom>
            <a:ln w="63500">
              <a:solidFill>
                <a:srgbClr val="1DB52F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Ív 42"/>
            <p:cNvSpPr/>
            <p:nvPr/>
          </p:nvSpPr>
          <p:spPr>
            <a:xfrm rot="2518333">
              <a:off x="554199" y="4313121"/>
              <a:ext cx="1584176" cy="1728192"/>
            </a:xfrm>
            <a:prstGeom prst="arc">
              <a:avLst/>
            </a:prstGeom>
            <a:ln w="254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4" name="Ív 43"/>
            <p:cNvSpPr/>
            <p:nvPr/>
          </p:nvSpPr>
          <p:spPr>
            <a:xfrm rot="2518333">
              <a:off x="519170" y="4099599"/>
              <a:ext cx="2154508" cy="2181006"/>
            </a:xfrm>
            <a:prstGeom prst="arc">
              <a:avLst/>
            </a:prstGeom>
            <a:ln w="254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5" name="Ív 44"/>
            <p:cNvSpPr/>
            <p:nvPr/>
          </p:nvSpPr>
          <p:spPr>
            <a:xfrm rot="2518333">
              <a:off x="355827" y="3774330"/>
              <a:ext cx="2839716" cy="2844697"/>
            </a:xfrm>
            <a:prstGeom prst="arc">
              <a:avLst/>
            </a:prstGeom>
            <a:ln w="254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3923928" y="5373216"/>
            <a:ext cx="44759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polarized dipole</a:t>
            </a:r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radiates</a:t>
            </a:r>
            <a:endParaRPr lang="hu-H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5148064" y="2996952"/>
            <a:ext cx="33602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 atom is polarized</a:t>
            </a:r>
            <a:endParaRPr lang="en-US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Csoportba foglalás 4"/>
          <p:cNvGrpSpPr/>
          <p:nvPr/>
        </p:nvGrpSpPr>
        <p:grpSpPr>
          <a:xfrm>
            <a:off x="150438" y="98850"/>
            <a:ext cx="8784976" cy="586950"/>
            <a:chOff x="150438" y="98850"/>
            <a:chExt cx="8784976" cy="586950"/>
          </a:xfrm>
        </p:grpSpPr>
        <p:sp>
          <p:nvSpPr>
            <p:cNvPr id="25" name="Szövegdoboz 24"/>
            <p:cNvSpPr txBox="1"/>
            <p:nvPr/>
          </p:nvSpPr>
          <p:spPr>
            <a:xfrm>
              <a:off x="1881064" y="98850"/>
              <a:ext cx="53046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3203DF"/>
                  </a:solidFill>
                  <a:latin typeface="Times New Roman" pitchFamily="18" charset="0"/>
                  <a:cs typeface="Times New Roman" pitchFamily="18" charset="0"/>
                </a:rPr>
                <a:t>Mechanism of X-ray scattering</a:t>
              </a:r>
              <a:endParaRPr lang="hu-HU" sz="3200" dirty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6" name="Egyenes összekötő 25"/>
            <p:cNvCxnSpPr/>
            <p:nvPr/>
          </p:nvCxnSpPr>
          <p:spPr>
            <a:xfrm>
              <a:off x="150438" y="685800"/>
              <a:ext cx="8784976" cy="0"/>
            </a:xfrm>
            <a:prstGeom prst="line">
              <a:avLst/>
            </a:prstGeom>
            <a:ln w="12700">
              <a:solidFill>
                <a:srgbClr val="0FCD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186706" y="6321025"/>
            <a:ext cx="1155998" cy="392088"/>
            <a:chOff x="4297" y="361"/>
            <a:chExt cx="910" cy="364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1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7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8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9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0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0435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260648"/>
            <a:ext cx="6486135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Fundamentals of X-ray </a:t>
            </a:r>
            <a:r>
              <a:rPr lang="en-US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scattering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rief history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 X-ray sources,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properties of X-rays,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spectra,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absorption edges,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Synchrotron X-ray sources,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Scattering mechanisms of X-rays by matter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Atomic scattering factors for X-rays </a:t>
            </a:r>
          </a:p>
          <a:p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reflection,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Darwin-breadth (qualitatively)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Monochromators (briefly) </a:t>
            </a:r>
          </a:p>
        </p:txBody>
      </p:sp>
      <p:cxnSp>
        <p:nvCxnSpPr>
          <p:cNvPr id="3" name="Egyenes összekötő 149"/>
          <p:cNvCxnSpPr/>
          <p:nvPr/>
        </p:nvCxnSpPr>
        <p:spPr>
          <a:xfrm>
            <a:off x="179512" y="4437112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5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347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Egyenes összekötő 23"/>
          <p:cNvCxnSpPr/>
          <p:nvPr/>
        </p:nvCxnSpPr>
        <p:spPr>
          <a:xfrm>
            <a:off x="150438" y="685800"/>
            <a:ext cx="8784976" cy="0"/>
          </a:xfrm>
          <a:prstGeom prst="line">
            <a:avLst/>
          </a:prstGeom>
          <a:ln w="12700">
            <a:solidFill>
              <a:srgbClr val="0FCD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186706" y="6321025"/>
            <a:ext cx="1155998" cy="392088"/>
            <a:chOff x="4297" y="361"/>
            <a:chExt cx="910" cy="364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0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1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4" name="Szövegdoboz 20"/>
          <p:cNvSpPr txBox="1"/>
          <p:nvPr/>
        </p:nvSpPr>
        <p:spPr>
          <a:xfrm>
            <a:off x="1979712" y="98850"/>
            <a:ext cx="5245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scattering of X-rays by </a:t>
            </a:r>
            <a:r>
              <a:rPr lang="en-US" sz="2800" dirty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electron </a:t>
            </a:r>
            <a:endParaRPr lang="hu-HU" sz="28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20" y="786367"/>
            <a:ext cx="4502844" cy="29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" y="3671589"/>
            <a:ext cx="4087936" cy="26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57997" y="4003898"/>
            <a:ext cx="3325036" cy="1729358"/>
            <a:chOff x="657997" y="3912815"/>
            <a:chExt cx="3325036" cy="1729358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3912815"/>
              <a:ext cx="2723401" cy="1532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>
            <a:xfrm>
              <a:off x="657997" y="5251685"/>
              <a:ext cx="9616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839164" y="5180508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4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404774" y="4623519"/>
              <a:ext cx="304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536424"/>
            <a:ext cx="2964185" cy="77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48264" y="6450284"/>
            <a:ext cx="2012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Warren, X-ray diffraction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142" y="4791621"/>
            <a:ext cx="1533218" cy="65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36096" y="4293096"/>
            <a:ext cx="3449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electric field,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,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cgs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units: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9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orldsfamousphotos.com/wp-content/uploads/2007/03/first-human-x-ray-18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586" y="260648"/>
            <a:ext cx="391670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3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86706" y="4365104"/>
            <a:ext cx="45945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X-ray or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röntgen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image of </a:t>
            </a: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 of the hands of</a:t>
            </a: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Röntgen’s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wife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16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Egyenes összekötő 23"/>
          <p:cNvCxnSpPr/>
          <p:nvPr/>
        </p:nvCxnSpPr>
        <p:spPr>
          <a:xfrm>
            <a:off x="150438" y="685800"/>
            <a:ext cx="8784976" cy="0"/>
          </a:xfrm>
          <a:prstGeom prst="line">
            <a:avLst/>
          </a:prstGeom>
          <a:ln w="12700">
            <a:solidFill>
              <a:srgbClr val="0FCD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186706" y="6321025"/>
            <a:ext cx="1155998" cy="392088"/>
            <a:chOff x="4297" y="361"/>
            <a:chExt cx="910" cy="364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0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1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948264" y="6450284"/>
            <a:ext cx="2012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Warren, X-ray diffraction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07387" y="980728"/>
            <a:ext cx="4533933" cy="4504860"/>
            <a:chOff x="307387" y="980728"/>
            <a:chExt cx="4533933" cy="4504860"/>
          </a:xfrm>
        </p:grpSpPr>
        <p:sp>
          <p:nvSpPr>
            <p:cNvPr id="105" name="TextBox 104"/>
            <p:cNvSpPr txBox="1"/>
            <p:nvPr/>
          </p:nvSpPr>
          <p:spPr>
            <a:xfrm>
              <a:off x="307387" y="980728"/>
              <a:ext cx="4533933" cy="4093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Y’ component of the electric field at P:</a:t>
              </a: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amplitude is:</a:t>
              </a: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</a:t>
              </a:r>
              <a:r>
                <a:rPr lang="en-US" sz="20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000" b="1" i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0Z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amplitude  (for the </a:t>
              </a:r>
              <a:r>
                <a:rPr lang="en-US" sz="20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000" b="1" i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=90</a:t>
              </a:r>
              <a:r>
                <a:rPr lang="en-US" sz="20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o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:</a:t>
              </a: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793923" y="1380838"/>
              <a:ext cx="3489374" cy="984399"/>
              <a:chOff x="2090738" y="2762250"/>
              <a:chExt cx="4962525" cy="1333500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0738" y="2762250"/>
                <a:ext cx="4962525" cy="1333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2313597" y="3250575"/>
                <a:ext cx="560529" cy="500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endPara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827584" y="2966480"/>
              <a:ext cx="2498174" cy="984400"/>
              <a:chOff x="827584" y="2966480"/>
              <a:chExt cx="2498174" cy="984400"/>
            </a:xfrm>
          </p:grpSpPr>
          <p:pic>
            <p:nvPicPr>
              <p:cNvPr id="109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36" r="51895"/>
              <a:stretch/>
            </p:blipFill>
            <p:spPr bwMode="auto">
              <a:xfrm>
                <a:off x="1524000" y="2966481"/>
                <a:ext cx="1108533" cy="984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133"/>
              <a:stretch/>
            </p:blipFill>
            <p:spPr bwMode="auto">
              <a:xfrm>
                <a:off x="2632533" y="2966480"/>
                <a:ext cx="693225" cy="984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0" name="TextBox 109"/>
              <p:cNvSpPr txBox="1"/>
              <p:nvPr/>
            </p:nvSpPr>
            <p:spPr>
              <a:xfrm>
                <a:off x="827584" y="3166369"/>
                <a:ext cx="7697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2800" b="1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0Y’</a:t>
                </a:r>
                <a:endParaRPr lang="en-US" sz="2800" b="1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524" y="4581128"/>
              <a:ext cx="1867272" cy="904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1" name="Szövegdoboz 20"/>
          <p:cNvSpPr txBox="1"/>
          <p:nvPr/>
        </p:nvSpPr>
        <p:spPr>
          <a:xfrm>
            <a:off x="1979712" y="98850"/>
            <a:ext cx="5245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scattering of X-rays by </a:t>
            </a:r>
            <a:r>
              <a:rPr lang="en-US" sz="2800" dirty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electron </a:t>
            </a:r>
            <a:endParaRPr lang="hu-HU" sz="28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21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Egyenes összekötő 23"/>
          <p:cNvCxnSpPr/>
          <p:nvPr/>
        </p:nvCxnSpPr>
        <p:spPr>
          <a:xfrm>
            <a:off x="150438" y="685800"/>
            <a:ext cx="8784976" cy="0"/>
          </a:xfrm>
          <a:prstGeom prst="line">
            <a:avLst/>
          </a:prstGeom>
          <a:ln w="12700">
            <a:solidFill>
              <a:srgbClr val="0FCD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186706" y="6321025"/>
            <a:ext cx="1155998" cy="392088"/>
            <a:chOff x="4297" y="361"/>
            <a:chExt cx="910" cy="364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0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1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948264" y="6450284"/>
            <a:ext cx="2012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Warren, X-ray diffraction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07387" y="980728"/>
            <a:ext cx="599074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observed intensity at P: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assuming that the incoming beam is randomly polarized: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and   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finally: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polarization factor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for an unpolarized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incoming beam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52" y="1407452"/>
            <a:ext cx="4700276" cy="70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80928"/>
            <a:ext cx="2374022" cy="44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419" y="2852936"/>
            <a:ext cx="2575789" cy="38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155" y="3717032"/>
            <a:ext cx="3322885" cy="72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4383575" y="4439636"/>
            <a:ext cx="489308" cy="50405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zövegdoboz 20"/>
          <p:cNvSpPr txBox="1"/>
          <p:nvPr/>
        </p:nvSpPr>
        <p:spPr>
          <a:xfrm>
            <a:off x="1979712" y="98850"/>
            <a:ext cx="5245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scattering of X-rays by </a:t>
            </a:r>
            <a:r>
              <a:rPr lang="en-US" sz="2800" dirty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electron </a:t>
            </a:r>
            <a:endParaRPr lang="hu-HU" sz="28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15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Egyenes összekötő 23"/>
          <p:cNvCxnSpPr/>
          <p:nvPr/>
        </p:nvCxnSpPr>
        <p:spPr>
          <a:xfrm>
            <a:off x="150438" y="685800"/>
            <a:ext cx="8784976" cy="0"/>
          </a:xfrm>
          <a:prstGeom prst="line">
            <a:avLst/>
          </a:prstGeom>
          <a:ln w="12700">
            <a:solidFill>
              <a:srgbClr val="0FCD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186706" y="6321025"/>
            <a:ext cx="1155998" cy="392088"/>
            <a:chOff x="4297" y="361"/>
            <a:chExt cx="910" cy="364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0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1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948264" y="6450284"/>
            <a:ext cx="2012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Warren, X-ray diffraction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07387" y="980728"/>
            <a:ext cx="7654660" cy="4873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numerical factor in the scattered intensity: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electrons in the volume illuminated by the incoming beam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a usual specimen: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 10</a:t>
            </a:r>
            <a:r>
              <a:rPr lang="en-US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22 </a:t>
            </a:r>
            <a:endParaRPr lang="en-US" sz="2000" baseline="3000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endParaRPr lang="en-US" sz="2000" baseline="30000" dirty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endParaRPr lang="en-US" sz="2000" baseline="3000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therefore, the scattered intensity is approximately of-the-order of: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		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I</a:t>
            </a:r>
            <a:r>
              <a:rPr lang="en-US" sz="32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scattered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  I</a:t>
            </a:r>
            <a:r>
              <a:rPr lang="en-US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0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 10</a:t>
            </a:r>
            <a:r>
              <a:rPr lang="en-US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-4</a:t>
            </a:r>
            <a:endParaRPr lang="en-US" sz="3200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56920" y="1556792"/>
            <a:ext cx="3009900" cy="819150"/>
            <a:chOff x="1656920" y="1556792"/>
            <a:chExt cx="3009900" cy="81915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21"/>
            <a:stretch/>
          </p:blipFill>
          <p:spPr bwMode="auto">
            <a:xfrm>
              <a:off x="2624237" y="1556792"/>
              <a:ext cx="2042583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276"/>
            <a:stretch/>
          </p:blipFill>
          <p:spPr bwMode="auto">
            <a:xfrm>
              <a:off x="1656920" y="1556792"/>
              <a:ext cx="967317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" name="Szövegdoboz 20"/>
          <p:cNvSpPr txBox="1"/>
          <p:nvPr/>
        </p:nvSpPr>
        <p:spPr>
          <a:xfrm>
            <a:off x="1979712" y="98850"/>
            <a:ext cx="5245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scattering of X-rays by </a:t>
            </a:r>
            <a:r>
              <a:rPr lang="en-US" sz="2800" dirty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electron </a:t>
            </a:r>
            <a:endParaRPr lang="hu-HU" sz="28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04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Egyenes összekötő 23"/>
          <p:cNvCxnSpPr/>
          <p:nvPr/>
        </p:nvCxnSpPr>
        <p:spPr>
          <a:xfrm>
            <a:off x="150438" y="685800"/>
            <a:ext cx="8784976" cy="0"/>
          </a:xfrm>
          <a:prstGeom prst="line">
            <a:avLst/>
          </a:prstGeom>
          <a:ln w="12700">
            <a:solidFill>
              <a:srgbClr val="0FCD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186706" y="6321025"/>
            <a:ext cx="1155998" cy="392088"/>
            <a:chOff x="4297" y="361"/>
            <a:chExt cx="910" cy="364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0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1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3" name="Szövegdoboz 20"/>
          <p:cNvSpPr txBox="1"/>
          <p:nvPr/>
        </p:nvSpPr>
        <p:spPr>
          <a:xfrm>
            <a:off x="1979712" y="98850"/>
            <a:ext cx="4717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scattering of X-rays by </a:t>
            </a:r>
            <a:r>
              <a:rPr lang="en-US" sz="2800" dirty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atom</a:t>
            </a:r>
            <a:endParaRPr lang="hu-HU" sz="28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419098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4644583" y="1180783"/>
            <a:ext cx="40318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the position of 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n-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 electron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atom</a:t>
            </a:r>
            <a:endParaRPr lang="en-US" sz="3200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948264" y="6450284"/>
            <a:ext cx="2012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Warren, X-ray diffraction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6" y="3634346"/>
            <a:ext cx="4096512" cy="73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809381" y="3072961"/>
            <a:ext cx="6697667" cy="2636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amplitude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scattered by the n-th electron at P:</a:t>
            </a:r>
          </a:p>
          <a:p>
            <a:endParaRPr lang="en-US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&lt;&lt;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can be shown that: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46" y="5119850"/>
            <a:ext cx="5163312" cy="32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50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Egyenes összekötő 23"/>
          <p:cNvCxnSpPr/>
          <p:nvPr/>
        </p:nvCxnSpPr>
        <p:spPr>
          <a:xfrm>
            <a:off x="150438" y="548680"/>
            <a:ext cx="8784976" cy="0"/>
          </a:xfrm>
          <a:prstGeom prst="line">
            <a:avLst/>
          </a:prstGeom>
          <a:ln w="12700">
            <a:solidFill>
              <a:srgbClr val="0FCD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186706" y="6321025"/>
            <a:ext cx="1155998" cy="392088"/>
            <a:chOff x="4297" y="361"/>
            <a:chExt cx="910" cy="364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0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1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3" name="Szövegdoboz 20"/>
          <p:cNvSpPr txBox="1"/>
          <p:nvPr/>
        </p:nvSpPr>
        <p:spPr>
          <a:xfrm>
            <a:off x="1979712" y="44624"/>
            <a:ext cx="4070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scattering of X-rays by </a:t>
            </a:r>
            <a:r>
              <a:rPr lang="en-US" sz="2400" dirty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24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atom</a:t>
            </a:r>
            <a:endParaRPr lang="hu-HU" sz="24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948264" y="6450284"/>
            <a:ext cx="2012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Warren, X-ray diffraction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9512" y="620688"/>
            <a:ext cx="8784976" cy="5447645"/>
            <a:chOff x="179512" y="792381"/>
            <a:chExt cx="8784976" cy="5447645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1340768"/>
              <a:ext cx="4273296" cy="701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" name="TextBox 104"/>
            <p:cNvSpPr txBox="1"/>
            <p:nvPr/>
          </p:nvSpPr>
          <p:spPr>
            <a:xfrm>
              <a:off x="307387" y="792381"/>
              <a:ext cx="8478603" cy="5447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turning to complex exponentials and summing over all electrons:</a:t>
              </a: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</a:t>
              </a:r>
              <a:r>
                <a:rPr lang="en-US" sz="20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  <a:p>
              <a:endPara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			electron scattering factor,  </a:t>
              </a:r>
              <a:r>
                <a:rPr lang="en-US" sz="24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2400" b="1" i="1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sz="2400" b="1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			</a:t>
              </a:r>
              <a:r>
                <a:rPr lang="en-US" sz="20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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  is the average charge-density distribution</a:t>
              </a:r>
            </a:p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				of the electron</a:t>
              </a:r>
            </a:p>
            <a:p>
              <a:endPara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endParaRPr>
            </a:p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	</a:t>
              </a:r>
              <a:r>
                <a:rPr lang="en-US" sz="20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f</a:t>
              </a:r>
              <a:r>
                <a:rPr lang="en-US" sz="2000" b="1" i="1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e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 is the amplitude scattered by an electron in 1-electron-scattering-units</a:t>
              </a:r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0"/>
            <a:stretch/>
          </p:blipFill>
          <p:spPr bwMode="auto">
            <a:xfrm>
              <a:off x="2411760" y="3270097"/>
              <a:ext cx="4427640" cy="804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6" name="Egyenes összekötő 23"/>
            <p:cNvCxnSpPr/>
            <p:nvPr/>
          </p:nvCxnSpPr>
          <p:spPr>
            <a:xfrm>
              <a:off x="179512" y="2880613"/>
              <a:ext cx="8784976" cy="0"/>
            </a:xfrm>
            <a:prstGeom prst="line">
              <a:avLst/>
            </a:prstGeom>
            <a:ln w="12700">
              <a:solidFill>
                <a:srgbClr val="0FCD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Szövegdoboz 20"/>
            <p:cNvSpPr txBox="1"/>
            <p:nvPr/>
          </p:nvSpPr>
          <p:spPr>
            <a:xfrm>
              <a:off x="1189652" y="2418948"/>
              <a:ext cx="58881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3203DF"/>
                  </a:solidFill>
                  <a:latin typeface="Times New Roman" pitchFamily="18" charset="0"/>
                  <a:cs typeface="Times New Roman" pitchFamily="18" charset="0"/>
                </a:rPr>
                <a:t>scattering of X-rays by a smeared-out electron</a:t>
              </a:r>
              <a:endParaRPr lang="hu-HU" sz="2400" dirty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8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5667"/>
            <a:stretch/>
          </p:blipFill>
          <p:spPr bwMode="auto">
            <a:xfrm>
              <a:off x="1979712" y="3148432"/>
              <a:ext cx="259846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9" name="Straight Arrow Connector 108"/>
            <p:cNvCxnSpPr/>
            <p:nvPr/>
          </p:nvCxnSpPr>
          <p:spPr>
            <a:xfrm flipV="1">
              <a:off x="5076056" y="3888725"/>
              <a:ext cx="432048" cy="64280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203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747" y="3962000"/>
            <a:ext cx="4437888" cy="83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Egyenes összekötő 23"/>
          <p:cNvCxnSpPr/>
          <p:nvPr/>
        </p:nvCxnSpPr>
        <p:spPr>
          <a:xfrm>
            <a:off x="150438" y="620688"/>
            <a:ext cx="8784976" cy="0"/>
          </a:xfrm>
          <a:prstGeom prst="line">
            <a:avLst/>
          </a:prstGeom>
          <a:ln w="12700">
            <a:solidFill>
              <a:srgbClr val="0FCD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186706" y="6321025"/>
            <a:ext cx="1155998" cy="392088"/>
            <a:chOff x="4297" y="361"/>
            <a:chExt cx="910" cy="364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0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1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6948264" y="6450284"/>
            <a:ext cx="2012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Warren, X-ray diffraction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Szövegdoboz 20"/>
          <p:cNvSpPr txBox="1"/>
          <p:nvPr/>
        </p:nvSpPr>
        <p:spPr>
          <a:xfrm>
            <a:off x="1547664" y="116632"/>
            <a:ext cx="5888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scattering of X-rays by a smeared-out electron</a:t>
            </a:r>
            <a:endParaRPr lang="hu-HU" sz="24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836712"/>
            <a:ext cx="6452600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taking into account the real charge-density distribution: 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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atomic scattering-factor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measured in units of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scattering by a single electron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12776"/>
            <a:ext cx="3011424" cy="81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6" name="Egyenes összekötő 23"/>
          <p:cNvCxnSpPr/>
          <p:nvPr/>
        </p:nvCxnSpPr>
        <p:spPr>
          <a:xfrm>
            <a:off x="150438" y="2996952"/>
            <a:ext cx="8784976" cy="0"/>
          </a:xfrm>
          <a:prstGeom prst="line">
            <a:avLst/>
          </a:prstGeom>
          <a:ln w="12700">
            <a:solidFill>
              <a:srgbClr val="0FCD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Szövegdoboz 20"/>
          <p:cNvSpPr txBox="1"/>
          <p:nvPr/>
        </p:nvSpPr>
        <p:spPr>
          <a:xfrm>
            <a:off x="1979712" y="2410002"/>
            <a:ext cx="4717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scattering of X-rays by </a:t>
            </a:r>
            <a:r>
              <a:rPr lang="en-US" sz="2800" dirty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atom</a:t>
            </a:r>
            <a:endParaRPr lang="hu-HU" sz="28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03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186706" y="6321025"/>
            <a:ext cx="1155998" cy="392088"/>
            <a:chOff x="4297" y="361"/>
            <a:chExt cx="910" cy="364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0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1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3" name="Szövegdoboz 20"/>
          <p:cNvSpPr txBox="1"/>
          <p:nvPr/>
        </p:nvSpPr>
        <p:spPr>
          <a:xfrm>
            <a:off x="1979712" y="98850"/>
            <a:ext cx="5165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atomic scattering factors of X-rays</a:t>
            </a:r>
            <a:endParaRPr lang="hu-HU" sz="28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228184" y="6450284"/>
            <a:ext cx="2780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Klug &amp; Alexander, X-ray diffraction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20000">
            <a:off x="3807639" y="684858"/>
            <a:ext cx="3778281" cy="578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Egyenes összekötő 23"/>
          <p:cNvCxnSpPr/>
          <p:nvPr/>
        </p:nvCxnSpPr>
        <p:spPr>
          <a:xfrm>
            <a:off x="150438" y="685800"/>
            <a:ext cx="8784976" cy="0"/>
          </a:xfrm>
          <a:prstGeom prst="line">
            <a:avLst/>
          </a:prstGeom>
          <a:ln w="12700">
            <a:solidFill>
              <a:srgbClr val="0FCD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03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186706" y="6321025"/>
            <a:ext cx="1155998" cy="392088"/>
            <a:chOff x="4297" y="361"/>
            <a:chExt cx="910" cy="364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0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1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3" name="Szövegdoboz 20"/>
          <p:cNvSpPr txBox="1"/>
          <p:nvPr/>
        </p:nvSpPr>
        <p:spPr>
          <a:xfrm>
            <a:off x="1979712" y="98850"/>
            <a:ext cx="5165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atomic scattering factors of X-rays</a:t>
            </a:r>
            <a:endParaRPr lang="hu-HU" sz="28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228184" y="6450284"/>
            <a:ext cx="2780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Klug &amp; Alexander, X-ray diffraction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Egyenes összekötő 23"/>
          <p:cNvCxnSpPr/>
          <p:nvPr/>
        </p:nvCxnSpPr>
        <p:spPr>
          <a:xfrm>
            <a:off x="150438" y="685800"/>
            <a:ext cx="8784976" cy="0"/>
          </a:xfrm>
          <a:prstGeom prst="line">
            <a:avLst/>
          </a:prstGeom>
          <a:ln w="12700">
            <a:solidFill>
              <a:srgbClr val="0FCD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093"/>
          <a:stretch/>
        </p:blipFill>
        <p:spPr bwMode="auto">
          <a:xfrm rot="10920000">
            <a:off x="1016503" y="1020009"/>
            <a:ext cx="7884586" cy="529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03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186706" y="6321025"/>
            <a:ext cx="1155998" cy="392088"/>
            <a:chOff x="4297" y="361"/>
            <a:chExt cx="910" cy="364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0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1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3" name="Szövegdoboz 20"/>
          <p:cNvSpPr txBox="1"/>
          <p:nvPr/>
        </p:nvSpPr>
        <p:spPr>
          <a:xfrm>
            <a:off x="1979712" y="98850"/>
            <a:ext cx="5165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atomic scattering factors of X-rays</a:t>
            </a:r>
            <a:endParaRPr lang="hu-HU" sz="28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Egyenes összekötő 23"/>
          <p:cNvCxnSpPr/>
          <p:nvPr/>
        </p:nvCxnSpPr>
        <p:spPr>
          <a:xfrm>
            <a:off x="150438" y="685800"/>
            <a:ext cx="8784976" cy="0"/>
          </a:xfrm>
          <a:prstGeom prst="line">
            <a:avLst/>
          </a:prstGeom>
          <a:ln w="12700">
            <a:solidFill>
              <a:srgbClr val="0FCD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90651"/>
            <a:ext cx="2724912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1720" y="1484784"/>
            <a:ext cx="4376928" cy="89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6616" y="2780928"/>
            <a:ext cx="62376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=0,  where 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=4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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sin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/,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sin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kr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/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kr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= 1,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i.e.  in the forward scattering case, or at small values of 2: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948264" y="6450284"/>
            <a:ext cx="2012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Warren, X-ray diffraction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4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Egyenes összekötő 23"/>
          <p:cNvCxnSpPr/>
          <p:nvPr/>
        </p:nvCxnSpPr>
        <p:spPr>
          <a:xfrm>
            <a:off x="150438" y="620688"/>
            <a:ext cx="8784976" cy="0"/>
          </a:xfrm>
          <a:prstGeom prst="line">
            <a:avLst/>
          </a:prstGeom>
          <a:ln w="12700">
            <a:solidFill>
              <a:srgbClr val="0FCD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186706" y="6321025"/>
            <a:ext cx="1155998" cy="392088"/>
            <a:chOff x="4297" y="361"/>
            <a:chExt cx="910" cy="364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0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1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3" name="Szövegdoboz 20"/>
          <p:cNvSpPr txBox="1"/>
          <p:nvPr/>
        </p:nvSpPr>
        <p:spPr>
          <a:xfrm>
            <a:off x="1115616" y="87015"/>
            <a:ext cx="78053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comparison of scattering factors of X-rays and </a:t>
            </a:r>
            <a:r>
              <a:rPr lang="en-US" sz="24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neutrons</a:t>
            </a:r>
          </a:p>
          <a:p>
            <a:endParaRPr lang="en-US" sz="8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				           scattering factors/lengths</a:t>
            </a:r>
            <a:endParaRPr lang="hu-HU" sz="24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1122337"/>
            <a:ext cx="4968552" cy="561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03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3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2052" name="Picture 4" descr="http://pd.chem.ucl.ac.uk/pdnn/powintro/appar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5" y="1268760"/>
            <a:ext cx="454450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iucr.org/__data/assets/image/0014/19211/4_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173" y="1268760"/>
            <a:ext cx="370121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186706" y="116632"/>
            <a:ext cx="7909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diffraction experiments: Max von Laue, 1912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419872" y="5302319"/>
            <a:ext cx="5216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Laue photograph of zinc blend,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ZnS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along the three-fold axis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M.vonLaue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Friedrich &amp;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Knipping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1912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1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67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Egyenes összekötő 23"/>
          <p:cNvCxnSpPr/>
          <p:nvPr/>
        </p:nvCxnSpPr>
        <p:spPr>
          <a:xfrm>
            <a:off x="150438" y="620688"/>
            <a:ext cx="8784976" cy="0"/>
          </a:xfrm>
          <a:prstGeom prst="line">
            <a:avLst/>
          </a:prstGeom>
          <a:ln w="12700">
            <a:solidFill>
              <a:srgbClr val="0FCD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186706" y="6321025"/>
            <a:ext cx="1155998" cy="392088"/>
            <a:chOff x="4297" y="361"/>
            <a:chExt cx="910" cy="364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0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1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3" name="Szövegdoboz 20"/>
          <p:cNvSpPr txBox="1"/>
          <p:nvPr/>
        </p:nvSpPr>
        <p:spPr>
          <a:xfrm>
            <a:off x="1115616" y="87015"/>
            <a:ext cx="7648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comparison of scattering factors of X-rays and </a:t>
            </a:r>
            <a:r>
              <a:rPr lang="en-US" sz="24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neutrons</a:t>
            </a:r>
          </a:p>
          <a:p>
            <a:endParaRPr lang="en-US" sz="24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		      q or angle dependence of scattering factor</a:t>
            </a:r>
            <a:endParaRPr lang="hu-HU" sz="24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210" y="1776471"/>
            <a:ext cx="6798270" cy="474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12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Egyenes összekötő 23"/>
          <p:cNvCxnSpPr/>
          <p:nvPr/>
        </p:nvCxnSpPr>
        <p:spPr>
          <a:xfrm>
            <a:off x="150438" y="620688"/>
            <a:ext cx="8784976" cy="0"/>
          </a:xfrm>
          <a:prstGeom prst="line">
            <a:avLst/>
          </a:prstGeom>
          <a:ln w="12700">
            <a:solidFill>
              <a:srgbClr val="0FCD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186706" y="6321025"/>
            <a:ext cx="1155998" cy="392088"/>
            <a:chOff x="4297" y="361"/>
            <a:chExt cx="910" cy="364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0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101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3" name="Szövegdoboz 20"/>
          <p:cNvSpPr txBox="1"/>
          <p:nvPr/>
        </p:nvSpPr>
        <p:spPr>
          <a:xfrm>
            <a:off x="1115616" y="87015"/>
            <a:ext cx="7043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comparison of scattering factors of X-rays and neutrons</a:t>
            </a:r>
            <a:endParaRPr lang="hu-HU" sz="24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://www.ncnr.nist.gov/AnnualReport/FY2003_html/RH2/fig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715" y="2150714"/>
            <a:ext cx="5653757" cy="444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06" y="980728"/>
            <a:ext cx="2965109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2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260648"/>
            <a:ext cx="6486135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Fundamentals of X-ray </a:t>
            </a:r>
            <a:r>
              <a:rPr lang="en-US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scattering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rief history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 X-ray sources,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properties of X-rays,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spectra,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absorption edges,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Synchrotron X-ray sources,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Scattering mechanisms of X-rays by matter,</a:t>
            </a: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Atomic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scattering factors for X-rays 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Total X-ray reflection, 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Darwin-breadth (qualitatively) 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Monochromators (briefly) </a:t>
            </a:r>
          </a:p>
        </p:txBody>
      </p:sp>
      <p:cxnSp>
        <p:nvCxnSpPr>
          <p:cNvPr id="3" name="Egyenes összekötő 149"/>
          <p:cNvCxnSpPr/>
          <p:nvPr/>
        </p:nvCxnSpPr>
        <p:spPr>
          <a:xfrm>
            <a:off x="179512" y="5805264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5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347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2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3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cxnSp>
        <p:nvCxnSpPr>
          <p:cNvPr id="75" name="Egyenes összekötő 23"/>
          <p:cNvCxnSpPr/>
          <p:nvPr/>
        </p:nvCxnSpPr>
        <p:spPr>
          <a:xfrm>
            <a:off x="150438" y="620688"/>
            <a:ext cx="8784976" cy="0"/>
          </a:xfrm>
          <a:prstGeom prst="line">
            <a:avLst/>
          </a:prstGeom>
          <a:ln w="12700">
            <a:solidFill>
              <a:srgbClr val="0FCD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Szövegdoboz 20"/>
          <p:cNvSpPr txBox="1"/>
          <p:nvPr/>
        </p:nvSpPr>
        <p:spPr>
          <a:xfrm>
            <a:off x="1619672" y="44624"/>
            <a:ext cx="5598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kinematical  </a:t>
            </a:r>
            <a:r>
              <a:rPr lang="en-US" sz="2800" i="1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.  dynamical scattering</a:t>
            </a:r>
            <a:endParaRPr lang="hu-HU" sz="28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5" name="Group 194"/>
          <p:cNvGrpSpPr/>
          <p:nvPr/>
        </p:nvGrpSpPr>
        <p:grpSpPr>
          <a:xfrm>
            <a:off x="1048880" y="714762"/>
            <a:ext cx="7859291" cy="5819874"/>
            <a:chOff x="1048880" y="714762"/>
            <a:chExt cx="7859291" cy="5819874"/>
          </a:xfrm>
        </p:grpSpPr>
        <p:grpSp>
          <p:nvGrpSpPr>
            <p:cNvPr id="109" name="Group 108"/>
            <p:cNvGrpSpPr/>
            <p:nvPr/>
          </p:nvGrpSpPr>
          <p:grpSpPr>
            <a:xfrm>
              <a:off x="1627995" y="1710100"/>
              <a:ext cx="4320480" cy="3744416"/>
              <a:chOff x="1619672" y="1124744"/>
              <a:chExt cx="4320480" cy="3744416"/>
            </a:xfrm>
          </p:grpSpPr>
          <p:grpSp>
            <p:nvGrpSpPr>
              <p:cNvPr id="92" name="Group 91"/>
              <p:cNvGrpSpPr/>
              <p:nvPr/>
            </p:nvGrpSpPr>
            <p:grpSpPr>
              <a:xfrm>
                <a:off x="1619672" y="1124744"/>
                <a:ext cx="2016224" cy="3744416"/>
                <a:chOff x="1619672" y="1124744"/>
                <a:chExt cx="2016224" cy="3744416"/>
              </a:xfrm>
            </p:grpSpPr>
            <p:grpSp>
              <p:nvGrpSpPr>
                <p:cNvPr id="84" name="Group 83"/>
                <p:cNvGrpSpPr/>
                <p:nvPr/>
              </p:nvGrpSpPr>
              <p:grpSpPr>
                <a:xfrm>
                  <a:off x="1619672" y="1124744"/>
                  <a:ext cx="864096" cy="3744416"/>
                  <a:chOff x="1619672" y="1124744"/>
                  <a:chExt cx="864096" cy="3744416"/>
                </a:xfrm>
              </p:grpSpPr>
              <p:grpSp>
                <p:nvGrpSpPr>
                  <p:cNvPr id="80" name="Group 79"/>
                  <p:cNvGrpSpPr/>
                  <p:nvPr/>
                </p:nvGrpSpPr>
                <p:grpSpPr>
                  <a:xfrm>
                    <a:off x="1619672" y="1124744"/>
                    <a:ext cx="288032" cy="3744416"/>
                    <a:chOff x="1619672" y="1124744"/>
                    <a:chExt cx="288032" cy="3744416"/>
                  </a:xfrm>
                </p:grpSpPr>
                <p:cxnSp>
                  <p:nvCxnSpPr>
                    <p:cNvPr id="78" name="Straight Connector 77"/>
                    <p:cNvCxnSpPr/>
                    <p:nvPr/>
                  </p:nvCxnSpPr>
                  <p:spPr>
                    <a:xfrm>
                      <a:off x="1619672" y="1124744"/>
                      <a:ext cx="0" cy="3744416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" name="Straight Connector 78"/>
                    <p:cNvCxnSpPr/>
                    <p:nvPr/>
                  </p:nvCxnSpPr>
                  <p:spPr>
                    <a:xfrm>
                      <a:off x="1907704" y="1124744"/>
                      <a:ext cx="0" cy="3744416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1" name="Group 80"/>
                  <p:cNvGrpSpPr/>
                  <p:nvPr/>
                </p:nvGrpSpPr>
                <p:grpSpPr>
                  <a:xfrm>
                    <a:off x="2195736" y="1124744"/>
                    <a:ext cx="288032" cy="3744416"/>
                    <a:chOff x="1619672" y="1124744"/>
                    <a:chExt cx="288032" cy="3744416"/>
                  </a:xfrm>
                </p:grpSpPr>
                <p:cxnSp>
                  <p:nvCxnSpPr>
                    <p:cNvPr id="82" name="Straight Connector 81"/>
                    <p:cNvCxnSpPr/>
                    <p:nvPr/>
                  </p:nvCxnSpPr>
                  <p:spPr>
                    <a:xfrm>
                      <a:off x="1619672" y="1124744"/>
                      <a:ext cx="0" cy="3744416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" name="Straight Connector 82"/>
                    <p:cNvCxnSpPr/>
                    <p:nvPr/>
                  </p:nvCxnSpPr>
                  <p:spPr>
                    <a:xfrm>
                      <a:off x="1907704" y="1124744"/>
                      <a:ext cx="0" cy="3744416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5" name="Group 84"/>
                <p:cNvGrpSpPr/>
                <p:nvPr/>
              </p:nvGrpSpPr>
              <p:grpSpPr>
                <a:xfrm>
                  <a:off x="2771800" y="1124744"/>
                  <a:ext cx="864096" cy="3744416"/>
                  <a:chOff x="1619672" y="1124744"/>
                  <a:chExt cx="864096" cy="3744416"/>
                </a:xfrm>
              </p:grpSpPr>
              <p:grpSp>
                <p:nvGrpSpPr>
                  <p:cNvPr id="86" name="Group 85"/>
                  <p:cNvGrpSpPr/>
                  <p:nvPr/>
                </p:nvGrpSpPr>
                <p:grpSpPr>
                  <a:xfrm>
                    <a:off x="1619672" y="1124744"/>
                    <a:ext cx="288032" cy="3744416"/>
                    <a:chOff x="1619672" y="1124744"/>
                    <a:chExt cx="288032" cy="3744416"/>
                  </a:xfrm>
                </p:grpSpPr>
                <p:cxnSp>
                  <p:nvCxnSpPr>
                    <p:cNvPr id="90" name="Straight Connector 89"/>
                    <p:cNvCxnSpPr/>
                    <p:nvPr/>
                  </p:nvCxnSpPr>
                  <p:spPr>
                    <a:xfrm>
                      <a:off x="1619672" y="1124744"/>
                      <a:ext cx="0" cy="3744416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" name="Straight Connector 90"/>
                    <p:cNvCxnSpPr/>
                    <p:nvPr/>
                  </p:nvCxnSpPr>
                  <p:spPr>
                    <a:xfrm>
                      <a:off x="1907704" y="1124744"/>
                      <a:ext cx="0" cy="3744416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>
                    <a:off x="2195736" y="1124744"/>
                    <a:ext cx="288032" cy="3744416"/>
                    <a:chOff x="1619672" y="1124744"/>
                    <a:chExt cx="288032" cy="3744416"/>
                  </a:xfrm>
                </p:grpSpPr>
                <p:cxnSp>
                  <p:nvCxnSpPr>
                    <p:cNvPr id="88" name="Straight Connector 87"/>
                    <p:cNvCxnSpPr/>
                    <p:nvPr/>
                  </p:nvCxnSpPr>
                  <p:spPr>
                    <a:xfrm>
                      <a:off x="1619672" y="1124744"/>
                      <a:ext cx="0" cy="3744416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" name="Straight Connector 88"/>
                    <p:cNvCxnSpPr/>
                    <p:nvPr/>
                  </p:nvCxnSpPr>
                  <p:spPr>
                    <a:xfrm>
                      <a:off x="1907704" y="1124744"/>
                      <a:ext cx="0" cy="3744416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93" name="Group 92"/>
              <p:cNvGrpSpPr/>
              <p:nvPr/>
            </p:nvGrpSpPr>
            <p:grpSpPr>
              <a:xfrm>
                <a:off x="3923928" y="1124744"/>
                <a:ext cx="2016224" cy="3744416"/>
                <a:chOff x="1619672" y="1124744"/>
                <a:chExt cx="2016224" cy="3744416"/>
              </a:xfrm>
            </p:grpSpPr>
            <p:grpSp>
              <p:nvGrpSpPr>
                <p:cNvPr id="94" name="Group 93"/>
                <p:cNvGrpSpPr/>
                <p:nvPr/>
              </p:nvGrpSpPr>
              <p:grpSpPr>
                <a:xfrm>
                  <a:off x="1619672" y="1124744"/>
                  <a:ext cx="864096" cy="3744416"/>
                  <a:chOff x="1619672" y="1124744"/>
                  <a:chExt cx="864096" cy="3744416"/>
                </a:xfrm>
              </p:grpSpPr>
              <p:grpSp>
                <p:nvGrpSpPr>
                  <p:cNvPr id="102" name="Group 101"/>
                  <p:cNvGrpSpPr/>
                  <p:nvPr/>
                </p:nvGrpSpPr>
                <p:grpSpPr>
                  <a:xfrm>
                    <a:off x="1619672" y="1124744"/>
                    <a:ext cx="288032" cy="3744416"/>
                    <a:chOff x="1619672" y="1124744"/>
                    <a:chExt cx="288032" cy="3744416"/>
                  </a:xfrm>
                </p:grpSpPr>
                <p:cxnSp>
                  <p:nvCxnSpPr>
                    <p:cNvPr id="106" name="Straight Connector 105"/>
                    <p:cNvCxnSpPr/>
                    <p:nvPr/>
                  </p:nvCxnSpPr>
                  <p:spPr>
                    <a:xfrm>
                      <a:off x="1619672" y="1124744"/>
                      <a:ext cx="0" cy="3744416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" name="Straight Connector 106"/>
                    <p:cNvCxnSpPr/>
                    <p:nvPr/>
                  </p:nvCxnSpPr>
                  <p:spPr>
                    <a:xfrm>
                      <a:off x="1907704" y="1124744"/>
                      <a:ext cx="0" cy="3744416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3" name="Group 102"/>
                  <p:cNvGrpSpPr/>
                  <p:nvPr/>
                </p:nvGrpSpPr>
                <p:grpSpPr>
                  <a:xfrm>
                    <a:off x="2195736" y="1124744"/>
                    <a:ext cx="288032" cy="3744416"/>
                    <a:chOff x="1619672" y="1124744"/>
                    <a:chExt cx="288032" cy="3744416"/>
                  </a:xfrm>
                </p:grpSpPr>
                <p:cxnSp>
                  <p:nvCxnSpPr>
                    <p:cNvPr id="104" name="Straight Connector 103"/>
                    <p:cNvCxnSpPr/>
                    <p:nvPr/>
                  </p:nvCxnSpPr>
                  <p:spPr>
                    <a:xfrm>
                      <a:off x="1619672" y="1124744"/>
                      <a:ext cx="0" cy="3744416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" name="Straight Connector 104"/>
                    <p:cNvCxnSpPr/>
                    <p:nvPr/>
                  </p:nvCxnSpPr>
                  <p:spPr>
                    <a:xfrm>
                      <a:off x="1907704" y="1124744"/>
                      <a:ext cx="0" cy="3744416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5" name="Group 94"/>
                <p:cNvGrpSpPr/>
                <p:nvPr/>
              </p:nvGrpSpPr>
              <p:grpSpPr>
                <a:xfrm>
                  <a:off x="2771800" y="1124744"/>
                  <a:ext cx="864096" cy="3744416"/>
                  <a:chOff x="1619672" y="1124744"/>
                  <a:chExt cx="864096" cy="3744416"/>
                </a:xfrm>
              </p:grpSpPr>
              <p:grpSp>
                <p:nvGrpSpPr>
                  <p:cNvPr id="96" name="Group 95"/>
                  <p:cNvGrpSpPr/>
                  <p:nvPr/>
                </p:nvGrpSpPr>
                <p:grpSpPr>
                  <a:xfrm>
                    <a:off x="1619672" y="1124744"/>
                    <a:ext cx="288032" cy="3744416"/>
                    <a:chOff x="1619672" y="1124744"/>
                    <a:chExt cx="288032" cy="3744416"/>
                  </a:xfrm>
                </p:grpSpPr>
                <p:cxnSp>
                  <p:nvCxnSpPr>
                    <p:cNvPr id="100" name="Straight Connector 99"/>
                    <p:cNvCxnSpPr/>
                    <p:nvPr/>
                  </p:nvCxnSpPr>
                  <p:spPr>
                    <a:xfrm>
                      <a:off x="1619672" y="1124744"/>
                      <a:ext cx="0" cy="3744416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1" name="Straight Connector 100"/>
                    <p:cNvCxnSpPr/>
                    <p:nvPr/>
                  </p:nvCxnSpPr>
                  <p:spPr>
                    <a:xfrm>
                      <a:off x="1907704" y="1124744"/>
                      <a:ext cx="0" cy="3744416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7" name="Group 96"/>
                  <p:cNvGrpSpPr/>
                  <p:nvPr/>
                </p:nvGrpSpPr>
                <p:grpSpPr>
                  <a:xfrm>
                    <a:off x="2195736" y="1124744"/>
                    <a:ext cx="288032" cy="3744416"/>
                    <a:chOff x="1619672" y="1124744"/>
                    <a:chExt cx="288032" cy="3744416"/>
                  </a:xfrm>
                </p:grpSpPr>
                <p:cxnSp>
                  <p:nvCxnSpPr>
                    <p:cNvPr id="98" name="Straight Connector 97"/>
                    <p:cNvCxnSpPr/>
                    <p:nvPr/>
                  </p:nvCxnSpPr>
                  <p:spPr>
                    <a:xfrm>
                      <a:off x="1619672" y="1124744"/>
                      <a:ext cx="0" cy="3744416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Straight Connector 98"/>
                    <p:cNvCxnSpPr/>
                    <p:nvPr/>
                  </p:nvCxnSpPr>
                  <p:spPr>
                    <a:xfrm>
                      <a:off x="1907704" y="1124744"/>
                      <a:ext cx="0" cy="3744416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sp>
          <p:nvSpPr>
            <p:cNvPr id="108" name="TextBox 107"/>
            <p:cNvSpPr txBox="1"/>
            <p:nvPr/>
          </p:nvSpPr>
          <p:spPr>
            <a:xfrm>
              <a:off x="5717875" y="5703639"/>
              <a:ext cx="31902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lattice planes in a 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large</a:t>
              </a:r>
              <a:r>
                <a:rPr lang="en-US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crystal</a:t>
              </a:r>
            </a:p>
            <a:p>
              <a:pPr algn="ctr"/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perfect</a:t>
              </a:r>
            </a:p>
          </p:txBody>
        </p:sp>
        <p:cxnSp>
          <p:nvCxnSpPr>
            <p:cNvPr id="111" name="Straight Connector 110"/>
            <p:cNvCxnSpPr/>
            <p:nvPr/>
          </p:nvCxnSpPr>
          <p:spPr>
            <a:xfrm>
              <a:off x="1048880" y="1710100"/>
              <a:ext cx="683548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6503608" y="1331476"/>
              <a:ext cx="1524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crystal surface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1763688" y="899428"/>
              <a:ext cx="4896544" cy="810672"/>
              <a:chOff x="1763688" y="899428"/>
              <a:chExt cx="4896544" cy="810672"/>
            </a:xfrm>
          </p:grpSpPr>
          <p:cxnSp>
            <p:nvCxnSpPr>
              <p:cNvPr id="114" name="Straight Arrow Connector 113"/>
              <p:cNvCxnSpPr/>
              <p:nvPr/>
            </p:nvCxnSpPr>
            <p:spPr>
              <a:xfrm flipH="1">
                <a:off x="1763688" y="899428"/>
                <a:ext cx="936104" cy="801380"/>
              </a:xfrm>
              <a:prstGeom prst="straightConnector1">
                <a:avLst/>
              </a:prstGeom>
              <a:ln w="63500">
                <a:solidFill>
                  <a:srgbClr val="08B418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>
              <a:xfrm flipH="1">
                <a:off x="5724128" y="908720"/>
                <a:ext cx="936104" cy="801380"/>
              </a:xfrm>
              <a:prstGeom prst="straightConnector1">
                <a:avLst/>
              </a:prstGeom>
              <a:ln w="63500">
                <a:solidFill>
                  <a:srgbClr val="08B418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Parallelogram 116"/>
            <p:cNvSpPr/>
            <p:nvPr/>
          </p:nvSpPr>
          <p:spPr>
            <a:xfrm>
              <a:off x="1763688" y="899428"/>
              <a:ext cx="4896543" cy="801380"/>
            </a:xfrm>
            <a:prstGeom prst="parallelogram">
              <a:avLst>
                <a:gd name="adj" fmla="val 117130"/>
              </a:avLst>
            </a:prstGeom>
            <a:solidFill>
              <a:srgbClr val="9CF87C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169863" y="714762"/>
              <a:ext cx="1486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incident beam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9" name="Straight Arrow Connector 118"/>
            <p:cNvCxnSpPr/>
            <p:nvPr/>
          </p:nvCxnSpPr>
          <p:spPr>
            <a:xfrm flipH="1">
              <a:off x="2204059" y="1710100"/>
              <a:ext cx="864096" cy="710788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flipH="1">
              <a:off x="2788507" y="2735978"/>
              <a:ext cx="855712" cy="693022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/>
            <p:nvPr/>
          </p:nvCxnSpPr>
          <p:spPr>
            <a:xfrm flipH="1">
              <a:off x="4171036" y="3140968"/>
              <a:ext cx="936104" cy="801380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 flipH="1">
              <a:off x="3068853" y="4404811"/>
              <a:ext cx="578532" cy="457200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 flipH="1">
              <a:off x="4205961" y="1738372"/>
              <a:ext cx="578532" cy="457200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flipH="1">
              <a:off x="3627429" y="3375660"/>
              <a:ext cx="578532" cy="457200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>
              <a:off x="2204059" y="3446222"/>
              <a:ext cx="584448" cy="669486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>
              <a:off x="1619672" y="2177244"/>
              <a:ext cx="598774" cy="680048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>
              <a:off x="4525144" y="4797152"/>
              <a:ext cx="478904" cy="541620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>
              <a:off x="4787336" y="2388296"/>
              <a:ext cx="1404844" cy="1554052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>
              <a:off x="3644219" y="3827676"/>
              <a:ext cx="561742" cy="617820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>
              <a:off x="4205961" y="2177244"/>
              <a:ext cx="878418" cy="963724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>
              <a:off x="2780123" y="3433356"/>
              <a:ext cx="864096" cy="970384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>
              <a:off x="3356187" y="2423066"/>
              <a:ext cx="864096" cy="952594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>
              <a:off x="1916027" y="3670176"/>
              <a:ext cx="1152128" cy="1270992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/>
            <p:nvPr/>
          </p:nvCxnSpPr>
          <p:spPr>
            <a:xfrm flipH="1">
              <a:off x="3347863" y="1710100"/>
              <a:ext cx="864096" cy="710788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 flipH="1">
              <a:off x="1897603" y="2964488"/>
              <a:ext cx="864096" cy="710788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/>
            <p:nvPr/>
          </p:nvCxnSpPr>
          <p:spPr>
            <a:xfrm>
              <a:off x="2210998" y="2420888"/>
              <a:ext cx="577509" cy="576064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/>
            <p:nvPr/>
          </p:nvCxnSpPr>
          <p:spPr>
            <a:xfrm>
              <a:off x="4205961" y="3920644"/>
              <a:ext cx="577509" cy="576064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>
              <a:off x="5087033" y="3140968"/>
              <a:ext cx="577509" cy="576064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/>
            <p:nvPr/>
          </p:nvCxnSpPr>
          <p:spPr>
            <a:xfrm>
              <a:off x="4228718" y="2857292"/>
              <a:ext cx="855661" cy="859740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/>
            <p:nvPr/>
          </p:nvCxnSpPr>
          <p:spPr>
            <a:xfrm>
              <a:off x="5364088" y="4005064"/>
              <a:ext cx="577509" cy="576064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 flipH="1">
              <a:off x="3068155" y="3059046"/>
              <a:ext cx="848540" cy="657986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/>
            <p:nvPr/>
          </p:nvCxnSpPr>
          <p:spPr>
            <a:xfrm flipH="1">
              <a:off x="4211959" y="1700808"/>
              <a:ext cx="1431331" cy="1152128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>
            <a:xfrm flipH="1">
              <a:off x="1619672" y="1738372"/>
              <a:ext cx="584387" cy="457200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>
            <a:xfrm flipH="1">
              <a:off x="1110198" y="1727626"/>
              <a:ext cx="2247922" cy="1814032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/>
            <p:nvPr/>
          </p:nvCxnSpPr>
          <p:spPr>
            <a:xfrm>
              <a:off x="5087033" y="2167300"/>
              <a:ext cx="861442" cy="998022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>
              <a:off x="1911865" y="2891736"/>
              <a:ext cx="1156988" cy="1316940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/>
            <p:cNvCxnSpPr/>
            <p:nvPr/>
          </p:nvCxnSpPr>
          <p:spPr>
            <a:xfrm>
              <a:off x="4508315" y="3659945"/>
              <a:ext cx="867472" cy="973466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/>
            <p:nvPr/>
          </p:nvCxnSpPr>
          <p:spPr>
            <a:xfrm>
              <a:off x="3347863" y="4633411"/>
              <a:ext cx="568832" cy="667797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/>
            <p:cNvCxnSpPr/>
            <p:nvPr/>
          </p:nvCxnSpPr>
          <p:spPr>
            <a:xfrm flipH="1">
              <a:off x="1554255" y="4295809"/>
              <a:ext cx="936104" cy="801380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/>
            <p:cNvCxnSpPr/>
            <p:nvPr/>
          </p:nvCxnSpPr>
          <p:spPr>
            <a:xfrm flipH="1">
              <a:off x="4145685" y="4295809"/>
              <a:ext cx="936104" cy="801380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/>
            <p:cNvCxnSpPr/>
            <p:nvPr/>
          </p:nvCxnSpPr>
          <p:spPr>
            <a:xfrm flipH="1">
              <a:off x="2684290" y="4963793"/>
              <a:ext cx="936104" cy="801380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/>
            <p:nvPr/>
          </p:nvCxnSpPr>
          <p:spPr>
            <a:xfrm flipH="1">
              <a:off x="2132749" y="4184453"/>
              <a:ext cx="936104" cy="801380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 flipH="1">
              <a:off x="2142765" y="4907281"/>
              <a:ext cx="936104" cy="801380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flipH="1">
              <a:off x="5081789" y="3695328"/>
              <a:ext cx="561218" cy="513348"/>
            </a:xfrm>
            <a:prstGeom prst="straightConnector1">
              <a:avLst/>
            </a:prstGeom>
            <a:ln w="38100">
              <a:solidFill>
                <a:srgbClr val="08B418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TextBox 185"/>
            <p:cNvSpPr txBox="1"/>
            <p:nvPr/>
          </p:nvSpPr>
          <p:spPr>
            <a:xfrm>
              <a:off x="6552687" y="2904383"/>
              <a:ext cx="1911934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scattering is</a:t>
              </a:r>
            </a:p>
            <a:p>
              <a:pPr algn="ctr"/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back &amp; forth</a:t>
              </a:r>
            </a:p>
            <a:p>
              <a:pPr algn="ctr"/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 travels</a:t>
              </a:r>
            </a:p>
            <a:p>
              <a:pPr algn="ctr"/>
              <a:r>
                <a:rPr lang="en-US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parallel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to</a:t>
              </a:r>
            </a:p>
            <a:p>
              <a:pPr algn="ctr"/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planes</a:t>
              </a:r>
              <a:endPara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Down Arrow 186"/>
            <p:cNvSpPr/>
            <p:nvPr/>
          </p:nvSpPr>
          <p:spPr>
            <a:xfrm>
              <a:off x="3397924" y="3611414"/>
              <a:ext cx="1215813" cy="2240970"/>
            </a:xfrm>
            <a:prstGeom prst="downArrow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8" name="Straight Arrow Connector 187"/>
            <p:cNvCxnSpPr/>
            <p:nvPr/>
          </p:nvCxnSpPr>
          <p:spPr>
            <a:xfrm flipH="1" flipV="1">
              <a:off x="5941597" y="5013176"/>
              <a:ext cx="611090" cy="75519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TextBox 193"/>
            <p:cNvSpPr txBox="1"/>
            <p:nvPr/>
          </p:nvSpPr>
          <p:spPr>
            <a:xfrm>
              <a:off x="3910747" y="5733256"/>
              <a:ext cx="10158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817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 76"/>
          <p:cNvSpPr/>
          <p:nvPr/>
        </p:nvSpPr>
        <p:spPr>
          <a:xfrm>
            <a:off x="1907704" y="2137395"/>
            <a:ext cx="3816424" cy="2392661"/>
          </a:xfrm>
          <a:custGeom>
            <a:avLst/>
            <a:gdLst>
              <a:gd name="connsiteX0" fmla="*/ 1080031 w 3618842"/>
              <a:gd name="connsiteY0" fmla="*/ 2329674 h 2392661"/>
              <a:gd name="connsiteX1" fmla="*/ 315533 w 3618842"/>
              <a:gd name="connsiteY1" fmla="*/ 2194762 h 2392661"/>
              <a:gd name="connsiteX2" fmla="*/ 739 w 3618842"/>
              <a:gd name="connsiteY2" fmla="*/ 1272867 h 2392661"/>
              <a:gd name="connsiteX3" fmla="*/ 390484 w 3618842"/>
              <a:gd name="connsiteY3" fmla="*/ 418428 h 2392661"/>
              <a:gd name="connsiteX4" fmla="*/ 712772 w 3618842"/>
              <a:gd name="connsiteY4" fmla="*/ 103635 h 2392661"/>
              <a:gd name="connsiteX5" fmla="*/ 1882005 w 3618842"/>
              <a:gd name="connsiteY5" fmla="*/ 73654 h 2392661"/>
              <a:gd name="connsiteX6" fmla="*/ 3073723 w 3618842"/>
              <a:gd name="connsiteY6" fmla="*/ 81149 h 2392661"/>
              <a:gd name="connsiteX7" fmla="*/ 3613369 w 3618842"/>
              <a:gd name="connsiteY7" fmla="*/ 1130461 h 2392661"/>
              <a:gd name="connsiteX8" fmla="*/ 2773920 w 3618842"/>
              <a:gd name="connsiteY8" fmla="*/ 2299694 h 2392661"/>
              <a:gd name="connsiteX9" fmla="*/ 1394825 w 3618842"/>
              <a:gd name="connsiteY9" fmla="*/ 2322179 h 2392661"/>
              <a:gd name="connsiteX10" fmla="*/ 1080031 w 3618842"/>
              <a:gd name="connsiteY10" fmla="*/ 2329674 h 239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18842" h="2392661">
                <a:moveTo>
                  <a:pt x="1080031" y="2329674"/>
                </a:moveTo>
                <a:cubicBezTo>
                  <a:pt x="900149" y="2308438"/>
                  <a:pt x="495415" y="2370896"/>
                  <a:pt x="315533" y="2194762"/>
                </a:cubicBezTo>
                <a:cubicBezTo>
                  <a:pt x="135651" y="2018628"/>
                  <a:pt x="-11753" y="1568923"/>
                  <a:pt x="739" y="1272867"/>
                </a:cubicBezTo>
                <a:cubicBezTo>
                  <a:pt x="13231" y="976811"/>
                  <a:pt x="271812" y="613300"/>
                  <a:pt x="390484" y="418428"/>
                </a:cubicBezTo>
                <a:cubicBezTo>
                  <a:pt x="509156" y="223556"/>
                  <a:pt x="464185" y="161097"/>
                  <a:pt x="712772" y="103635"/>
                </a:cubicBezTo>
                <a:cubicBezTo>
                  <a:pt x="961359" y="46173"/>
                  <a:pt x="1882005" y="73654"/>
                  <a:pt x="1882005" y="73654"/>
                </a:cubicBezTo>
                <a:cubicBezTo>
                  <a:pt x="2275497" y="69906"/>
                  <a:pt x="2785162" y="-94985"/>
                  <a:pt x="3073723" y="81149"/>
                </a:cubicBezTo>
                <a:cubicBezTo>
                  <a:pt x="3362284" y="257283"/>
                  <a:pt x="3663336" y="760704"/>
                  <a:pt x="3613369" y="1130461"/>
                </a:cubicBezTo>
                <a:cubicBezTo>
                  <a:pt x="3563402" y="1500218"/>
                  <a:pt x="3143677" y="2101074"/>
                  <a:pt x="2773920" y="2299694"/>
                </a:cubicBezTo>
                <a:cubicBezTo>
                  <a:pt x="2404163" y="2498314"/>
                  <a:pt x="1675891" y="2315933"/>
                  <a:pt x="1394825" y="2322179"/>
                </a:cubicBezTo>
                <a:cubicBezTo>
                  <a:pt x="1113759" y="2328425"/>
                  <a:pt x="1259913" y="2350910"/>
                  <a:pt x="1080031" y="2329674"/>
                </a:cubicBezTo>
                <a:close/>
              </a:path>
            </a:pathLst>
          </a:custGeom>
          <a:solidFill>
            <a:schemeClr val="accent1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2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3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cxnSp>
        <p:nvCxnSpPr>
          <p:cNvPr id="75" name="Egyenes összekötő 23"/>
          <p:cNvCxnSpPr/>
          <p:nvPr/>
        </p:nvCxnSpPr>
        <p:spPr>
          <a:xfrm>
            <a:off x="150438" y="620688"/>
            <a:ext cx="8784976" cy="0"/>
          </a:xfrm>
          <a:prstGeom prst="line">
            <a:avLst/>
          </a:prstGeom>
          <a:ln w="12700">
            <a:solidFill>
              <a:srgbClr val="0FCD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Szövegdoboz 20"/>
          <p:cNvSpPr txBox="1"/>
          <p:nvPr/>
        </p:nvSpPr>
        <p:spPr>
          <a:xfrm>
            <a:off x="1619672" y="44624"/>
            <a:ext cx="5598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kinematical  </a:t>
            </a:r>
            <a:r>
              <a:rPr lang="en-US" sz="2800" i="1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.  dynamical scattering</a:t>
            </a:r>
            <a:endParaRPr lang="hu-HU" sz="28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7" name="Group 156"/>
          <p:cNvGrpSpPr/>
          <p:nvPr/>
        </p:nvGrpSpPr>
        <p:grpSpPr>
          <a:xfrm>
            <a:off x="2627784" y="2204864"/>
            <a:ext cx="2456595" cy="2025516"/>
            <a:chOff x="1619672" y="1124744"/>
            <a:chExt cx="4320480" cy="3744416"/>
          </a:xfrm>
        </p:grpSpPr>
        <p:grpSp>
          <p:nvGrpSpPr>
            <p:cNvPr id="158" name="Group 157"/>
            <p:cNvGrpSpPr/>
            <p:nvPr/>
          </p:nvGrpSpPr>
          <p:grpSpPr>
            <a:xfrm>
              <a:off x="1619672" y="1124744"/>
              <a:ext cx="2016224" cy="3744416"/>
              <a:chOff x="1619672" y="1124744"/>
              <a:chExt cx="2016224" cy="3744416"/>
            </a:xfrm>
          </p:grpSpPr>
          <p:grpSp>
            <p:nvGrpSpPr>
              <p:cNvPr id="190" name="Group 189"/>
              <p:cNvGrpSpPr/>
              <p:nvPr/>
            </p:nvGrpSpPr>
            <p:grpSpPr>
              <a:xfrm>
                <a:off x="1619672" y="1124744"/>
                <a:ext cx="864096" cy="3744416"/>
                <a:chOff x="1619672" y="1124744"/>
                <a:chExt cx="864096" cy="3744416"/>
              </a:xfrm>
            </p:grpSpPr>
            <p:grpSp>
              <p:nvGrpSpPr>
                <p:cNvPr id="200" name="Group 199"/>
                <p:cNvGrpSpPr/>
                <p:nvPr/>
              </p:nvGrpSpPr>
              <p:grpSpPr>
                <a:xfrm>
                  <a:off x="1619672" y="1124744"/>
                  <a:ext cx="288032" cy="3744416"/>
                  <a:chOff x="1619672" y="1124744"/>
                  <a:chExt cx="288032" cy="3744416"/>
                </a:xfrm>
              </p:grpSpPr>
              <p:cxnSp>
                <p:nvCxnSpPr>
                  <p:cNvPr id="204" name="Straight Connector 203"/>
                  <p:cNvCxnSpPr/>
                  <p:nvPr/>
                </p:nvCxnSpPr>
                <p:spPr>
                  <a:xfrm>
                    <a:off x="1619672" y="1124744"/>
                    <a:ext cx="0" cy="3744416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Straight Connector 204"/>
                  <p:cNvCxnSpPr/>
                  <p:nvPr/>
                </p:nvCxnSpPr>
                <p:spPr>
                  <a:xfrm>
                    <a:off x="1907704" y="1124744"/>
                    <a:ext cx="0" cy="3744416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1" name="Group 200"/>
                <p:cNvGrpSpPr/>
                <p:nvPr/>
              </p:nvGrpSpPr>
              <p:grpSpPr>
                <a:xfrm>
                  <a:off x="2195736" y="1124744"/>
                  <a:ext cx="288032" cy="3744416"/>
                  <a:chOff x="1619672" y="1124744"/>
                  <a:chExt cx="288032" cy="3744416"/>
                </a:xfrm>
              </p:grpSpPr>
              <p:cxnSp>
                <p:nvCxnSpPr>
                  <p:cNvPr id="202" name="Straight Connector 201"/>
                  <p:cNvCxnSpPr/>
                  <p:nvPr/>
                </p:nvCxnSpPr>
                <p:spPr>
                  <a:xfrm>
                    <a:off x="1619672" y="1124744"/>
                    <a:ext cx="0" cy="3744416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" name="Straight Connector 202"/>
                  <p:cNvCxnSpPr/>
                  <p:nvPr/>
                </p:nvCxnSpPr>
                <p:spPr>
                  <a:xfrm>
                    <a:off x="1907704" y="1124744"/>
                    <a:ext cx="0" cy="3744416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1" name="Group 190"/>
              <p:cNvGrpSpPr/>
              <p:nvPr/>
            </p:nvGrpSpPr>
            <p:grpSpPr>
              <a:xfrm>
                <a:off x="2771800" y="1124744"/>
                <a:ext cx="864096" cy="3744416"/>
                <a:chOff x="1619672" y="1124744"/>
                <a:chExt cx="864096" cy="3744416"/>
              </a:xfrm>
            </p:grpSpPr>
            <p:grpSp>
              <p:nvGrpSpPr>
                <p:cNvPr id="192" name="Group 191"/>
                <p:cNvGrpSpPr/>
                <p:nvPr/>
              </p:nvGrpSpPr>
              <p:grpSpPr>
                <a:xfrm>
                  <a:off x="1619672" y="1124744"/>
                  <a:ext cx="288032" cy="3744416"/>
                  <a:chOff x="1619672" y="1124744"/>
                  <a:chExt cx="288032" cy="3744416"/>
                </a:xfrm>
              </p:grpSpPr>
              <p:cxnSp>
                <p:nvCxnSpPr>
                  <p:cNvPr id="198" name="Straight Connector 197"/>
                  <p:cNvCxnSpPr/>
                  <p:nvPr/>
                </p:nvCxnSpPr>
                <p:spPr>
                  <a:xfrm>
                    <a:off x="1619672" y="1124744"/>
                    <a:ext cx="0" cy="3744416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/>
                  <p:nvPr/>
                </p:nvCxnSpPr>
                <p:spPr>
                  <a:xfrm>
                    <a:off x="1907704" y="1124744"/>
                    <a:ext cx="0" cy="3744416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3" name="Group 192"/>
                <p:cNvGrpSpPr/>
                <p:nvPr/>
              </p:nvGrpSpPr>
              <p:grpSpPr>
                <a:xfrm>
                  <a:off x="2195736" y="1124744"/>
                  <a:ext cx="288032" cy="3744416"/>
                  <a:chOff x="1619672" y="1124744"/>
                  <a:chExt cx="288032" cy="3744416"/>
                </a:xfrm>
              </p:grpSpPr>
              <p:cxnSp>
                <p:nvCxnSpPr>
                  <p:cNvPr id="196" name="Straight Connector 195"/>
                  <p:cNvCxnSpPr/>
                  <p:nvPr/>
                </p:nvCxnSpPr>
                <p:spPr>
                  <a:xfrm>
                    <a:off x="1619672" y="1124744"/>
                    <a:ext cx="0" cy="3744416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/>
                  <p:nvPr/>
                </p:nvCxnSpPr>
                <p:spPr>
                  <a:xfrm>
                    <a:off x="1907704" y="1124744"/>
                    <a:ext cx="0" cy="3744416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59" name="Group 158"/>
            <p:cNvGrpSpPr/>
            <p:nvPr/>
          </p:nvGrpSpPr>
          <p:grpSpPr>
            <a:xfrm>
              <a:off x="3923928" y="1124744"/>
              <a:ext cx="2016224" cy="3744416"/>
              <a:chOff x="1619672" y="1124744"/>
              <a:chExt cx="2016224" cy="3744416"/>
            </a:xfrm>
          </p:grpSpPr>
          <p:grpSp>
            <p:nvGrpSpPr>
              <p:cNvPr id="160" name="Group 159"/>
              <p:cNvGrpSpPr/>
              <p:nvPr/>
            </p:nvGrpSpPr>
            <p:grpSpPr>
              <a:xfrm>
                <a:off x="1619672" y="1124744"/>
                <a:ext cx="864096" cy="3744416"/>
                <a:chOff x="1619672" y="1124744"/>
                <a:chExt cx="864096" cy="3744416"/>
              </a:xfrm>
            </p:grpSpPr>
            <p:grpSp>
              <p:nvGrpSpPr>
                <p:cNvPr id="175" name="Group 174"/>
                <p:cNvGrpSpPr/>
                <p:nvPr/>
              </p:nvGrpSpPr>
              <p:grpSpPr>
                <a:xfrm>
                  <a:off x="1619672" y="1124744"/>
                  <a:ext cx="288032" cy="3744416"/>
                  <a:chOff x="1619672" y="1124744"/>
                  <a:chExt cx="288032" cy="3744416"/>
                </a:xfrm>
              </p:grpSpPr>
              <p:cxnSp>
                <p:nvCxnSpPr>
                  <p:cNvPr id="185" name="Straight Connector 184"/>
                  <p:cNvCxnSpPr/>
                  <p:nvPr/>
                </p:nvCxnSpPr>
                <p:spPr>
                  <a:xfrm>
                    <a:off x="1619672" y="1124744"/>
                    <a:ext cx="0" cy="3744416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188"/>
                  <p:cNvCxnSpPr/>
                  <p:nvPr/>
                </p:nvCxnSpPr>
                <p:spPr>
                  <a:xfrm>
                    <a:off x="1907704" y="1124744"/>
                    <a:ext cx="0" cy="3744416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6" name="Group 175"/>
                <p:cNvGrpSpPr/>
                <p:nvPr/>
              </p:nvGrpSpPr>
              <p:grpSpPr>
                <a:xfrm>
                  <a:off x="2195736" y="1124744"/>
                  <a:ext cx="288032" cy="3744416"/>
                  <a:chOff x="1619672" y="1124744"/>
                  <a:chExt cx="288032" cy="3744416"/>
                </a:xfrm>
              </p:grpSpPr>
              <p:cxnSp>
                <p:nvCxnSpPr>
                  <p:cNvPr id="177" name="Straight Connector 176"/>
                  <p:cNvCxnSpPr/>
                  <p:nvPr/>
                </p:nvCxnSpPr>
                <p:spPr>
                  <a:xfrm>
                    <a:off x="1619672" y="1124744"/>
                    <a:ext cx="0" cy="3744416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/>
                  <p:cNvCxnSpPr/>
                  <p:nvPr/>
                </p:nvCxnSpPr>
                <p:spPr>
                  <a:xfrm>
                    <a:off x="1907704" y="1124744"/>
                    <a:ext cx="0" cy="3744416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2" name="Group 161"/>
              <p:cNvGrpSpPr/>
              <p:nvPr/>
            </p:nvGrpSpPr>
            <p:grpSpPr>
              <a:xfrm>
                <a:off x="2771800" y="1124744"/>
                <a:ext cx="864096" cy="3744416"/>
                <a:chOff x="1619672" y="1124744"/>
                <a:chExt cx="864096" cy="3744416"/>
              </a:xfrm>
            </p:grpSpPr>
            <p:grpSp>
              <p:nvGrpSpPr>
                <p:cNvPr id="163" name="Group 162"/>
                <p:cNvGrpSpPr/>
                <p:nvPr/>
              </p:nvGrpSpPr>
              <p:grpSpPr>
                <a:xfrm>
                  <a:off x="1619672" y="1124744"/>
                  <a:ext cx="288032" cy="3744416"/>
                  <a:chOff x="1619672" y="1124744"/>
                  <a:chExt cx="288032" cy="3744416"/>
                </a:xfrm>
              </p:grpSpPr>
              <p:cxnSp>
                <p:nvCxnSpPr>
                  <p:cNvPr id="169" name="Straight Connector 168"/>
                  <p:cNvCxnSpPr/>
                  <p:nvPr/>
                </p:nvCxnSpPr>
                <p:spPr>
                  <a:xfrm>
                    <a:off x="1619672" y="1124744"/>
                    <a:ext cx="0" cy="3744416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/>
                  <p:cNvCxnSpPr/>
                  <p:nvPr/>
                </p:nvCxnSpPr>
                <p:spPr>
                  <a:xfrm>
                    <a:off x="1907704" y="1124744"/>
                    <a:ext cx="0" cy="3744416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4" name="Group 163"/>
                <p:cNvGrpSpPr/>
                <p:nvPr/>
              </p:nvGrpSpPr>
              <p:grpSpPr>
                <a:xfrm>
                  <a:off x="2195736" y="1124744"/>
                  <a:ext cx="288032" cy="3744416"/>
                  <a:chOff x="1619672" y="1124744"/>
                  <a:chExt cx="288032" cy="3744416"/>
                </a:xfrm>
              </p:grpSpPr>
              <p:cxnSp>
                <p:nvCxnSpPr>
                  <p:cNvPr id="166" name="Straight Connector 165"/>
                  <p:cNvCxnSpPr/>
                  <p:nvPr/>
                </p:nvCxnSpPr>
                <p:spPr>
                  <a:xfrm>
                    <a:off x="1619672" y="1124744"/>
                    <a:ext cx="0" cy="3744416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Straight Connector 166"/>
                  <p:cNvCxnSpPr/>
                  <p:nvPr/>
                </p:nvCxnSpPr>
                <p:spPr>
                  <a:xfrm>
                    <a:off x="1907704" y="1124744"/>
                    <a:ext cx="0" cy="3744416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06" name="TextBox 205"/>
          <p:cNvSpPr txBox="1"/>
          <p:nvPr/>
        </p:nvSpPr>
        <p:spPr>
          <a:xfrm>
            <a:off x="5168958" y="4328211"/>
            <a:ext cx="3225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lattice planes in a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crystal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7" name="Straight Arrow Connector 206"/>
          <p:cNvCxnSpPr/>
          <p:nvPr/>
        </p:nvCxnSpPr>
        <p:spPr>
          <a:xfrm flipH="1" flipV="1">
            <a:off x="5113038" y="3573016"/>
            <a:ext cx="611090" cy="755195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>
            <a:off x="1048880" y="2204864"/>
            <a:ext cx="68354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/>
          <p:cNvSpPr txBox="1"/>
          <p:nvPr/>
        </p:nvSpPr>
        <p:spPr>
          <a:xfrm>
            <a:off x="6503608" y="1826240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crystal surface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0" name="Parallelogram 209"/>
          <p:cNvSpPr/>
          <p:nvPr/>
        </p:nvSpPr>
        <p:spPr>
          <a:xfrm>
            <a:off x="1763688" y="1394192"/>
            <a:ext cx="4896543" cy="801380"/>
          </a:xfrm>
          <a:prstGeom prst="parallelogram">
            <a:avLst>
              <a:gd name="adj" fmla="val 117130"/>
            </a:avLst>
          </a:prstGeom>
          <a:solidFill>
            <a:srgbClr val="9CF87C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TextBox 210"/>
          <p:cNvSpPr txBox="1"/>
          <p:nvPr/>
        </p:nvSpPr>
        <p:spPr>
          <a:xfrm>
            <a:off x="3169863" y="1209526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incident beam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2" name="Straight Arrow Connector 211"/>
          <p:cNvCxnSpPr/>
          <p:nvPr/>
        </p:nvCxnSpPr>
        <p:spPr>
          <a:xfrm flipH="1">
            <a:off x="1763688" y="1394192"/>
            <a:ext cx="936104" cy="801380"/>
          </a:xfrm>
          <a:prstGeom prst="straightConnector1">
            <a:avLst/>
          </a:prstGeom>
          <a:ln w="63500">
            <a:solidFill>
              <a:srgbClr val="08B418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/>
          <p:nvPr/>
        </p:nvCxnSpPr>
        <p:spPr>
          <a:xfrm flipH="1">
            <a:off x="5724128" y="1403484"/>
            <a:ext cx="936104" cy="801380"/>
          </a:xfrm>
          <a:prstGeom prst="straightConnector1">
            <a:avLst/>
          </a:prstGeom>
          <a:ln w="63500">
            <a:solidFill>
              <a:srgbClr val="08B418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/>
          <p:nvPr/>
        </p:nvCxnSpPr>
        <p:spPr>
          <a:xfrm flipH="1">
            <a:off x="2790950" y="2204864"/>
            <a:ext cx="1421009" cy="1193410"/>
          </a:xfrm>
          <a:prstGeom prst="straightConnector1">
            <a:avLst/>
          </a:prstGeom>
          <a:ln w="63500">
            <a:solidFill>
              <a:srgbClr val="08B418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>
            <a:off x="2791557" y="3396773"/>
            <a:ext cx="2226724" cy="2799928"/>
          </a:xfrm>
          <a:prstGeom prst="straightConnector1">
            <a:avLst/>
          </a:prstGeom>
          <a:ln w="63500">
            <a:solidFill>
              <a:srgbClr val="08B418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215"/>
          <p:cNvSpPr txBox="1"/>
          <p:nvPr/>
        </p:nvSpPr>
        <p:spPr>
          <a:xfrm>
            <a:off x="5117913" y="5444234"/>
            <a:ext cx="23358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scattering occurs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single times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51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Egyenes összekötő 23"/>
          <p:cNvCxnSpPr/>
          <p:nvPr/>
        </p:nvCxnSpPr>
        <p:spPr>
          <a:xfrm>
            <a:off x="150438" y="620688"/>
            <a:ext cx="8784976" cy="0"/>
          </a:xfrm>
          <a:prstGeom prst="line">
            <a:avLst/>
          </a:prstGeom>
          <a:ln w="12700">
            <a:solidFill>
              <a:srgbClr val="0FCD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Szövegdoboz 20"/>
          <p:cNvSpPr txBox="1"/>
          <p:nvPr/>
        </p:nvSpPr>
        <p:spPr>
          <a:xfrm>
            <a:off x="1619672" y="44624"/>
            <a:ext cx="5598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kinematical  </a:t>
            </a:r>
            <a:r>
              <a:rPr lang="en-US" sz="2800" i="1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.  dynamical scattering</a:t>
            </a:r>
            <a:endParaRPr lang="hu-HU" sz="28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271401" y="1700808"/>
            <a:ext cx="6442789" cy="1953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want to deal with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crystals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scattering occurs one single times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is: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kinematical scattering</a:t>
            </a:r>
          </a:p>
        </p:txBody>
      </p:sp>
    </p:spTree>
    <p:extLst>
      <p:ext uri="{BB962C8B-B14F-4D97-AF65-F5344CB8AC3E}">
        <p14:creationId xmlns:p14="http://schemas.microsoft.com/office/powerpoint/2010/main" val="409467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Egyenes összekötő 23"/>
          <p:cNvCxnSpPr/>
          <p:nvPr/>
        </p:nvCxnSpPr>
        <p:spPr>
          <a:xfrm>
            <a:off x="150438" y="620688"/>
            <a:ext cx="8784976" cy="0"/>
          </a:xfrm>
          <a:prstGeom prst="line">
            <a:avLst/>
          </a:prstGeom>
          <a:ln w="12700">
            <a:solidFill>
              <a:srgbClr val="0FCD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Szövegdoboz 20"/>
          <p:cNvSpPr txBox="1"/>
          <p:nvPr/>
        </p:nvSpPr>
        <p:spPr>
          <a:xfrm>
            <a:off x="1619672" y="44624"/>
            <a:ext cx="5598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kinematical  </a:t>
            </a:r>
            <a:r>
              <a:rPr lang="en-US" sz="2800" i="1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sz="2800" dirty="0" smtClean="0">
                <a:solidFill>
                  <a:srgbClr val="3203DF"/>
                </a:solidFill>
                <a:latin typeface="Times New Roman" pitchFamily="18" charset="0"/>
                <a:cs typeface="Times New Roman" pitchFamily="18" charset="0"/>
              </a:rPr>
              <a:t>.  dynamical scattering</a:t>
            </a:r>
            <a:endParaRPr lang="hu-HU" sz="2800" dirty="0">
              <a:solidFill>
                <a:srgbClr val="3203D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51520" y="764704"/>
            <a:ext cx="64154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monochromators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perfect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crystal</a:t>
            </a:r>
          </a:p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scattering occurs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</a:p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dynamical regime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63688" y="1844824"/>
            <a:ext cx="5836269" cy="4648582"/>
            <a:chOff x="2912195" y="2020778"/>
            <a:chExt cx="5836269" cy="464858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2195" y="2204864"/>
              <a:ext cx="5836269" cy="4464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>
            <a:xfrm>
              <a:off x="5580112" y="2492896"/>
              <a:ext cx="129614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5364088" y="2020778"/>
              <a:ext cx="17860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Darwin breadth</a:t>
              </a:r>
              <a:endPara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883854" y="2636912"/>
            <a:ext cx="2144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 (200): 19’’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(220):  5.02’’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6381328"/>
            <a:ext cx="616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http://www.chess.cornell.edu/oldchess/operatns/xrclcdwn.htm</a:t>
            </a:r>
          </a:p>
        </p:txBody>
      </p:sp>
    </p:spTree>
    <p:extLst>
      <p:ext uri="{BB962C8B-B14F-4D97-AF65-F5344CB8AC3E}">
        <p14:creationId xmlns:p14="http://schemas.microsoft.com/office/powerpoint/2010/main" val="349275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2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3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2555776" y="2204864"/>
            <a:ext cx="41601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US" sz="7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69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86706" y="6337575"/>
            <a:ext cx="970413" cy="403793"/>
            <a:chOff x="4297" y="361"/>
            <a:chExt cx="910" cy="364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4715" y="523"/>
              <a:ext cx="40" cy="51"/>
            </a:xfrm>
            <a:custGeom>
              <a:avLst/>
              <a:gdLst>
                <a:gd name="T0" fmla="*/ 0 w 116"/>
                <a:gd name="T1" fmla="*/ 0 h 155"/>
                <a:gd name="T2" fmla="*/ 0 w 116"/>
                <a:gd name="T3" fmla="*/ 0 h 155"/>
                <a:gd name="T4" fmla="*/ 0 w 116"/>
                <a:gd name="T5" fmla="*/ 0 h 155"/>
                <a:gd name="T6" fmla="*/ 0 w 116"/>
                <a:gd name="T7" fmla="*/ 0 h 155"/>
                <a:gd name="T8" fmla="*/ 0 w 116"/>
                <a:gd name="T9" fmla="*/ 0 h 155"/>
                <a:gd name="T10" fmla="*/ 0 w 116"/>
                <a:gd name="T11" fmla="*/ 0 h 155"/>
                <a:gd name="T12" fmla="*/ 0 w 116"/>
                <a:gd name="T13" fmla="*/ 0 h 155"/>
                <a:gd name="T14" fmla="*/ 0 w 116"/>
                <a:gd name="T15" fmla="*/ 0 h 155"/>
                <a:gd name="T16" fmla="*/ 0 w 116"/>
                <a:gd name="T17" fmla="*/ 0 h 155"/>
                <a:gd name="T18" fmla="*/ 0 w 116"/>
                <a:gd name="T19" fmla="*/ 0 h 155"/>
                <a:gd name="T20" fmla="*/ 0 w 116"/>
                <a:gd name="T21" fmla="*/ 0 h 155"/>
                <a:gd name="T22" fmla="*/ 0 w 116"/>
                <a:gd name="T23" fmla="*/ 0 h 155"/>
                <a:gd name="T24" fmla="*/ 0 w 116"/>
                <a:gd name="T25" fmla="*/ 0 h 155"/>
                <a:gd name="T26" fmla="*/ 0 w 116"/>
                <a:gd name="T27" fmla="*/ 0 h 155"/>
                <a:gd name="T28" fmla="*/ 0 w 116"/>
                <a:gd name="T29" fmla="*/ 0 h 155"/>
                <a:gd name="T30" fmla="*/ 0 w 116"/>
                <a:gd name="T31" fmla="*/ 0 h 155"/>
                <a:gd name="T32" fmla="*/ 0 w 116"/>
                <a:gd name="T33" fmla="*/ 0 h 155"/>
                <a:gd name="T34" fmla="*/ 0 w 116"/>
                <a:gd name="T35" fmla="*/ 0 h 155"/>
                <a:gd name="T36" fmla="*/ 0 w 116"/>
                <a:gd name="T37" fmla="*/ 0 h 155"/>
                <a:gd name="T38" fmla="*/ 0 w 116"/>
                <a:gd name="T39" fmla="*/ 0 h 155"/>
                <a:gd name="T40" fmla="*/ 0 w 116"/>
                <a:gd name="T41" fmla="*/ 0 h 155"/>
                <a:gd name="T42" fmla="*/ 0 w 116"/>
                <a:gd name="T43" fmla="*/ 0 h 155"/>
                <a:gd name="T44" fmla="*/ 0 w 116"/>
                <a:gd name="T45" fmla="*/ 0 h 1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6"/>
                <a:gd name="T70" fmla="*/ 0 h 155"/>
                <a:gd name="T71" fmla="*/ 116 w 116"/>
                <a:gd name="T72" fmla="*/ 155 h 1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6" h="155">
                  <a:moveTo>
                    <a:pt x="114" y="120"/>
                  </a:moveTo>
                  <a:lnTo>
                    <a:pt x="84" y="127"/>
                  </a:lnTo>
                  <a:lnTo>
                    <a:pt x="62" y="123"/>
                  </a:lnTo>
                  <a:lnTo>
                    <a:pt x="45" y="113"/>
                  </a:lnTo>
                  <a:lnTo>
                    <a:pt x="31" y="74"/>
                  </a:lnTo>
                  <a:lnTo>
                    <a:pt x="35" y="52"/>
                  </a:lnTo>
                  <a:lnTo>
                    <a:pt x="45" y="39"/>
                  </a:lnTo>
                  <a:lnTo>
                    <a:pt x="61" y="31"/>
                  </a:lnTo>
                  <a:lnTo>
                    <a:pt x="81" y="26"/>
                  </a:lnTo>
                  <a:lnTo>
                    <a:pt x="113" y="32"/>
                  </a:lnTo>
                  <a:lnTo>
                    <a:pt x="114" y="6"/>
                  </a:lnTo>
                  <a:lnTo>
                    <a:pt x="80" y="0"/>
                  </a:lnTo>
                  <a:lnTo>
                    <a:pt x="46" y="6"/>
                  </a:lnTo>
                  <a:lnTo>
                    <a:pt x="20" y="19"/>
                  </a:lnTo>
                  <a:lnTo>
                    <a:pt x="5" y="44"/>
                  </a:lnTo>
                  <a:lnTo>
                    <a:pt x="0" y="77"/>
                  </a:lnTo>
                  <a:lnTo>
                    <a:pt x="6" y="110"/>
                  </a:lnTo>
                  <a:lnTo>
                    <a:pt x="23" y="135"/>
                  </a:lnTo>
                  <a:lnTo>
                    <a:pt x="49" y="149"/>
                  </a:lnTo>
                  <a:lnTo>
                    <a:pt x="83" y="155"/>
                  </a:lnTo>
                  <a:lnTo>
                    <a:pt x="116" y="14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4761" y="536"/>
              <a:ext cx="10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4761" y="520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4775" y="525"/>
              <a:ext cx="26" cy="49"/>
            </a:xfrm>
            <a:custGeom>
              <a:avLst/>
              <a:gdLst>
                <a:gd name="T0" fmla="*/ 0 w 77"/>
                <a:gd name="T1" fmla="*/ 0 h 147"/>
                <a:gd name="T2" fmla="*/ 0 w 77"/>
                <a:gd name="T3" fmla="*/ 0 h 147"/>
                <a:gd name="T4" fmla="*/ 0 w 77"/>
                <a:gd name="T5" fmla="*/ 0 h 147"/>
                <a:gd name="T6" fmla="*/ 0 w 77"/>
                <a:gd name="T7" fmla="*/ 0 h 147"/>
                <a:gd name="T8" fmla="*/ 0 w 77"/>
                <a:gd name="T9" fmla="*/ 0 h 147"/>
                <a:gd name="T10" fmla="*/ 0 w 77"/>
                <a:gd name="T11" fmla="*/ 0 h 147"/>
                <a:gd name="T12" fmla="*/ 0 w 77"/>
                <a:gd name="T13" fmla="*/ 0 h 147"/>
                <a:gd name="T14" fmla="*/ 0 w 77"/>
                <a:gd name="T15" fmla="*/ 0 h 147"/>
                <a:gd name="T16" fmla="*/ 0 w 77"/>
                <a:gd name="T17" fmla="*/ 0 h 147"/>
                <a:gd name="T18" fmla="*/ 0 w 77"/>
                <a:gd name="T19" fmla="*/ 0 h 147"/>
                <a:gd name="T20" fmla="*/ 0 w 77"/>
                <a:gd name="T21" fmla="*/ 0 h 147"/>
                <a:gd name="T22" fmla="*/ 0 w 77"/>
                <a:gd name="T23" fmla="*/ 0 h 147"/>
                <a:gd name="T24" fmla="*/ 0 w 77"/>
                <a:gd name="T25" fmla="*/ 0 h 147"/>
                <a:gd name="T26" fmla="*/ 0 w 77"/>
                <a:gd name="T27" fmla="*/ 0 h 147"/>
                <a:gd name="T28" fmla="*/ 0 w 77"/>
                <a:gd name="T29" fmla="*/ 0 h 147"/>
                <a:gd name="T30" fmla="*/ 0 w 77"/>
                <a:gd name="T31" fmla="*/ 0 h 147"/>
                <a:gd name="T32" fmla="*/ 0 w 77"/>
                <a:gd name="T33" fmla="*/ 0 h 147"/>
                <a:gd name="T34" fmla="*/ 0 w 77"/>
                <a:gd name="T35" fmla="*/ 0 h 147"/>
                <a:gd name="T36" fmla="*/ 0 w 77"/>
                <a:gd name="T37" fmla="*/ 0 h 147"/>
                <a:gd name="T38" fmla="*/ 0 w 77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7"/>
                <a:gd name="T61" fmla="*/ 0 h 147"/>
                <a:gd name="T62" fmla="*/ 77 w 77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7" h="147">
                  <a:moveTo>
                    <a:pt x="75" y="119"/>
                  </a:moveTo>
                  <a:lnTo>
                    <a:pt x="67" y="121"/>
                  </a:lnTo>
                  <a:lnTo>
                    <a:pt x="51" y="112"/>
                  </a:lnTo>
                  <a:lnTo>
                    <a:pt x="49" y="96"/>
                  </a:lnTo>
                  <a:lnTo>
                    <a:pt x="49" y="53"/>
                  </a:lnTo>
                  <a:lnTo>
                    <a:pt x="75" y="53"/>
                  </a:lnTo>
                  <a:lnTo>
                    <a:pt x="75" y="33"/>
                  </a:lnTo>
                  <a:lnTo>
                    <a:pt x="49" y="33"/>
                  </a:lnTo>
                  <a:lnTo>
                    <a:pt x="49" y="0"/>
                  </a:lnTo>
                  <a:lnTo>
                    <a:pt x="22" y="11"/>
                  </a:lnTo>
                  <a:lnTo>
                    <a:pt x="22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2" y="53"/>
                  </a:lnTo>
                  <a:lnTo>
                    <a:pt x="22" y="102"/>
                  </a:lnTo>
                  <a:lnTo>
                    <a:pt x="31" y="135"/>
                  </a:lnTo>
                  <a:lnTo>
                    <a:pt x="58" y="147"/>
                  </a:lnTo>
                  <a:lnTo>
                    <a:pt x="77" y="141"/>
                  </a:lnTo>
                  <a:lnTo>
                    <a:pt x="75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4804" y="53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w 117"/>
                <a:gd name="T21" fmla="*/ 0 h 159"/>
                <a:gd name="T22" fmla="*/ 0 w 117"/>
                <a:gd name="T23" fmla="*/ 0 h 159"/>
                <a:gd name="T24" fmla="*/ 0 w 117"/>
                <a:gd name="T25" fmla="*/ 0 h 159"/>
                <a:gd name="T26" fmla="*/ 0 w 117"/>
                <a:gd name="T27" fmla="*/ 0 h 159"/>
                <a:gd name="T28" fmla="*/ 0 w 117"/>
                <a:gd name="T29" fmla="*/ 0 h 159"/>
                <a:gd name="T30" fmla="*/ 0 w 117"/>
                <a:gd name="T31" fmla="*/ 0 h 159"/>
                <a:gd name="T32" fmla="*/ 0 w 117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159"/>
                <a:gd name="T53" fmla="*/ 117 w 117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159">
                  <a:moveTo>
                    <a:pt x="7" y="156"/>
                  </a:moveTo>
                  <a:lnTo>
                    <a:pt x="27" y="159"/>
                  </a:lnTo>
                  <a:lnTo>
                    <a:pt x="56" y="149"/>
                  </a:lnTo>
                  <a:lnTo>
                    <a:pt x="70" y="120"/>
                  </a:lnTo>
                  <a:lnTo>
                    <a:pt x="117" y="0"/>
                  </a:lnTo>
                  <a:lnTo>
                    <a:pt x="86" y="0"/>
                  </a:lnTo>
                  <a:lnTo>
                    <a:pt x="65" y="65"/>
                  </a:lnTo>
                  <a:lnTo>
                    <a:pt x="59" y="81"/>
                  </a:lnTo>
                  <a:lnTo>
                    <a:pt x="53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3" y="138"/>
                  </a:lnTo>
                  <a:lnTo>
                    <a:pt x="10" y="137"/>
                  </a:lnTo>
                  <a:lnTo>
                    <a:pt x="7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4871" y="523"/>
              <a:ext cx="40" cy="52"/>
            </a:xfrm>
            <a:custGeom>
              <a:avLst/>
              <a:gdLst>
                <a:gd name="T0" fmla="*/ 0 w 121"/>
                <a:gd name="T1" fmla="*/ 0 h 156"/>
                <a:gd name="T2" fmla="*/ 0 w 121"/>
                <a:gd name="T3" fmla="*/ 0 h 156"/>
                <a:gd name="T4" fmla="*/ 0 w 121"/>
                <a:gd name="T5" fmla="*/ 0 h 156"/>
                <a:gd name="T6" fmla="*/ 0 w 121"/>
                <a:gd name="T7" fmla="*/ 0 h 156"/>
                <a:gd name="T8" fmla="*/ 0 w 121"/>
                <a:gd name="T9" fmla="*/ 0 h 156"/>
                <a:gd name="T10" fmla="*/ 0 w 121"/>
                <a:gd name="T11" fmla="*/ 0 h 156"/>
                <a:gd name="T12" fmla="*/ 0 w 121"/>
                <a:gd name="T13" fmla="*/ 0 h 156"/>
                <a:gd name="T14" fmla="*/ 0 w 121"/>
                <a:gd name="T15" fmla="*/ 0 h 156"/>
                <a:gd name="T16" fmla="*/ 0 w 121"/>
                <a:gd name="T17" fmla="*/ 0 h 156"/>
                <a:gd name="T18" fmla="*/ 0 w 121"/>
                <a:gd name="T19" fmla="*/ 0 h 156"/>
                <a:gd name="T20" fmla="*/ 0 w 121"/>
                <a:gd name="T21" fmla="*/ 0 h 156"/>
                <a:gd name="T22" fmla="*/ 0 w 121"/>
                <a:gd name="T23" fmla="*/ 0 h 156"/>
                <a:gd name="T24" fmla="*/ 0 w 121"/>
                <a:gd name="T25" fmla="*/ 0 h 156"/>
                <a:gd name="T26" fmla="*/ 0 w 121"/>
                <a:gd name="T27" fmla="*/ 0 h 156"/>
                <a:gd name="T28" fmla="*/ 0 w 121"/>
                <a:gd name="T29" fmla="*/ 0 h 156"/>
                <a:gd name="T30" fmla="*/ 0 w 121"/>
                <a:gd name="T31" fmla="*/ 0 h 156"/>
                <a:gd name="T32" fmla="*/ 0 w 121"/>
                <a:gd name="T33" fmla="*/ 0 h 156"/>
                <a:gd name="T34" fmla="*/ 0 w 121"/>
                <a:gd name="T35" fmla="*/ 0 h 156"/>
                <a:gd name="T36" fmla="*/ 0 w 121"/>
                <a:gd name="T37" fmla="*/ 0 h 156"/>
                <a:gd name="T38" fmla="*/ 0 w 121"/>
                <a:gd name="T39" fmla="*/ 0 h 156"/>
                <a:gd name="T40" fmla="*/ 0 w 12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56"/>
                <a:gd name="T65" fmla="*/ 121 w 12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56">
                  <a:moveTo>
                    <a:pt x="94" y="0"/>
                  </a:moveTo>
                  <a:lnTo>
                    <a:pt x="94" y="87"/>
                  </a:lnTo>
                  <a:lnTo>
                    <a:pt x="88" y="119"/>
                  </a:lnTo>
                  <a:lnTo>
                    <a:pt x="79" y="127"/>
                  </a:lnTo>
                  <a:lnTo>
                    <a:pt x="65" y="130"/>
                  </a:lnTo>
                  <a:lnTo>
                    <a:pt x="36" y="119"/>
                  </a:lnTo>
                  <a:lnTo>
                    <a:pt x="30" y="8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4" y="120"/>
                  </a:lnTo>
                  <a:lnTo>
                    <a:pt x="16" y="139"/>
                  </a:lnTo>
                  <a:lnTo>
                    <a:pt x="35" y="153"/>
                  </a:lnTo>
                  <a:lnTo>
                    <a:pt x="61" y="156"/>
                  </a:lnTo>
                  <a:lnTo>
                    <a:pt x="91" y="152"/>
                  </a:lnTo>
                  <a:lnTo>
                    <a:pt x="108" y="139"/>
                  </a:lnTo>
                  <a:lnTo>
                    <a:pt x="118" y="119"/>
                  </a:lnTo>
                  <a:lnTo>
                    <a:pt x="121" y="93"/>
                  </a:lnTo>
                  <a:lnTo>
                    <a:pt x="121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4921" y="536"/>
              <a:ext cx="35" cy="37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2"/>
                  </a:moveTo>
                  <a:lnTo>
                    <a:pt x="0" y="2"/>
                  </a:lnTo>
                  <a:lnTo>
                    <a:pt x="2" y="41"/>
                  </a:lnTo>
                  <a:lnTo>
                    <a:pt x="2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4" y="22"/>
                  </a:lnTo>
                  <a:lnTo>
                    <a:pt x="67" y="26"/>
                  </a:lnTo>
                  <a:lnTo>
                    <a:pt x="73" y="35"/>
                  </a:lnTo>
                  <a:lnTo>
                    <a:pt x="77" y="58"/>
                  </a:lnTo>
                  <a:lnTo>
                    <a:pt x="77" y="113"/>
                  </a:lnTo>
                  <a:lnTo>
                    <a:pt x="104" y="113"/>
                  </a:lnTo>
                  <a:lnTo>
                    <a:pt x="104" y="49"/>
                  </a:lnTo>
                  <a:lnTo>
                    <a:pt x="97" y="13"/>
                  </a:lnTo>
                  <a:lnTo>
                    <a:pt x="86" y="3"/>
                  </a:lnTo>
                  <a:lnTo>
                    <a:pt x="64" y="0"/>
                  </a:lnTo>
                  <a:lnTo>
                    <a:pt x="44" y="3"/>
                  </a:lnTo>
                  <a:lnTo>
                    <a:pt x="28" y="19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4967" y="536"/>
              <a:ext cx="8" cy="37"/>
            </a:xfrm>
            <a:custGeom>
              <a:avLst/>
              <a:gdLst>
                <a:gd name="T0" fmla="*/ 0 w 29"/>
                <a:gd name="T1" fmla="*/ 0 h 111"/>
                <a:gd name="T2" fmla="*/ 0 w 29"/>
                <a:gd name="T3" fmla="*/ 0 h 111"/>
                <a:gd name="T4" fmla="*/ 0 w 29"/>
                <a:gd name="T5" fmla="*/ 0 h 111"/>
                <a:gd name="T6" fmla="*/ 0 w 29"/>
                <a:gd name="T7" fmla="*/ 0 h 111"/>
                <a:gd name="T8" fmla="*/ 0 w 29"/>
                <a:gd name="T9" fmla="*/ 0 h 111"/>
                <a:gd name="T10" fmla="*/ 0 w 29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11"/>
                <a:gd name="T20" fmla="*/ 29 w 2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11">
                  <a:moveTo>
                    <a:pt x="29" y="111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9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4967" y="520"/>
              <a:ext cx="8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w 2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9" y="3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4981" y="536"/>
              <a:ext cx="39" cy="37"/>
            </a:xfrm>
            <a:custGeom>
              <a:avLst/>
              <a:gdLst>
                <a:gd name="T0" fmla="*/ 0 w 115"/>
                <a:gd name="T1" fmla="*/ 0 h 111"/>
                <a:gd name="T2" fmla="*/ 0 w 115"/>
                <a:gd name="T3" fmla="*/ 0 h 111"/>
                <a:gd name="T4" fmla="*/ 0 w 115"/>
                <a:gd name="T5" fmla="*/ 0 h 111"/>
                <a:gd name="T6" fmla="*/ 0 w 115"/>
                <a:gd name="T7" fmla="*/ 0 h 111"/>
                <a:gd name="T8" fmla="*/ 0 w 115"/>
                <a:gd name="T9" fmla="*/ 0 h 111"/>
                <a:gd name="T10" fmla="*/ 0 w 115"/>
                <a:gd name="T11" fmla="*/ 0 h 111"/>
                <a:gd name="T12" fmla="*/ 0 w 115"/>
                <a:gd name="T13" fmla="*/ 0 h 111"/>
                <a:gd name="T14" fmla="*/ 0 w 115"/>
                <a:gd name="T15" fmla="*/ 0 h 111"/>
                <a:gd name="T16" fmla="*/ 0 w 115"/>
                <a:gd name="T17" fmla="*/ 0 h 111"/>
                <a:gd name="T18" fmla="*/ 0 w 115"/>
                <a:gd name="T19" fmla="*/ 0 h 111"/>
                <a:gd name="T20" fmla="*/ 0 w 11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72" y="111"/>
                  </a:moveTo>
                  <a:lnTo>
                    <a:pt x="115" y="0"/>
                  </a:lnTo>
                  <a:lnTo>
                    <a:pt x="86" y="0"/>
                  </a:lnTo>
                  <a:lnTo>
                    <a:pt x="64" y="62"/>
                  </a:lnTo>
                  <a:lnTo>
                    <a:pt x="56" y="86"/>
                  </a:lnTo>
                  <a:lnTo>
                    <a:pt x="47" y="55"/>
                  </a:lnTo>
                  <a:lnTo>
                    <a:pt x="31" y="0"/>
                  </a:lnTo>
                  <a:lnTo>
                    <a:pt x="0" y="0"/>
                  </a:lnTo>
                  <a:lnTo>
                    <a:pt x="38" y="111"/>
                  </a:lnTo>
                  <a:lnTo>
                    <a:pt x="72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5041" y="563"/>
              <a:ext cx="14" cy="12"/>
            </a:xfrm>
            <a:custGeom>
              <a:avLst/>
              <a:gdLst>
                <a:gd name="T0" fmla="*/ 0 w 41"/>
                <a:gd name="T1" fmla="*/ 0 h 34"/>
                <a:gd name="T2" fmla="*/ 0 w 41"/>
                <a:gd name="T3" fmla="*/ 0 h 34"/>
                <a:gd name="T4" fmla="*/ 0 w 41"/>
                <a:gd name="T5" fmla="*/ 0 h 34"/>
                <a:gd name="T6" fmla="*/ 0 w 41"/>
                <a:gd name="T7" fmla="*/ 0 h 34"/>
                <a:gd name="T8" fmla="*/ 0 w 41"/>
                <a:gd name="T9" fmla="*/ 0 h 34"/>
                <a:gd name="T10" fmla="*/ 0 w 41"/>
                <a:gd name="T11" fmla="*/ 0 h 34"/>
                <a:gd name="T12" fmla="*/ 0 w 4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4"/>
                <a:gd name="T23" fmla="*/ 41 w 4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4">
                  <a:moveTo>
                    <a:pt x="0" y="10"/>
                  </a:moveTo>
                  <a:lnTo>
                    <a:pt x="2" y="34"/>
                  </a:lnTo>
                  <a:lnTo>
                    <a:pt x="41" y="24"/>
                  </a:lnTo>
                  <a:lnTo>
                    <a:pt x="41" y="0"/>
                  </a:lnTo>
                  <a:lnTo>
                    <a:pt x="5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5041" y="536"/>
              <a:ext cx="18" cy="22"/>
            </a:xfrm>
            <a:custGeom>
              <a:avLst/>
              <a:gdLst>
                <a:gd name="T0" fmla="*/ 0 w 50"/>
                <a:gd name="T1" fmla="*/ 0 h 67"/>
                <a:gd name="T2" fmla="*/ 0 w 50"/>
                <a:gd name="T3" fmla="*/ 0 h 67"/>
                <a:gd name="T4" fmla="*/ 0 w 50"/>
                <a:gd name="T5" fmla="*/ 0 h 67"/>
                <a:gd name="T6" fmla="*/ 0 w 50"/>
                <a:gd name="T7" fmla="*/ 0 h 67"/>
                <a:gd name="T8" fmla="*/ 0 w 50"/>
                <a:gd name="T9" fmla="*/ 0 h 67"/>
                <a:gd name="T10" fmla="*/ 0 w 50"/>
                <a:gd name="T11" fmla="*/ 0 h 67"/>
                <a:gd name="T12" fmla="*/ 0 w 50"/>
                <a:gd name="T13" fmla="*/ 0 h 67"/>
                <a:gd name="T14" fmla="*/ 0 w 50"/>
                <a:gd name="T15" fmla="*/ 0 h 67"/>
                <a:gd name="T16" fmla="*/ 0 w 50"/>
                <a:gd name="T17" fmla="*/ 0 h 67"/>
                <a:gd name="T18" fmla="*/ 0 w 50"/>
                <a:gd name="T19" fmla="*/ 0 h 67"/>
                <a:gd name="T20" fmla="*/ 0 w 50"/>
                <a:gd name="T21" fmla="*/ 0 h 67"/>
                <a:gd name="T22" fmla="*/ 0 w 50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67"/>
                <a:gd name="T38" fmla="*/ 50 w 50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67">
                  <a:moveTo>
                    <a:pt x="0" y="47"/>
                  </a:moveTo>
                  <a:lnTo>
                    <a:pt x="0" y="67"/>
                  </a:lnTo>
                  <a:lnTo>
                    <a:pt x="49" y="67"/>
                  </a:lnTo>
                  <a:lnTo>
                    <a:pt x="50" y="57"/>
                  </a:lnTo>
                  <a:lnTo>
                    <a:pt x="39" y="15"/>
                  </a:lnTo>
                  <a:lnTo>
                    <a:pt x="23" y="3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8"/>
                  </a:lnTo>
                  <a:lnTo>
                    <a:pt x="2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5023" y="535"/>
              <a:ext cx="18" cy="40"/>
            </a:xfrm>
            <a:custGeom>
              <a:avLst/>
              <a:gdLst>
                <a:gd name="T0" fmla="*/ 0 w 54"/>
                <a:gd name="T1" fmla="*/ 0 h 120"/>
                <a:gd name="T2" fmla="*/ 0 w 54"/>
                <a:gd name="T3" fmla="*/ 0 h 120"/>
                <a:gd name="T4" fmla="*/ 0 w 54"/>
                <a:gd name="T5" fmla="*/ 0 h 120"/>
                <a:gd name="T6" fmla="*/ 0 w 54"/>
                <a:gd name="T7" fmla="*/ 0 h 120"/>
                <a:gd name="T8" fmla="*/ 0 w 54"/>
                <a:gd name="T9" fmla="*/ 0 h 120"/>
                <a:gd name="T10" fmla="*/ 0 w 54"/>
                <a:gd name="T11" fmla="*/ 0 h 120"/>
                <a:gd name="T12" fmla="*/ 0 w 54"/>
                <a:gd name="T13" fmla="*/ 0 h 120"/>
                <a:gd name="T14" fmla="*/ 0 w 54"/>
                <a:gd name="T15" fmla="*/ 0 h 120"/>
                <a:gd name="T16" fmla="*/ 0 w 54"/>
                <a:gd name="T17" fmla="*/ 0 h 120"/>
                <a:gd name="T18" fmla="*/ 0 w 54"/>
                <a:gd name="T19" fmla="*/ 0 h 120"/>
                <a:gd name="T20" fmla="*/ 0 w 54"/>
                <a:gd name="T21" fmla="*/ 0 h 120"/>
                <a:gd name="T22" fmla="*/ 0 w 54"/>
                <a:gd name="T23" fmla="*/ 0 h 120"/>
                <a:gd name="T24" fmla="*/ 0 w 54"/>
                <a:gd name="T25" fmla="*/ 0 h 120"/>
                <a:gd name="T26" fmla="*/ 0 w 54"/>
                <a:gd name="T27" fmla="*/ 0 h 120"/>
                <a:gd name="T28" fmla="*/ 0 w 54"/>
                <a:gd name="T29" fmla="*/ 0 h 120"/>
                <a:gd name="T30" fmla="*/ 0 w 54"/>
                <a:gd name="T31" fmla="*/ 0 h 120"/>
                <a:gd name="T32" fmla="*/ 0 w 54"/>
                <a:gd name="T33" fmla="*/ 0 h 120"/>
                <a:gd name="T34" fmla="*/ 0 w 54"/>
                <a:gd name="T35" fmla="*/ 0 h 120"/>
                <a:gd name="T36" fmla="*/ 0 w 54"/>
                <a:gd name="T37" fmla="*/ 0 h 120"/>
                <a:gd name="T38" fmla="*/ 0 w 54"/>
                <a:gd name="T39" fmla="*/ 0 h 120"/>
                <a:gd name="T40" fmla="*/ 0 w 54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20"/>
                <a:gd name="T65" fmla="*/ 54 w 54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20">
                  <a:moveTo>
                    <a:pt x="54" y="24"/>
                  </a:moveTo>
                  <a:lnTo>
                    <a:pt x="54" y="3"/>
                  </a:lnTo>
                  <a:lnTo>
                    <a:pt x="52" y="0"/>
                  </a:lnTo>
                  <a:lnTo>
                    <a:pt x="32" y="6"/>
                  </a:lnTo>
                  <a:lnTo>
                    <a:pt x="15" y="18"/>
                  </a:lnTo>
                  <a:lnTo>
                    <a:pt x="4" y="38"/>
                  </a:lnTo>
                  <a:lnTo>
                    <a:pt x="0" y="61"/>
                  </a:lnTo>
                  <a:lnTo>
                    <a:pt x="4" y="84"/>
                  </a:lnTo>
                  <a:lnTo>
                    <a:pt x="16" y="103"/>
                  </a:lnTo>
                  <a:lnTo>
                    <a:pt x="33" y="116"/>
                  </a:lnTo>
                  <a:lnTo>
                    <a:pt x="54" y="120"/>
                  </a:lnTo>
                  <a:lnTo>
                    <a:pt x="54" y="96"/>
                  </a:lnTo>
                  <a:lnTo>
                    <a:pt x="39" y="90"/>
                  </a:lnTo>
                  <a:lnTo>
                    <a:pt x="28" y="70"/>
                  </a:lnTo>
                  <a:lnTo>
                    <a:pt x="54" y="70"/>
                  </a:lnTo>
                  <a:lnTo>
                    <a:pt x="54" y="50"/>
                  </a:lnTo>
                  <a:lnTo>
                    <a:pt x="28" y="50"/>
                  </a:lnTo>
                  <a:lnTo>
                    <a:pt x="35" y="31"/>
                  </a:lnTo>
                  <a:lnTo>
                    <a:pt x="52" y="22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5065" y="536"/>
              <a:ext cx="23" cy="37"/>
            </a:xfrm>
            <a:custGeom>
              <a:avLst/>
              <a:gdLst>
                <a:gd name="T0" fmla="*/ 0 w 68"/>
                <a:gd name="T1" fmla="*/ 0 h 113"/>
                <a:gd name="T2" fmla="*/ 0 w 68"/>
                <a:gd name="T3" fmla="*/ 0 h 113"/>
                <a:gd name="T4" fmla="*/ 0 w 68"/>
                <a:gd name="T5" fmla="*/ 0 h 113"/>
                <a:gd name="T6" fmla="*/ 0 w 68"/>
                <a:gd name="T7" fmla="*/ 0 h 113"/>
                <a:gd name="T8" fmla="*/ 0 w 68"/>
                <a:gd name="T9" fmla="*/ 0 h 113"/>
                <a:gd name="T10" fmla="*/ 0 w 68"/>
                <a:gd name="T11" fmla="*/ 0 h 113"/>
                <a:gd name="T12" fmla="*/ 0 w 68"/>
                <a:gd name="T13" fmla="*/ 0 h 113"/>
                <a:gd name="T14" fmla="*/ 0 w 68"/>
                <a:gd name="T15" fmla="*/ 0 h 113"/>
                <a:gd name="T16" fmla="*/ 0 w 68"/>
                <a:gd name="T17" fmla="*/ 0 h 113"/>
                <a:gd name="T18" fmla="*/ 0 w 68"/>
                <a:gd name="T19" fmla="*/ 0 h 113"/>
                <a:gd name="T20" fmla="*/ 0 w 68"/>
                <a:gd name="T21" fmla="*/ 0 h 113"/>
                <a:gd name="T22" fmla="*/ 0 w 68"/>
                <a:gd name="T23" fmla="*/ 0 h 113"/>
                <a:gd name="T24" fmla="*/ 0 w 68"/>
                <a:gd name="T25" fmla="*/ 0 h 113"/>
                <a:gd name="T26" fmla="*/ 0 w 68"/>
                <a:gd name="T27" fmla="*/ 0 h 113"/>
                <a:gd name="T28" fmla="*/ 0 w 68"/>
                <a:gd name="T29" fmla="*/ 0 h 113"/>
                <a:gd name="T30" fmla="*/ 0 w 68"/>
                <a:gd name="T31" fmla="*/ 0 h 113"/>
                <a:gd name="T32" fmla="*/ 0 w 68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113"/>
                <a:gd name="T53" fmla="*/ 68 w 68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113">
                  <a:moveTo>
                    <a:pt x="29" y="113"/>
                  </a:moveTo>
                  <a:lnTo>
                    <a:pt x="29" y="67"/>
                  </a:lnTo>
                  <a:lnTo>
                    <a:pt x="29" y="65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55" y="26"/>
                  </a:lnTo>
                  <a:lnTo>
                    <a:pt x="68" y="28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36" y="9"/>
                  </a:lnTo>
                  <a:lnTo>
                    <a:pt x="26" y="2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2" y="35"/>
                  </a:lnTo>
                  <a:lnTo>
                    <a:pt x="2" y="113"/>
                  </a:lnTo>
                  <a:lnTo>
                    <a:pt x="29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5092" y="535"/>
              <a:ext cx="27" cy="39"/>
            </a:xfrm>
            <a:custGeom>
              <a:avLst/>
              <a:gdLst>
                <a:gd name="T0" fmla="*/ 0 w 79"/>
                <a:gd name="T1" fmla="*/ 0 h 119"/>
                <a:gd name="T2" fmla="*/ 0 w 79"/>
                <a:gd name="T3" fmla="*/ 0 h 119"/>
                <a:gd name="T4" fmla="*/ 0 w 79"/>
                <a:gd name="T5" fmla="*/ 0 h 119"/>
                <a:gd name="T6" fmla="*/ 0 w 79"/>
                <a:gd name="T7" fmla="*/ 0 h 119"/>
                <a:gd name="T8" fmla="*/ 0 w 79"/>
                <a:gd name="T9" fmla="*/ 0 h 119"/>
                <a:gd name="T10" fmla="*/ 0 w 79"/>
                <a:gd name="T11" fmla="*/ 0 h 119"/>
                <a:gd name="T12" fmla="*/ 0 w 79"/>
                <a:gd name="T13" fmla="*/ 0 h 119"/>
                <a:gd name="T14" fmla="*/ 0 w 79"/>
                <a:gd name="T15" fmla="*/ 0 h 119"/>
                <a:gd name="T16" fmla="*/ 0 w 79"/>
                <a:gd name="T17" fmla="*/ 0 h 119"/>
                <a:gd name="T18" fmla="*/ 0 w 79"/>
                <a:gd name="T19" fmla="*/ 0 h 119"/>
                <a:gd name="T20" fmla="*/ 0 w 79"/>
                <a:gd name="T21" fmla="*/ 0 h 119"/>
                <a:gd name="T22" fmla="*/ 0 w 79"/>
                <a:gd name="T23" fmla="*/ 0 h 119"/>
                <a:gd name="T24" fmla="*/ 0 w 79"/>
                <a:gd name="T25" fmla="*/ 0 h 119"/>
                <a:gd name="T26" fmla="*/ 0 w 79"/>
                <a:gd name="T27" fmla="*/ 0 h 119"/>
                <a:gd name="T28" fmla="*/ 0 w 79"/>
                <a:gd name="T29" fmla="*/ 0 h 119"/>
                <a:gd name="T30" fmla="*/ 0 w 79"/>
                <a:gd name="T31" fmla="*/ 0 h 119"/>
                <a:gd name="T32" fmla="*/ 0 w 79"/>
                <a:gd name="T33" fmla="*/ 0 h 119"/>
                <a:gd name="T34" fmla="*/ 0 w 79"/>
                <a:gd name="T35" fmla="*/ 0 h 119"/>
                <a:gd name="T36" fmla="*/ 0 w 79"/>
                <a:gd name="T37" fmla="*/ 0 h 119"/>
                <a:gd name="T38" fmla="*/ 0 w 79"/>
                <a:gd name="T39" fmla="*/ 0 h 119"/>
                <a:gd name="T40" fmla="*/ 0 w 79"/>
                <a:gd name="T41" fmla="*/ 0 h 119"/>
                <a:gd name="T42" fmla="*/ 0 w 79"/>
                <a:gd name="T43" fmla="*/ 0 h 119"/>
                <a:gd name="T44" fmla="*/ 0 w 79"/>
                <a:gd name="T45" fmla="*/ 0 h 119"/>
                <a:gd name="T46" fmla="*/ 0 w 79"/>
                <a:gd name="T47" fmla="*/ 0 h 119"/>
                <a:gd name="T48" fmla="*/ 0 w 79"/>
                <a:gd name="T49" fmla="*/ 0 h 119"/>
                <a:gd name="T50" fmla="*/ 0 w 79"/>
                <a:gd name="T51" fmla="*/ 0 h 1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119"/>
                <a:gd name="T80" fmla="*/ 79 w 79"/>
                <a:gd name="T81" fmla="*/ 119 h 1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119">
                  <a:moveTo>
                    <a:pt x="1" y="112"/>
                  </a:moveTo>
                  <a:lnTo>
                    <a:pt x="31" y="119"/>
                  </a:lnTo>
                  <a:lnTo>
                    <a:pt x="63" y="110"/>
                  </a:lnTo>
                  <a:lnTo>
                    <a:pt x="79" y="83"/>
                  </a:lnTo>
                  <a:lnTo>
                    <a:pt x="72" y="60"/>
                  </a:lnTo>
                  <a:lnTo>
                    <a:pt x="55" y="50"/>
                  </a:lnTo>
                  <a:lnTo>
                    <a:pt x="37" y="42"/>
                  </a:lnTo>
                  <a:lnTo>
                    <a:pt x="29" y="34"/>
                  </a:lnTo>
                  <a:lnTo>
                    <a:pt x="36" y="25"/>
                  </a:lnTo>
                  <a:lnTo>
                    <a:pt x="49" y="24"/>
                  </a:lnTo>
                  <a:lnTo>
                    <a:pt x="72" y="26"/>
                  </a:lnTo>
                  <a:lnTo>
                    <a:pt x="75" y="6"/>
                  </a:lnTo>
                  <a:lnTo>
                    <a:pt x="46" y="0"/>
                  </a:lnTo>
                  <a:lnTo>
                    <a:pt x="31" y="3"/>
                  </a:lnTo>
                  <a:lnTo>
                    <a:pt x="16" y="9"/>
                  </a:lnTo>
                  <a:lnTo>
                    <a:pt x="5" y="21"/>
                  </a:lnTo>
                  <a:lnTo>
                    <a:pt x="0" y="35"/>
                  </a:lnTo>
                  <a:lnTo>
                    <a:pt x="7" y="57"/>
                  </a:lnTo>
                  <a:lnTo>
                    <a:pt x="24" y="68"/>
                  </a:lnTo>
                  <a:lnTo>
                    <a:pt x="42" y="76"/>
                  </a:lnTo>
                  <a:lnTo>
                    <a:pt x="49" y="84"/>
                  </a:lnTo>
                  <a:lnTo>
                    <a:pt x="42" y="93"/>
                  </a:lnTo>
                  <a:lnTo>
                    <a:pt x="31" y="96"/>
                  </a:lnTo>
                  <a:lnTo>
                    <a:pt x="1" y="87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5127" y="536"/>
              <a:ext cx="8" cy="37"/>
            </a:xfrm>
            <a:custGeom>
              <a:avLst/>
              <a:gdLst>
                <a:gd name="T0" fmla="*/ 0 w 28"/>
                <a:gd name="T1" fmla="*/ 0 h 111"/>
                <a:gd name="T2" fmla="*/ 0 w 28"/>
                <a:gd name="T3" fmla="*/ 0 h 111"/>
                <a:gd name="T4" fmla="*/ 0 w 28"/>
                <a:gd name="T5" fmla="*/ 0 h 111"/>
                <a:gd name="T6" fmla="*/ 0 w 28"/>
                <a:gd name="T7" fmla="*/ 0 h 111"/>
                <a:gd name="T8" fmla="*/ 0 w 28"/>
                <a:gd name="T9" fmla="*/ 0 h 111"/>
                <a:gd name="T10" fmla="*/ 0 w 28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11"/>
                <a:gd name="T20" fmla="*/ 28 w 28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11">
                  <a:moveTo>
                    <a:pt x="28" y="111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1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5127" y="520"/>
              <a:ext cx="8" cy="10"/>
            </a:xfrm>
            <a:custGeom>
              <a:avLst/>
              <a:gdLst>
                <a:gd name="T0" fmla="*/ 0 w 28"/>
                <a:gd name="T1" fmla="*/ 0 h 30"/>
                <a:gd name="T2" fmla="*/ 0 w 28"/>
                <a:gd name="T3" fmla="*/ 0 h 30"/>
                <a:gd name="T4" fmla="*/ 0 w 28"/>
                <a:gd name="T5" fmla="*/ 0 h 30"/>
                <a:gd name="T6" fmla="*/ 0 w 28"/>
                <a:gd name="T7" fmla="*/ 0 h 30"/>
                <a:gd name="T8" fmla="*/ 0 w 28"/>
                <a:gd name="T9" fmla="*/ 0 h 30"/>
                <a:gd name="T10" fmla="*/ 0 w 2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8" y="3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5141" y="525"/>
              <a:ext cx="26" cy="49"/>
            </a:xfrm>
            <a:custGeom>
              <a:avLst/>
              <a:gdLst>
                <a:gd name="T0" fmla="*/ 0 w 76"/>
                <a:gd name="T1" fmla="*/ 0 h 147"/>
                <a:gd name="T2" fmla="*/ 0 w 76"/>
                <a:gd name="T3" fmla="*/ 0 h 147"/>
                <a:gd name="T4" fmla="*/ 0 w 76"/>
                <a:gd name="T5" fmla="*/ 0 h 147"/>
                <a:gd name="T6" fmla="*/ 0 w 76"/>
                <a:gd name="T7" fmla="*/ 0 h 147"/>
                <a:gd name="T8" fmla="*/ 0 w 76"/>
                <a:gd name="T9" fmla="*/ 0 h 147"/>
                <a:gd name="T10" fmla="*/ 0 w 76"/>
                <a:gd name="T11" fmla="*/ 0 h 147"/>
                <a:gd name="T12" fmla="*/ 0 w 76"/>
                <a:gd name="T13" fmla="*/ 0 h 147"/>
                <a:gd name="T14" fmla="*/ 0 w 76"/>
                <a:gd name="T15" fmla="*/ 0 h 147"/>
                <a:gd name="T16" fmla="*/ 0 w 76"/>
                <a:gd name="T17" fmla="*/ 0 h 147"/>
                <a:gd name="T18" fmla="*/ 0 w 76"/>
                <a:gd name="T19" fmla="*/ 0 h 147"/>
                <a:gd name="T20" fmla="*/ 0 w 76"/>
                <a:gd name="T21" fmla="*/ 0 h 147"/>
                <a:gd name="T22" fmla="*/ 0 w 76"/>
                <a:gd name="T23" fmla="*/ 0 h 147"/>
                <a:gd name="T24" fmla="*/ 0 w 76"/>
                <a:gd name="T25" fmla="*/ 0 h 147"/>
                <a:gd name="T26" fmla="*/ 0 w 76"/>
                <a:gd name="T27" fmla="*/ 0 h 147"/>
                <a:gd name="T28" fmla="*/ 0 w 76"/>
                <a:gd name="T29" fmla="*/ 0 h 147"/>
                <a:gd name="T30" fmla="*/ 0 w 76"/>
                <a:gd name="T31" fmla="*/ 0 h 147"/>
                <a:gd name="T32" fmla="*/ 0 w 76"/>
                <a:gd name="T33" fmla="*/ 0 h 147"/>
                <a:gd name="T34" fmla="*/ 0 w 76"/>
                <a:gd name="T35" fmla="*/ 0 h 147"/>
                <a:gd name="T36" fmla="*/ 0 w 76"/>
                <a:gd name="T37" fmla="*/ 0 h 147"/>
                <a:gd name="T38" fmla="*/ 0 w 76"/>
                <a:gd name="T39" fmla="*/ 0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147"/>
                <a:gd name="T62" fmla="*/ 76 w 76"/>
                <a:gd name="T63" fmla="*/ 147 h 1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147">
                  <a:moveTo>
                    <a:pt x="73" y="119"/>
                  </a:moveTo>
                  <a:lnTo>
                    <a:pt x="65" y="121"/>
                  </a:lnTo>
                  <a:lnTo>
                    <a:pt x="50" y="112"/>
                  </a:lnTo>
                  <a:lnTo>
                    <a:pt x="47" y="96"/>
                  </a:lnTo>
                  <a:lnTo>
                    <a:pt x="47" y="53"/>
                  </a:lnTo>
                  <a:lnTo>
                    <a:pt x="73" y="53"/>
                  </a:lnTo>
                  <a:lnTo>
                    <a:pt x="73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20" y="11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53"/>
                  </a:lnTo>
                  <a:lnTo>
                    <a:pt x="20" y="53"/>
                  </a:lnTo>
                  <a:lnTo>
                    <a:pt x="20" y="102"/>
                  </a:lnTo>
                  <a:lnTo>
                    <a:pt x="28" y="135"/>
                  </a:lnTo>
                  <a:lnTo>
                    <a:pt x="56" y="147"/>
                  </a:lnTo>
                  <a:lnTo>
                    <a:pt x="76" y="141"/>
                  </a:lnTo>
                  <a:lnTo>
                    <a:pt x="73" y="1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5169" y="536"/>
              <a:ext cx="38" cy="53"/>
            </a:xfrm>
            <a:custGeom>
              <a:avLst/>
              <a:gdLst>
                <a:gd name="T0" fmla="*/ 0 w 115"/>
                <a:gd name="T1" fmla="*/ 0 h 159"/>
                <a:gd name="T2" fmla="*/ 0 w 115"/>
                <a:gd name="T3" fmla="*/ 0 h 159"/>
                <a:gd name="T4" fmla="*/ 0 w 115"/>
                <a:gd name="T5" fmla="*/ 0 h 159"/>
                <a:gd name="T6" fmla="*/ 0 w 115"/>
                <a:gd name="T7" fmla="*/ 0 h 159"/>
                <a:gd name="T8" fmla="*/ 0 w 115"/>
                <a:gd name="T9" fmla="*/ 0 h 159"/>
                <a:gd name="T10" fmla="*/ 0 w 115"/>
                <a:gd name="T11" fmla="*/ 0 h 159"/>
                <a:gd name="T12" fmla="*/ 0 w 115"/>
                <a:gd name="T13" fmla="*/ 0 h 159"/>
                <a:gd name="T14" fmla="*/ 0 w 115"/>
                <a:gd name="T15" fmla="*/ 0 h 159"/>
                <a:gd name="T16" fmla="*/ 0 w 115"/>
                <a:gd name="T17" fmla="*/ 0 h 159"/>
                <a:gd name="T18" fmla="*/ 0 w 115"/>
                <a:gd name="T19" fmla="*/ 0 h 159"/>
                <a:gd name="T20" fmla="*/ 0 w 115"/>
                <a:gd name="T21" fmla="*/ 0 h 159"/>
                <a:gd name="T22" fmla="*/ 0 w 115"/>
                <a:gd name="T23" fmla="*/ 0 h 159"/>
                <a:gd name="T24" fmla="*/ 0 w 115"/>
                <a:gd name="T25" fmla="*/ 0 h 159"/>
                <a:gd name="T26" fmla="*/ 0 w 115"/>
                <a:gd name="T27" fmla="*/ 0 h 159"/>
                <a:gd name="T28" fmla="*/ 0 w 115"/>
                <a:gd name="T29" fmla="*/ 0 h 159"/>
                <a:gd name="T30" fmla="*/ 0 w 115"/>
                <a:gd name="T31" fmla="*/ 0 h 159"/>
                <a:gd name="T32" fmla="*/ 0 w 115"/>
                <a:gd name="T33" fmla="*/ 0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59"/>
                <a:gd name="T53" fmla="*/ 115 w 115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59">
                  <a:moveTo>
                    <a:pt x="6" y="156"/>
                  </a:moveTo>
                  <a:lnTo>
                    <a:pt x="27" y="159"/>
                  </a:lnTo>
                  <a:lnTo>
                    <a:pt x="55" y="149"/>
                  </a:lnTo>
                  <a:lnTo>
                    <a:pt x="71" y="120"/>
                  </a:lnTo>
                  <a:lnTo>
                    <a:pt x="115" y="0"/>
                  </a:lnTo>
                  <a:lnTo>
                    <a:pt x="86" y="0"/>
                  </a:lnTo>
                  <a:lnTo>
                    <a:pt x="63" y="65"/>
                  </a:lnTo>
                  <a:lnTo>
                    <a:pt x="58" y="81"/>
                  </a:lnTo>
                  <a:lnTo>
                    <a:pt x="53" y="69"/>
                  </a:lnTo>
                  <a:lnTo>
                    <a:pt x="32" y="0"/>
                  </a:lnTo>
                  <a:lnTo>
                    <a:pt x="0" y="0"/>
                  </a:lnTo>
                  <a:lnTo>
                    <a:pt x="43" y="117"/>
                  </a:lnTo>
                  <a:lnTo>
                    <a:pt x="36" y="131"/>
                  </a:lnTo>
                  <a:lnTo>
                    <a:pt x="21" y="138"/>
                  </a:lnTo>
                  <a:lnTo>
                    <a:pt x="10" y="137"/>
                  </a:lnTo>
                  <a:lnTo>
                    <a:pt x="6" y="1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4735" y="624"/>
              <a:ext cx="18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4" y="82"/>
                  </a:lnTo>
                  <a:lnTo>
                    <a:pt x="58" y="59"/>
                  </a:lnTo>
                  <a:lnTo>
                    <a:pt x="54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2" y="23"/>
                  </a:lnTo>
                  <a:lnTo>
                    <a:pt x="20" y="32"/>
                  </a:lnTo>
                  <a:lnTo>
                    <a:pt x="28" y="59"/>
                  </a:lnTo>
                  <a:lnTo>
                    <a:pt x="20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4715" y="624"/>
              <a:ext cx="20" cy="40"/>
            </a:xfrm>
            <a:custGeom>
              <a:avLst/>
              <a:gdLst>
                <a:gd name="T0" fmla="*/ 0 w 58"/>
                <a:gd name="T1" fmla="*/ 0 h 119"/>
                <a:gd name="T2" fmla="*/ 0 w 58"/>
                <a:gd name="T3" fmla="*/ 0 h 119"/>
                <a:gd name="T4" fmla="*/ 0 w 58"/>
                <a:gd name="T5" fmla="*/ 0 h 119"/>
                <a:gd name="T6" fmla="*/ 0 w 58"/>
                <a:gd name="T7" fmla="*/ 0 h 119"/>
                <a:gd name="T8" fmla="*/ 0 w 58"/>
                <a:gd name="T9" fmla="*/ 0 h 119"/>
                <a:gd name="T10" fmla="*/ 0 w 58"/>
                <a:gd name="T11" fmla="*/ 0 h 119"/>
                <a:gd name="T12" fmla="*/ 0 w 58"/>
                <a:gd name="T13" fmla="*/ 0 h 119"/>
                <a:gd name="T14" fmla="*/ 0 w 58"/>
                <a:gd name="T15" fmla="*/ 0 h 119"/>
                <a:gd name="T16" fmla="*/ 0 w 58"/>
                <a:gd name="T17" fmla="*/ 0 h 119"/>
                <a:gd name="T18" fmla="*/ 0 w 58"/>
                <a:gd name="T19" fmla="*/ 0 h 119"/>
                <a:gd name="T20" fmla="*/ 0 w 58"/>
                <a:gd name="T21" fmla="*/ 0 h 119"/>
                <a:gd name="T22" fmla="*/ 0 w 58"/>
                <a:gd name="T23" fmla="*/ 0 h 119"/>
                <a:gd name="T24" fmla="*/ 0 w 58"/>
                <a:gd name="T25" fmla="*/ 0 h 119"/>
                <a:gd name="T26" fmla="*/ 0 w 58"/>
                <a:gd name="T27" fmla="*/ 0 h 119"/>
                <a:gd name="T28" fmla="*/ 0 w 58"/>
                <a:gd name="T29" fmla="*/ 0 h 119"/>
                <a:gd name="T30" fmla="*/ 0 w 58"/>
                <a:gd name="T31" fmla="*/ 0 h 119"/>
                <a:gd name="T32" fmla="*/ 0 w 58"/>
                <a:gd name="T33" fmla="*/ 0 h 119"/>
                <a:gd name="T34" fmla="*/ 0 w 58"/>
                <a:gd name="T35" fmla="*/ 0 h 119"/>
                <a:gd name="T36" fmla="*/ 0 w 58"/>
                <a:gd name="T37" fmla="*/ 0 h 119"/>
                <a:gd name="T38" fmla="*/ 0 w 58"/>
                <a:gd name="T39" fmla="*/ 0 h 119"/>
                <a:gd name="T40" fmla="*/ 0 w 5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9"/>
                <a:gd name="T65" fmla="*/ 58 w 58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9">
                  <a:moveTo>
                    <a:pt x="58" y="23"/>
                  </a:moveTo>
                  <a:lnTo>
                    <a:pt x="58" y="1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16" y="16"/>
                  </a:lnTo>
                  <a:lnTo>
                    <a:pt x="5" y="34"/>
                  </a:lnTo>
                  <a:lnTo>
                    <a:pt x="0" y="59"/>
                  </a:lnTo>
                  <a:lnTo>
                    <a:pt x="5" y="83"/>
                  </a:lnTo>
                  <a:lnTo>
                    <a:pt x="16" y="102"/>
                  </a:lnTo>
                  <a:lnTo>
                    <a:pt x="34" y="114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93"/>
                  </a:lnTo>
                  <a:lnTo>
                    <a:pt x="57" y="95"/>
                  </a:lnTo>
                  <a:lnTo>
                    <a:pt x="35" y="83"/>
                  </a:lnTo>
                  <a:lnTo>
                    <a:pt x="31" y="59"/>
                  </a:lnTo>
                  <a:lnTo>
                    <a:pt x="35" y="33"/>
                  </a:lnTo>
                  <a:lnTo>
                    <a:pt x="44" y="24"/>
                  </a:lnTo>
                  <a:lnTo>
                    <a:pt x="57" y="21"/>
                  </a:lnTo>
                  <a:lnTo>
                    <a:pt x="5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4752" y="608"/>
              <a:ext cx="27" cy="54"/>
            </a:xfrm>
            <a:custGeom>
              <a:avLst/>
              <a:gdLst>
                <a:gd name="T0" fmla="*/ 0 w 81"/>
                <a:gd name="T1" fmla="*/ 0 h 162"/>
                <a:gd name="T2" fmla="*/ 0 w 81"/>
                <a:gd name="T3" fmla="*/ 0 h 162"/>
                <a:gd name="T4" fmla="*/ 0 w 81"/>
                <a:gd name="T5" fmla="*/ 0 h 162"/>
                <a:gd name="T6" fmla="*/ 0 w 81"/>
                <a:gd name="T7" fmla="*/ 0 h 162"/>
                <a:gd name="T8" fmla="*/ 0 w 81"/>
                <a:gd name="T9" fmla="*/ 0 h 162"/>
                <a:gd name="T10" fmla="*/ 0 w 81"/>
                <a:gd name="T11" fmla="*/ 0 h 162"/>
                <a:gd name="T12" fmla="*/ 0 w 81"/>
                <a:gd name="T13" fmla="*/ 0 h 162"/>
                <a:gd name="T14" fmla="*/ 0 w 81"/>
                <a:gd name="T15" fmla="*/ 0 h 162"/>
                <a:gd name="T16" fmla="*/ 0 w 81"/>
                <a:gd name="T17" fmla="*/ 0 h 162"/>
                <a:gd name="T18" fmla="*/ 0 w 81"/>
                <a:gd name="T19" fmla="*/ 0 h 162"/>
                <a:gd name="T20" fmla="*/ 0 w 81"/>
                <a:gd name="T21" fmla="*/ 0 h 162"/>
                <a:gd name="T22" fmla="*/ 0 w 81"/>
                <a:gd name="T23" fmla="*/ 0 h 162"/>
                <a:gd name="T24" fmla="*/ 0 w 81"/>
                <a:gd name="T25" fmla="*/ 0 h 162"/>
                <a:gd name="T26" fmla="*/ 0 w 81"/>
                <a:gd name="T27" fmla="*/ 0 h 162"/>
                <a:gd name="T28" fmla="*/ 0 w 81"/>
                <a:gd name="T29" fmla="*/ 0 h 162"/>
                <a:gd name="T30" fmla="*/ 0 w 81"/>
                <a:gd name="T31" fmla="*/ 0 h 162"/>
                <a:gd name="T32" fmla="*/ 0 w 81"/>
                <a:gd name="T33" fmla="*/ 0 h 162"/>
                <a:gd name="T34" fmla="*/ 0 w 81"/>
                <a:gd name="T35" fmla="*/ 0 h 162"/>
                <a:gd name="T36" fmla="*/ 0 w 81"/>
                <a:gd name="T37" fmla="*/ 0 h 162"/>
                <a:gd name="T38" fmla="*/ 0 w 81"/>
                <a:gd name="T39" fmla="*/ 0 h 162"/>
                <a:gd name="T40" fmla="*/ 0 w 81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62"/>
                <a:gd name="T65" fmla="*/ 81 w 81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62">
                  <a:moveTo>
                    <a:pt x="52" y="162"/>
                  </a:moveTo>
                  <a:lnTo>
                    <a:pt x="52" y="72"/>
                  </a:lnTo>
                  <a:lnTo>
                    <a:pt x="78" y="72"/>
                  </a:lnTo>
                  <a:lnTo>
                    <a:pt x="78" y="52"/>
                  </a:lnTo>
                  <a:lnTo>
                    <a:pt x="52" y="52"/>
                  </a:lnTo>
                  <a:lnTo>
                    <a:pt x="55" y="35"/>
                  </a:lnTo>
                  <a:lnTo>
                    <a:pt x="59" y="27"/>
                  </a:lnTo>
                  <a:lnTo>
                    <a:pt x="69" y="26"/>
                  </a:lnTo>
                  <a:lnTo>
                    <a:pt x="78" y="27"/>
                  </a:lnTo>
                  <a:lnTo>
                    <a:pt x="81" y="1"/>
                  </a:lnTo>
                  <a:lnTo>
                    <a:pt x="65" y="0"/>
                  </a:lnTo>
                  <a:lnTo>
                    <a:pt x="46" y="3"/>
                  </a:lnTo>
                  <a:lnTo>
                    <a:pt x="32" y="14"/>
                  </a:lnTo>
                  <a:lnTo>
                    <a:pt x="26" y="32"/>
                  </a:lnTo>
                  <a:lnTo>
                    <a:pt x="26" y="52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162"/>
                  </a:lnTo>
                  <a:lnTo>
                    <a:pt x="52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4819" y="612"/>
              <a:ext cx="40" cy="50"/>
            </a:xfrm>
            <a:custGeom>
              <a:avLst/>
              <a:gdLst>
                <a:gd name="T0" fmla="*/ 0 w 120"/>
                <a:gd name="T1" fmla="*/ 0 h 150"/>
                <a:gd name="T2" fmla="*/ 0 w 120"/>
                <a:gd name="T3" fmla="*/ 0 h 150"/>
                <a:gd name="T4" fmla="*/ 0 w 120"/>
                <a:gd name="T5" fmla="*/ 0 h 150"/>
                <a:gd name="T6" fmla="*/ 0 w 120"/>
                <a:gd name="T7" fmla="*/ 0 h 150"/>
                <a:gd name="T8" fmla="*/ 0 w 120"/>
                <a:gd name="T9" fmla="*/ 0 h 150"/>
                <a:gd name="T10" fmla="*/ 0 w 120"/>
                <a:gd name="T11" fmla="*/ 0 h 150"/>
                <a:gd name="T12" fmla="*/ 0 w 120"/>
                <a:gd name="T13" fmla="*/ 0 h 150"/>
                <a:gd name="T14" fmla="*/ 0 w 120"/>
                <a:gd name="T15" fmla="*/ 0 h 150"/>
                <a:gd name="T16" fmla="*/ 0 w 120"/>
                <a:gd name="T17" fmla="*/ 0 h 150"/>
                <a:gd name="T18" fmla="*/ 0 w 120"/>
                <a:gd name="T19" fmla="*/ 0 h 150"/>
                <a:gd name="T20" fmla="*/ 0 w 120"/>
                <a:gd name="T21" fmla="*/ 0 h 150"/>
                <a:gd name="T22" fmla="*/ 0 w 120"/>
                <a:gd name="T23" fmla="*/ 0 h 150"/>
                <a:gd name="T24" fmla="*/ 0 w 120"/>
                <a:gd name="T25" fmla="*/ 0 h 150"/>
                <a:gd name="T26" fmla="*/ 0 w 120"/>
                <a:gd name="T27" fmla="*/ 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0"/>
                <a:gd name="T43" fmla="*/ 0 h 150"/>
                <a:gd name="T44" fmla="*/ 120 w 120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0" h="150">
                  <a:moveTo>
                    <a:pt x="120" y="150"/>
                  </a:moveTo>
                  <a:lnTo>
                    <a:pt x="120" y="0"/>
                  </a:lnTo>
                  <a:lnTo>
                    <a:pt x="92" y="0"/>
                  </a:lnTo>
                  <a:lnTo>
                    <a:pt x="92" y="62"/>
                  </a:lnTo>
                  <a:lnTo>
                    <a:pt x="30" y="6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30" y="86"/>
                  </a:lnTo>
                  <a:lnTo>
                    <a:pt x="92" y="86"/>
                  </a:lnTo>
                  <a:lnTo>
                    <a:pt x="92" y="150"/>
                  </a:lnTo>
                  <a:lnTo>
                    <a:pt x="12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4887" y="624"/>
              <a:ext cx="20" cy="40"/>
            </a:xfrm>
            <a:custGeom>
              <a:avLst/>
              <a:gdLst>
                <a:gd name="T0" fmla="*/ 0 w 56"/>
                <a:gd name="T1" fmla="*/ 0 h 118"/>
                <a:gd name="T2" fmla="*/ 0 w 56"/>
                <a:gd name="T3" fmla="*/ 0 h 118"/>
                <a:gd name="T4" fmla="*/ 0 w 56"/>
                <a:gd name="T5" fmla="*/ 0 h 118"/>
                <a:gd name="T6" fmla="*/ 0 w 56"/>
                <a:gd name="T7" fmla="*/ 0 h 118"/>
                <a:gd name="T8" fmla="*/ 0 w 56"/>
                <a:gd name="T9" fmla="*/ 0 h 118"/>
                <a:gd name="T10" fmla="*/ 0 w 56"/>
                <a:gd name="T11" fmla="*/ 0 h 118"/>
                <a:gd name="T12" fmla="*/ 0 w 56"/>
                <a:gd name="T13" fmla="*/ 0 h 118"/>
                <a:gd name="T14" fmla="*/ 0 w 56"/>
                <a:gd name="T15" fmla="*/ 0 h 118"/>
                <a:gd name="T16" fmla="*/ 0 w 56"/>
                <a:gd name="T17" fmla="*/ 0 h 118"/>
                <a:gd name="T18" fmla="*/ 0 w 56"/>
                <a:gd name="T19" fmla="*/ 0 h 118"/>
                <a:gd name="T20" fmla="*/ 0 w 56"/>
                <a:gd name="T21" fmla="*/ 0 h 118"/>
                <a:gd name="T22" fmla="*/ 0 w 56"/>
                <a:gd name="T23" fmla="*/ 0 h 118"/>
                <a:gd name="T24" fmla="*/ 0 w 56"/>
                <a:gd name="T25" fmla="*/ 0 h 118"/>
                <a:gd name="T26" fmla="*/ 0 w 56"/>
                <a:gd name="T27" fmla="*/ 0 h 118"/>
                <a:gd name="T28" fmla="*/ 0 w 56"/>
                <a:gd name="T29" fmla="*/ 0 h 118"/>
                <a:gd name="T30" fmla="*/ 0 w 56"/>
                <a:gd name="T31" fmla="*/ 0 h 118"/>
                <a:gd name="T32" fmla="*/ 0 w 56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18"/>
                <a:gd name="T53" fmla="*/ 56 w 56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18">
                  <a:moveTo>
                    <a:pt x="0" y="92"/>
                  </a:moveTo>
                  <a:lnTo>
                    <a:pt x="0" y="118"/>
                  </a:lnTo>
                  <a:lnTo>
                    <a:pt x="22" y="113"/>
                  </a:lnTo>
                  <a:lnTo>
                    <a:pt x="40" y="101"/>
                  </a:lnTo>
                  <a:lnTo>
                    <a:pt x="52" y="82"/>
                  </a:lnTo>
                  <a:lnTo>
                    <a:pt x="56" y="59"/>
                  </a:lnTo>
                  <a:lnTo>
                    <a:pt x="52" y="35"/>
                  </a:lnTo>
                  <a:lnTo>
                    <a:pt x="40" y="16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0" y="23"/>
                  </a:lnTo>
                  <a:lnTo>
                    <a:pt x="19" y="32"/>
                  </a:lnTo>
                  <a:lnTo>
                    <a:pt x="26" y="59"/>
                  </a:lnTo>
                  <a:lnTo>
                    <a:pt x="19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4868" y="624"/>
              <a:ext cx="19" cy="40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0 h 119"/>
                <a:gd name="T4" fmla="*/ 0 w 59"/>
                <a:gd name="T5" fmla="*/ 0 h 119"/>
                <a:gd name="T6" fmla="*/ 0 w 59"/>
                <a:gd name="T7" fmla="*/ 0 h 119"/>
                <a:gd name="T8" fmla="*/ 0 w 59"/>
                <a:gd name="T9" fmla="*/ 0 h 119"/>
                <a:gd name="T10" fmla="*/ 0 w 59"/>
                <a:gd name="T11" fmla="*/ 0 h 119"/>
                <a:gd name="T12" fmla="*/ 0 w 59"/>
                <a:gd name="T13" fmla="*/ 0 h 119"/>
                <a:gd name="T14" fmla="*/ 0 w 59"/>
                <a:gd name="T15" fmla="*/ 0 h 119"/>
                <a:gd name="T16" fmla="*/ 0 w 59"/>
                <a:gd name="T17" fmla="*/ 0 h 119"/>
                <a:gd name="T18" fmla="*/ 0 w 59"/>
                <a:gd name="T19" fmla="*/ 0 h 119"/>
                <a:gd name="T20" fmla="*/ 0 w 59"/>
                <a:gd name="T21" fmla="*/ 0 h 119"/>
                <a:gd name="T22" fmla="*/ 0 w 59"/>
                <a:gd name="T23" fmla="*/ 0 h 119"/>
                <a:gd name="T24" fmla="*/ 0 w 59"/>
                <a:gd name="T25" fmla="*/ 0 h 119"/>
                <a:gd name="T26" fmla="*/ 0 w 59"/>
                <a:gd name="T27" fmla="*/ 0 h 119"/>
                <a:gd name="T28" fmla="*/ 0 w 59"/>
                <a:gd name="T29" fmla="*/ 0 h 119"/>
                <a:gd name="T30" fmla="*/ 0 w 59"/>
                <a:gd name="T31" fmla="*/ 0 h 119"/>
                <a:gd name="T32" fmla="*/ 0 w 59"/>
                <a:gd name="T33" fmla="*/ 0 h 119"/>
                <a:gd name="T34" fmla="*/ 0 w 59"/>
                <a:gd name="T35" fmla="*/ 0 h 119"/>
                <a:gd name="T36" fmla="*/ 0 w 59"/>
                <a:gd name="T37" fmla="*/ 0 h 119"/>
                <a:gd name="T38" fmla="*/ 0 w 59"/>
                <a:gd name="T39" fmla="*/ 0 h 119"/>
                <a:gd name="T40" fmla="*/ 0 w 59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19"/>
                <a:gd name="T65" fmla="*/ 59 w 59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19">
                  <a:moveTo>
                    <a:pt x="59" y="23"/>
                  </a:moveTo>
                  <a:lnTo>
                    <a:pt x="59" y="1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4"/>
                  </a:lnTo>
                  <a:lnTo>
                    <a:pt x="0" y="59"/>
                  </a:lnTo>
                  <a:lnTo>
                    <a:pt x="4" y="83"/>
                  </a:lnTo>
                  <a:lnTo>
                    <a:pt x="16" y="102"/>
                  </a:lnTo>
                  <a:lnTo>
                    <a:pt x="33" y="114"/>
                  </a:lnTo>
                  <a:lnTo>
                    <a:pt x="56" y="119"/>
                  </a:lnTo>
                  <a:lnTo>
                    <a:pt x="59" y="119"/>
                  </a:lnTo>
                  <a:lnTo>
                    <a:pt x="59" y="93"/>
                  </a:lnTo>
                  <a:lnTo>
                    <a:pt x="56" y="95"/>
                  </a:lnTo>
                  <a:lnTo>
                    <a:pt x="34" y="83"/>
                  </a:lnTo>
                  <a:lnTo>
                    <a:pt x="30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6" y="21"/>
                  </a:lnTo>
                  <a:lnTo>
                    <a:pt x="5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4913" y="624"/>
              <a:ext cx="35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30" y="113"/>
                  </a:lnTo>
                  <a:lnTo>
                    <a:pt x="30" y="61"/>
                  </a:lnTo>
                  <a:lnTo>
                    <a:pt x="35" y="35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6" y="26"/>
                  </a:lnTo>
                  <a:lnTo>
                    <a:pt x="74" y="35"/>
                  </a:lnTo>
                  <a:lnTo>
                    <a:pt x="76" y="59"/>
                  </a:lnTo>
                  <a:lnTo>
                    <a:pt x="76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5" y="4"/>
                  </a:lnTo>
                  <a:lnTo>
                    <a:pt x="65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4975" y="625"/>
              <a:ext cx="16" cy="53"/>
            </a:xfrm>
            <a:custGeom>
              <a:avLst/>
              <a:gdLst>
                <a:gd name="T0" fmla="*/ 0 w 52"/>
                <a:gd name="T1" fmla="*/ 0 h 159"/>
                <a:gd name="T2" fmla="*/ 0 w 52"/>
                <a:gd name="T3" fmla="*/ 0 h 159"/>
                <a:gd name="T4" fmla="*/ 0 w 52"/>
                <a:gd name="T5" fmla="*/ 0 h 159"/>
                <a:gd name="T6" fmla="*/ 0 w 52"/>
                <a:gd name="T7" fmla="*/ 0 h 159"/>
                <a:gd name="T8" fmla="*/ 0 w 52"/>
                <a:gd name="T9" fmla="*/ 0 h 159"/>
                <a:gd name="T10" fmla="*/ 0 w 52"/>
                <a:gd name="T11" fmla="*/ 0 h 159"/>
                <a:gd name="T12" fmla="*/ 0 w 52"/>
                <a:gd name="T13" fmla="*/ 0 h 159"/>
                <a:gd name="T14" fmla="*/ 0 w 52"/>
                <a:gd name="T15" fmla="*/ 0 h 159"/>
                <a:gd name="T16" fmla="*/ 0 w 52"/>
                <a:gd name="T17" fmla="*/ 0 h 159"/>
                <a:gd name="T18" fmla="*/ 0 w 52"/>
                <a:gd name="T19" fmla="*/ 0 h 159"/>
                <a:gd name="T20" fmla="*/ 0 w 52"/>
                <a:gd name="T21" fmla="*/ 0 h 159"/>
                <a:gd name="T22" fmla="*/ 0 w 52"/>
                <a:gd name="T23" fmla="*/ 0 h 159"/>
                <a:gd name="T24" fmla="*/ 0 w 52"/>
                <a:gd name="T25" fmla="*/ 0 h 159"/>
                <a:gd name="T26" fmla="*/ 0 w 52"/>
                <a:gd name="T27" fmla="*/ 0 h 159"/>
                <a:gd name="T28" fmla="*/ 0 w 52"/>
                <a:gd name="T29" fmla="*/ 0 h 159"/>
                <a:gd name="T30" fmla="*/ 0 w 52"/>
                <a:gd name="T31" fmla="*/ 0 h 159"/>
                <a:gd name="T32" fmla="*/ 0 w 52"/>
                <a:gd name="T33" fmla="*/ 0 h 159"/>
                <a:gd name="T34" fmla="*/ 0 w 52"/>
                <a:gd name="T35" fmla="*/ 0 h 159"/>
                <a:gd name="T36" fmla="*/ 0 w 52"/>
                <a:gd name="T37" fmla="*/ 0 h 159"/>
                <a:gd name="T38" fmla="*/ 0 w 52"/>
                <a:gd name="T39" fmla="*/ 0 h 159"/>
                <a:gd name="T40" fmla="*/ 0 w 52"/>
                <a:gd name="T41" fmla="*/ 0 h 159"/>
                <a:gd name="T42" fmla="*/ 0 w 52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159"/>
                <a:gd name="T68" fmla="*/ 52 w 52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159">
                  <a:moveTo>
                    <a:pt x="0" y="133"/>
                  </a:moveTo>
                  <a:lnTo>
                    <a:pt x="0" y="159"/>
                  </a:lnTo>
                  <a:lnTo>
                    <a:pt x="22" y="156"/>
                  </a:lnTo>
                  <a:lnTo>
                    <a:pt x="39" y="143"/>
                  </a:lnTo>
                  <a:lnTo>
                    <a:pt x="49" y="124"/>
                  </a:lnTo>
                  <a:lnTo>
                    <a:pt x="52" y="97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24" y="17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" y="30"/>
                  </a:lnTo>
                  <a:lnTo>
                    <a:pt x="24" y="55"/>
                  </a:lnTo>
                  <a:lnTo>
                    <a:pt x="17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10" y="104"/>
                  </a:lnTo>
                  <a:lnTo>
                    <a:pt x="26" y="88"/>
                  </a:lnTo>
                  <a:lnTo>
                    <a:pt x="23" y="12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4956" y="624"/>
              <a:ext cx="19" cy="38"/>
            </a:xfrm>
            <a:custGeom>
              <a:avLst/>
              <a:gdLst>
                <a:gd name="T0" fmla="*/ 0 w 55"/>
                <a:gd name="T1" fmla="*/ 0 h 114"/>
                <a:gd name="T2" fmla="*/ 0 w 55"/>
                <a:gd name="T3" fmla="*/ 0 h 114"/>
                <a:gd name="T4" fmla="*/ 0 w 55"/>
                <a:gd name="T5" fmla="*/ 0 h 114"/>
                <a:gd name="T6" fmla="*/ 0 w 55"/>
                <a:gd name="T7" fmla="*/ 0 h 114"/>
                <a:gd name="T8" fmla="*/ 0 w 55"/>
                <a:gd name="T9" fmla="*/ 0 h 114"/>
                <a:gd name="T10" fmla="*/ 0 w 55"/>
                <a:gd name="T11" fmla="*/ 0 h 114"/>
                <a:gd name="T12" fmla="*/ 0 w 55"/>
                <a:gd name="T13" fmla="*/ 0 h 114"/>
                <a:gd name="T14" fmla="*/ 0 w 55"/>
                <a:gd name="T15" fmla="*/ 0 h 114"/>
                <a:gd name="T16" fmla="*/ 0 w 55"/>
                <a:gd name="T17" fmla="*/ 0 h 114"/>
                <a:gd name="T18" fmla="*/ 0 w 55"/>
                <a:gd name="T19" fmla="*/ 0 h 114"/>
                <a:gd name="T20" fmla="*/ 0 w 55"/>
                <a:gd name="T21" fmla="*/ 0 h 114"/>
                <a:gd name="T22" fmla="*/ 0 w 55"/>
                <a:gd name="T23" fmla="*/ 0 h 114"/>
                <a:gd name="T24" fmla="*/ 0 w 55"/>
                <a:gd name="T25" fmla="*/ 0 h 114"/>
                <a:gd name="T26" fmla="*/ 0 w 55"/>
                <a:gd name="T27" fmla="*/ 0 h 114"/>
                <a:gd name="T28" fmla="*/ 0 w 55"/>
                <a:gd name="T29" fmla="*/ 0 h 114"/>
                <a:gd name="T30" fmla="*/ 0 w 55"/>
                <a:gd name="T31" fmla="*/ 0 h 114"/>
                <a:gd name="T32" fmla="*/ 0 w 55"/>
                <a:gd name="T33" fmla="*/ 0 h 114"/>
                <a:gd name="T34" fmla="*/ 0 w 55"/>
                <a:gd name="T35" fmla="*/ 0 h 114"/>
                <a:gd name="T36" fmla="*/ 0 w 55"/>
                <a:gd name="T37" fmla="*/ 0 h 114"/>
                <a:gd name="T38" fmla="*/ 0 w 55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114"/>
                <a:gd name="T62" fmla="*/ 55 w 55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114">
                  <a:moveTo>
                    <a:pt x="55" y="27"/>
                  </a:moveTo>
                  <a:lnTo>
                    <a:pt x="55" y="4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0" y="18"/>
                  </a:lnTo>
                  <a:lnTo>
                    <a:pt x="3" y="36"/>
                  </a:lnTo>
                  <a:lnTo>
                    <a:pt x="0" y="59"/>
                  </a:lnTo>
                  <a:lnTo>
                    <a:pt x="10" y="96"/>
                  </a:lnTo>
                  <a:lnTo>
                    <a:pt x="25" y="109"/>
                  </a:lnTo>
                  <a:lnTo>
                    <a:pt x="43" y="114"/>
                  </a:lnTo>
                  <a:lnTo>
                    <a:pt x="55" y="111"/>
                  </a:lnTo>
                  <a:lnTo>
                    <a:pt x="55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29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4959" y="667"/>
              <a:ext cx="16" cy="11"/>
            </a:xfrm>
            <a:custGeom>
              <a:avLst/>
              <a:gdLst>
                <a:gd name="T0" fmla="*/ 0 w 45"/>
                <a:gd name="T1" fmla="*/ 0 h 33"/>
                <a:gd name="T2" fmla="*/ 0 w 45"/>
                <a:gd name="T3" fmla="*/ 0 h 33"/>
                <a:gd name="T4" fmla="*/ 0 w 45"/>
                <a:gd name="T5" fmla="*/ 0 h 33"/>
                <a:gd name="T6" fmla="*/ 0 w 45"/>
                <a:gd name="T7" fmla="*/ 0 h 33"/>
                <a:gd name="T8" fmla="*/ 0 w 45"/>
                <a:gd name="T9" fmla="*/ 0 h 33"/>
                <a:gd name="T10" fmla="*/ 0 w 45"/>
                <a:gd name="T11" fmla="*/ 0 h 33"/>
                <a:gd name="T12" fmla="*/ 0 w 45"/>
                <a:gd name="T13" fmla="*/ 0 h 33"/>
                <a:gd name="T14" fmla="*/ 0 w 45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33"/>
                <a:gd name="T26" fmla="*/ 45 w 4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33">
                  <a:moveTo>
                    <a:pt x="45" y="33"/>
                  </a:moveTo>
                  <a:lnTo>
                    <a:pt x="45" y="7"/>
                  </a:lnTo>
                  <a:lnTo>
                    <a:pt x="35" y="13"/>
                  </a:lnTo>
                  <a:lnTo>
                    <a:pt x="3" y="0"/>
                  </a:lnTo>
                  <a:lnTo>
                    <a:pt x="0" y="26"/>
                  </a:lnTo>
                  <a:lnTo>
                    <a:pt x="38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5035" y="612"/>
              <a:ext cx="40" cy="50"/>
            </a:xfrm>
            <a:custGeom>
              <a:avLst/>
              <a:gdLst>
                <a:gd name="T0" fmla="*/ 0 w 121"/>
                <a:gd name="T1" fmla="*/ 0 h 150"/>
                <a:gd name="T2" fmla="*/ 0 w 121"/>
                <a:gd name="T3" fmla="*/ 0 h 150"/>
                <a:gd name="T4" fmla="*/ 0 w 121"/>
                <a:gd name="T5" fmla="*/ 0 h 150"/>
                <a:gd name="T6" fmla="*/ 0 w 121"/>
                <a:gd name="T7" fmla="*/ 0 h 150"/>
                <a:gd name="T8" fmla="*/ 0 w 121"/>
                <a:gd name="T9" fmla="*/ 0 h 150"/>
                <a:gd name="T10" fmla="*/ 0 w 121"/>
                <a:gd name="T11" fmla="*/ 0 h 150"/>
                <a:gd name="T12" fmla="*/ 0 w 121"/>
                <a:gd name="T13" fmla="*/ 0 h 150"/>
                <a:gd name="T14" fmla="*/ 0 w 121"/>
                <a:gd name="T15" fmla="*/ 0 h 150"/>
                <a:gd name="T16" fmla="*/ 0 w 121"/>
                <a:gd name="T17" fmla="*/ 0 h 150"/>
                <a:gd name="T18" fmla="*/ 0 w 121"/>
                <a:gd name="T19" fmla="*/ 0 h 150"/>
                <a:gd name="T20" fmla="*/ 0 w 121"/>
                <a:gd name="T21" fmla="*/ 0 h 150"/>
                <a:gd name="T22" fmla="*/ 0 w 121"/>
                <a:gd name="T23" fmla="*/ 0 h 150"/>
                <a:gd name="T24" fmla="*/ 0 w 121"/>
                <a:gd name="T25" fmla="*/ 0 h 150"/>
                <a:gd name="T26" fmla="*/ 0 w 121"/>
                <a:gd name="T27" fmla="*/ 0 h 150"/>
                <a:gd name="T28" fmla="*/ 0 w 121"/>
                <a:gd name="T29" fmla="*/ 0 h 150"/>
                <a:gd name="T30" fmla="*/ 0 w 121"/>
                <a:gd name="T31" fmla="*/ 0 h 150"/>
                <a:gd name="T32" fmla="*/ 0 w 121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150"/>
                <a:gd name="T53" fmla="*/ 121 w 121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150">
                  <a:moveTo>
                    <a:pt x="121" y="150"/>
                  </a:moveTo>
                  <a:lnTo>
                    <a:pt x="58" y="69"/>
                  </a:lnTo>
                  <a:lnTo>
                    <a:pt x="118" y="0"/>
                  </a:lnTo>
                  <a:lnTo>
                    <a:pt x="84" y="0"/>
                  </a:lnTo>
                  <a:lnTo>
                    <a:pt x="34" y="54"/>
                  </a:lnTo>
                  <a:lnTo>
                    <a:pt x="27" y="66"/>
                  </a:lnTo>
                  <a:lnTo>
                    <a:pt x="27" y="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7" y="150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34" y="88"/>
                  </a:lnTo>
                  <a:lnTo>
                    <a:pt x="85" y="15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5099" y="624"/>
              <a:ext cx="20" cy="40"/>
            </a:xfrm>
            <a:custGeom>
              <a:avLst/>
              <a:gdLst>
                <a:gd name="T0" fmla="*/ 0 w 58"/>
                <a:gd name="T1" fmla="*/ 0 h 118"/>
                <a:gd name="T2" fmla="*/ 0 w 58"/>
                <a:gd name="T3" fmla="*/ 0 h 118"/>
                <a:gd name="T4" fmla="*/ 0 w 58"/>
                <a:gd name="T5" fmla="*/ 0 h 118"/>
                <a:gd name="T6" fmla="*/ 0 w 58"/>
                <a:gd name="T7" fmla="*/ 0 h 118"/>
                <a:gd name="T8" fmla="*/ 0 w 58"/>
                <a:gd name="T9" fmla="*/ 0 h 118"/>
                <a:gd name="T10" fmla="*/ 0 w 58"/>
                <a:gd name="T11" fmla="*/ 0 h 118"/>
                <a:gd name="T12" fmla="*/ 0 w 58"/>
                <a:gd name="T13" fmla="*/ 0 h 118"/>
                <a:gd name="T14" fmla="*/ 0 w 58"/>
                <a:gd name="T15" fmla="*/ 0 h 118"/>
                <a:gd name="T16" fmla="*/ 0 w 58"/>
                <a:gd name="T17" fmla="*/ 0 h 118"/>
                <a:gd name="T18" fmla="*/ 0 w 58"/>
                <a:gd name="T19" fmla="*/ 0 h 118"/>
                <a:gd name="T20" fmla="*/ 0 w 58"/>
                <a:gd name="T21" fmla="*/ 0 h 118"/>
                <a:gd name="T22" fmla="*/ 0 w 58"/>
                <a:gd name="T23" fmla="*/ 0 h 118"/>
                <a:gd name="T24" fmla="*/ 0 w 58"/>
                <a:gd name="T25" fmla="*/ 0 h 118"/>
                <a:gd name="T26" fmla="*/ 0 w 58"/>
                <a:gd name="T27" fmla="*/ 0 h 118"/>
                <a:gd name="T28" fmla="*/ 0 w 58"/>
                <a:gd name="T29" fmla="*/ 0 h 118"/>
                <a:gd name="T30" fmla="*/ 0 w 58"/>
                <a:gd name="T31" fmla="*/ 0 h 118"/>
                <a:gd name="T32" fmla="*/ 0 w 58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18"/>
                <a:gd name="T53" fmla="*/ 58 w 58"/>
                <a:gd name="T54" fmla="*/ 118 h 1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18">
                  <a:moveTo>
                    <a:pt x="0" y="92"/>
                  </a:moveTo>
                  <a:lnTo>
                    <a:pt x="0" y="118"/>
                  </a:lnTo>
                  <a:lnTo>
                    <a:pt x="23" y="113"/>
                  </a:lnTo>
                  <a:lnTo>
                    <a:pt x="42" y="101"/>
                  </a:lnTo>
                  <a:lnTo>
                    <a:pt x="55" y="82"/>
                  </a:lnTo>
                  <a:lnTo>
                    <a:pt x="58" y="59"/>
                  </a:lnTo>
                  <a:lnTo>
                    <a:pt x="55" y="35"/>
                  </a:lnTo>
                  <a:lnTo>
                    <a:pt x="42" y="16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3" y="23"/>
                  </a:lnTo>
                  <a:lnTo>
                    <a:pt x="22" y="32"/>
                  </a:lnTo>
                  <a:lnTo>
                    <a:pt x="29" y="59"/>
                  </a:lnTo>
                  <a:lnTo>
                    <a:pt x="22" y="8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5080" y="624"/>
              <a:ext cx="19" cy="40"/>
            </a:xfrm>
            <a:custGeom>
              <a:avLst/>
              <a:gdLst>
                <a:gd name="T0" fmla="*/ 0 w 56"/>
                <a:gd name="T1" fmla="*/ 0 h 119"/>
                <a:gd name="T2" fmla="*/ 0 w 56"/>
                <a:gd name="T3" fmla="*/ 0 h 119"/>
                <a:gd name="T4" fmla="*/ 0 w 56"/>
                <a:gd name="T5" fmla="*/ 0 h 119"/>
                <a:gd name="T6" fmla="*/ 0 w 56"/>
                <a:gd name="T7" fmla="*/ 0 h 119"/>
                <a:gd name="T8" fmla="*/ 0 w 56"/>
                <a:gd name="T9" fmla="*/ 0 h 119"/>
                <a:gd name="T10" fmla="*/ 0 w 56"/>
                <a:gd name="T11" fmla="*/ 0 h 119"/>
                <a:gd name="T12" fmla="*/ 0 w 56"/>
                <a:gd name="T13" fmla="*/ 0 h 119"/>
                <a:gd name="T14" fmla="*/ 0 w 56"/>
                <a:gd name="T15" fmla="*/ 0 h 119"/>
                <a:gd name="T16" fmla="*/ 0 w 56"/>
                <a:gd name="T17" fmla="*/ 0 h 119"/>
                <a:gd name="T18" fmla="*/ 0 w 56"/>
                <a:gd name="T19" fmla="*/ 0 h 119"/>
                <a:gd name="T20" fmla="*/ 0 w 56"/>
                <a:gd name="T21" fmla="*/ 0 h 119"/>
                <a:gd name="T22" fmla="*/ 0 w 56"/>
                <a:gd name="T23" fmla="*/ 0 h 119"/>
                <a:gd name="T24" fmla="*/ 0 w 56"/>
                <a:gd name="T25" fmla="*/ 0 h 119"/>
                <a:gd name="T26" fmla="*/ 0 w 56"/>
                <a:gd name="T27" fmla="*/ 0 h 119"/>
                <a:gd name="T28" fmla="*/ 0 w 56"/>
                <a:gd name="T29" fmla="*/ 0 h 119"/>
                <a:gd name="T30" fmla="*/ 0 w 56"/>
                <a:gd name="T31" fmla="*/ 0 h 119"/>
                <a:gd name="T32" fmla="*/ 0 w 56"/>
                <a:gd name="T33" fmla="*/ 0 h 119"/>
                <a:gd name="T34" fmla="*/ 0 w 56"/>
                <a:gd name="T35" fmla="*/ 0 h 119"/>
                <a:gd name="T36" fmla="*/ 0 w 56"/>
                <a:gd name="T37" fmla="*/ 0 h 119"/>
                <a:gd name="T38" fmla="*/ 0 w 56"/>
                <a:gd name="T39" fmla="*/ 0 h 119"/>
                <a:gd name="T40" fmla="*/ 0 w 56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19"/>
                <a:gd name="T65" fmla="*/ 56 w 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19">
                  <a:moveTo>
                    <a:pt x="56" y="23"/>
                  </a:moveTo>
                  <a:lnTo>
                    <a:pt x="56" y="1"/>
                  </a:lnTo>
                  <a:lnTo>
                    <a:pt x="54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2" y="34"/>
                  </a:lnTo>
                  <a:lnTo>
                    <a:pt x="0" y="59"/>
                  </a:lnTo>
                  <a:lnTo>
                    <a:pt x="2" y="83"/>
                  </a:lnTo>
                  <a:lnTo>
                    <a:pt x="15" y="102"/>
                  </a:lnTo>
                  <a:lnTo>
                    <a:pt x="33" y="114"/>
                  </a:lnTo>
                  <a:lnTo>
                    <a:pt x="54" y="119"/>
                  </a:lnTo>
                  <a:lnTo>
                    <a:pt x="56" y="11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34" y="83"/>
                  </a:lnTo>
                  <a:lnTo>
                    <a:pt x="28" y="59"/>
                  </a:lnTo>
                  <a:lnTo>
                    <a:pt x="34" y="33"/>
                  </a:lnTo>
                  <a:lnTo>
                    <a:pt x="43" y="24"/>
                  </a:lnTo>
                  <a:lnTo>
                    <a:pt x="54" y="21"/>
                  </a:lnTo>
                  <a:lnTo>
                    <a:pt x="5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5127" y="624"/>
              <a:ext cx="33" cy="38"/>
            </a:xfrm>
            <a:custGeom>
              <a:avLst/>
              <a:gdLst>
                <a:gd name="T0" fmla="*/ 0 w 104"/>
                <a:gd name="T1" fmla="*/ 0 h 113"/>
                <a:gd name="T2" fmla="*/ 0 w 104"/>
                <a:gd name="T3" fmla="*/ 0 h 113"/>
                <a:gd name="T4" fmla="*/ 0 w 104"/>
                <a:gd name="T5" fmla="*/ 0 h 113"/>
                <a:gd name="T6" fmla="*/ 0 w 104"/>
                <a:gd name="T7" fmla="*/ 0 h 113"/>
                <a:gd name="T8" fmla="*/ 0 w 104"/>
                <a:gd name="T9" fmla="*/ 0 h 113"/>
                <a:gd name="T10" fmla="*/ 0 w 104"/>
                <a:gd name="T11" fmla="*/ 0 h 113"/>
                <a:gd name="T12" fmla="*/ 0 w 104"/>
                <a:gd name="T13" fmla="*/ 0 h 113"/>
                <a:gd name="T14" fmla="*/ 0 w 104"/>
                <a:gd name="T15" fmla="*/ 0 h 113"/>
                <a:gd name="T16" fmla="*/ 0 w 104"/>
                <a:gd name="T17" fmla="*/ 0 h 113"/>
                <a:gd name="T18" fmla="*/ 0 w 104"/>
                <a:gd name="T19" fmla="*/ 0 h 113"/>
                <a:gd name="T20" fmla="*/ 0 w 104"/>
                <a:gd name="T21" fmla="*/ 0 h 113"/>
                <a:gd name="T22" fmla="*/ 0 w 104"/>
                <a:gd name="T23" fmla="*/ 0 h 113"/>
                <a:gd name="T24" fmla="*/ 0 w 104"/>
                <a:gd name="T25" fmla="*/ 0 h 113"/>
                <a:gd name="T26" fmla="*/ 0 w 104"/>
                <a:gd name="T27" fmla="*/ 0 h 113"/>
                <a:gd name="T28" fmla="*/ 0 w 104"/>
                <a:gd name="T29" fmla="*/ 0 h 113"/>
                <a:gd name="T30" fmla="*/ 0 w 104"/>
                <a:gd name="T31" fmla="*/ 0 h 113"/>
                <a:gd name="T32" fmla="*/ 0 w 104"/>
                <a:gd name="T33" fmla="*/ 0 h 113"/>
                <a:gd name="T34" fmla="*/ 0 w 104"/>
                <a:gd name="T35" fmla="*/ 0 h 113"/>
                <a:gd name="T36" fmla="*/ 0 w 104"/>
                <a:gd name="T37" fmla="*/ 0 h 113"/>
                <a:gd name="T38" fmla="*/ 0 w 104"/>
                <a:gd name="T39" fmla="*/ 0 h 113"/>
                <a:gd name="T40" fmla="*/ 0 w 104"/>
                <a:gd name="T41" fmla="*/ 0 h 113"/>
                <a:gd name="T42" fmla="*/ 0 w 104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13"/>
                <a:gd name="T68" fmla="*/ 104 w 104"/>
                <a:gd name="T69" fmla="*/ 113 h 1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13">
                  <a:moveTo>
                    <a:pt x="26" y="3"/>
                  </a:moveTo>
                  <a:lnTo>
                    <a:pt x="0" y="3"/>
                  </a:lnTo>
                  <a:lnTo>
                    <a:pt x="1" y="42"/>
                  </a:lnTo>
                  <a:lnTo>
                    <a:pt x="1" y="113"/>
                  </a:lnTo>
                  <a:lnTo>
                    <a:pt x="29" y="113"/>
                  </a:lnTo>
                  <a:lnTo>
                    <a:pt x="29" y="61"/>
                  </a:lnTo>
                  <a:lnTo>
                    <a:pt x="34" y="35"/>
                  </a:lnTo>
                  <a:lnTo>
                    <a:pt x="40" y="26"/>
                  </a:lnTo>
                  <a:lnTo>
                    <a:pt x="53" y="23"/>
                  </a:lnTo>
                  <a:lnTo>
                    <a:pt x="65" y="26"/>
                  </a:lnTo>
                  <a:lnTo>
                    <a:pt x="72" y="35"/>
                  </a:lnTo>
                  <a:lnTo>
                    <a:pt x="75" y="59"/>
                  </a:lnTo>
                  <a:lnTo>
                    <a:pt x="75" y="113"/>
                  </a:lnTo>
                  <a:lnTo>
                    <a:pt x="104" y="113"/>
                  </a:lnTo>
                  <a:lnTo>
                    <a:pt x="104" y="51"/>
                  </a:lnTo>
                  <a:lnTo>
                    <a:pt x="97" y="15"/>
                  </a:lnTo>
                  <a:lnTo>
                    <a:pt x="84" y="4"/>
                  </a:lnTo>
                  <a:lnTo>
                    <a:pt x="63" y="0"/>
                  </a:lnTo>
                  <a:lnTo>
                    <a:pt x="43" y="4"/>
                  </a:lnTo>
                  <a:lnTo>
                    <a:pt x="27" y="20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5187" y="625"/>
              <a:ext cx="17" cy="53"/>
            </a:xfrm>
            <a:custGeom>
              <a:avLst/>
              <a:gdLst>
                <a:gd name="T0" fmla="*/ 0 w 51"/>
                <a:gd name="T1" fmla="*/ 0 h 159"/>
                <a:gd name="T2" fmla="*/ 0 w 51"/>
                <a:gd name="T3" fmla="*/ 0 h 159"/>
                <a:gd name="T4" fmla="*/ 0 w 51"/>
                <a:gd name="T5" fmla="*/ 0 h 159"/>
                <a:gd name="T6" fmla="*/ 0 w 51"/>
                <a:gd name="T7" fmla="*/ 0 h 159"/>
                <a:gd name="T8" fmla="*/ 0 w 51"/>
                <a:gd name="T9" fmla="*/ 0 h 159"/>
                <a:gd name="T10" fmla="*/ 0 w 51"/>
                <a:gd name="T11" fmla="*/ 0 h 159"/>
                <a:gd name="T12" fmla="*/ 0 w 51"/>
                <a:gd name="T13" fmla="*/ 0 h 159"/>
                <a:gd name="T14" fmla="*/ 0 w 51"/>
                <a:gd name="T15" fmla="*/ 0 h 159"/>
                <a:gd name="T16" fmla="*/ 0 w 51"/>
                <a:gd name="T17" fmla="*/ 0 h 159"/>
                <a:gd name="T18" fmla="*/ 0 w 51"/>
                <a:gd name="T19" fmla="*/ 0 h 159"/>
                <a:gd name="T20" fmla="*/ 0 w 51"/>
                <a:gd name="T21" fmla="*/ 0 h 159"/>
                <a:gd name="T22" fmla="*/ 0 w 51"/>
                <a:gd name="T23" fmla="*/ 0 h 159"/>
                <a:gd name="T24" fmla="*/ 0 w 51"/>
                <a:gd name="T25" fmla="*/ 0 h 159"/>
                <a:gd name="T26" fmla="*/ 0 w 51"/>
                <a:gd name="T27" fmla="*/ 0 h 159"/>
                <a:gd name="T28" fmla="*/ 0 w 51"/>
                <a:gd name="T29" fmla="*/ 0 h 159"/>
                <a:gd name="T30" fmla="*/ 0 w 51"/>
                <a:gd name="T31" fmla="*/ 0 h 159"/>
                <a:gd name="T32" fmla="*/ 0 w 51"/>
                <a:gd name="T33" fmla="*/ 0 h 159"/>
                <a:gd name="T34" fmla="*/ 0 w 51"/>
                <a:gd name="T35" fmla="*/ 0 h 159"/>
                <a:gd name="T36" fmla="*/ 0 w 51"/>
                <a:gd name="T37" fmla="*/ 0 h 159"/>
                <a:gd name="T38" fmla="*/ 0 w 51"/>
                <a:gd name="T39" fmla="*/ 0 h 159"/>
                <a:gd name="T40" fmla="*/ 0 w 51"/>
                <a:gd name="T41" fmla="*/ 0 h 159"/>
                <a:gd name="T42" fmla="*/ 0 w 51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59"/>
                <a:gd name="T68" fmla="*/ 51 w 51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59">
                  <a:moveTo>
                    <a:pt x="0" y="131"/>
                  </a:moveTo>
                  <a:lnTo>
                    <a:pt x="0" y="159"/>
                  </a:lnTo>
                  <a:lnTo>
                    <a:pt x="19" y="156"/>
                  </a:lnTo>
                  <a:lnTo>
                    <a:pt x="36" y="143"/>
                  </a:lnTo>
                  <a:lnTo>
                    <a:pt x="46" y="124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2" y="17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6" y="30"/>
                  </a:lnTo>
                  <a:lnTo>
                    <a:pt x="22" y="55"/>
                  </a:lnTo>
                  <a:lnTo>
                    <a:pt x="16" y="75"/>
                  </a:lnTo>
                  <a:lnTo>
                    <a:pt x="0" y="84"/>
                  </a:lnTo>
                  <a:lnTo>
                    <a:pt x="0" y="107"/>
                  </a:lnTo>
                  <a:lnTo>
                    <a:pt x="9" y="104"/>
                  </a:lnTo>
                  <a:lnTo>
                    <a:pt x="25" y="88"/>
                  </a:lnTo>
                  <a:lnTo>
                    <a:pt x="20" y="12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5167" y="624"/>
              <a:ext cx="20" cy="38"/>
            </a:xfrm>
            <a:custGeom>
              <a:avLst/>
              <a:gdLst>
                <a:gd name="T0" fmla="*/ 0 w 58"/>
                <a:gd name="T1" fmla="*/ 0 h 114"/>
                <a:gd name="T2" fmla="*/ 0 w 58"/>
                <a:gd name="T3" fmla="*/ 0 h 114"/>
                <a:gd name="T4" fmla="*/ 0 w 58"/>
                <a:gd name="T5" fmla="*/ 0 h 114"/>
                <a:gd name="T6" fmla="*/ 0 w 58"/>
                <a:gd name="T7" fmla="*/ 0 h 114"/>
                <a:gd name="T8" fmla="*/ 0 w 58"/>
                <a:gd name="T9" fmla="*/ 0 h 114"/>
                <a:gd name="T10" fmla="*/ 0 w 58"/>
                <a:gd name="T11" fmla="*/ 0 h 114"/>
                <a:gd name="T12" fmla="*/ 0 w 58"/>
                <a:gd name="T13" fmla="*/ 0 h 114"/>
                <a:gd name="T14" fmla="*/ 0 w 58"/>
                <a:gd name="T15" fmla="*/ 0 h 114"/>
                <a:gd name="T16" fmla="*/ 0 w 58"/>
                <a:gd name="T17" fmla="*/ 0 h 114"/>
                <a:gd name="T18" fmla="*/ 0 w 58"/>
                <a:gd name="T19" fmla="*/ 0 h 114"/>
                <a:gd name="T20" fmla="*/ 0 w 58"/>
                <a:gd name="T21" fmla="*/ 0 h 114"/>
                <a:gd name="T22" fmla="*/ 0 w 58"/>
                <a:gd name="T23" fmla="*/ 0 h 114"/>
                <a:gd name="T24" fmla="*/ 0 w 58"/>
                <a:gd name="T25" fmla="*/ 0 h 114"/>
                <a:gd name="T26" fmla="*/ 0 w 58"/>
                <a:gd name="T27" fmla="*/ 0 h 114"/>
                <a:gd name="T28" fmla="*/ 0 w 58"/>
                <a:gd name="T29" fmla="*/ 0 h 114"/>
                <a:gd name="T30" fmla="*/ 0 w 58"/>
                <a:gd name="T31" fmla="*/ 0 h 114"/>
                <a:gd name="T32" fmla="*/ 0 w 58"/>
                <a:gd name="T33" fmla="*/ 0 h 114"/>
                <a:gd name="T34" fmla="*/ 0 w 58"/>
                <a:gd name="T35" fmla="*/ 0 h 114"/>
                <a:gd name="T36" fmla="*/ 0 w 58"/>
                <a:gd name="T37" fmla="*/ 0 h 114"/>
                <a:gd name="T38" fmla="*/ 0 w 58"/>
                <a:gd name="T39" fmla="*/ 0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4"/>
                <a:gd name="T62" fmla="*/ 58 w 58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4">
                  <a:moveTo>
                    <a:pt x="58" y="27"/>
                  </a:moveTo>
                  <a:lnTo>
                    <a:pt x="58" y="5"/>
                  </a:lnTo>
                  <a:lnTo>
                    <a:pt x="44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11" y="96"/>
                  </a:lnTo>
                  <a:lnTo>
                    <a:pt x="25" y="109"/>
                  </a:lnTo>
                  <a:lnTo>
                    <a:pt x="44" y="114"/>
                  </a:lnTo>
                  <a:lnTo>
                    <a:pt x="58" y="111"/>
                  </a:lnTo>
                  <a:lnTo>
                    <a:pt x="58" y="88"/>
                  </a:lnTo>
                  <a:lnTo>
                    <a:pt x="52" y="91"/>
                  </a:lnTo>
                  <a:lnTo>
                    <a:pt x="35" y="79"/>
                  </a:lnTo>
                  <a:lnTo>
                    <a:pt x="31" y="59"/>
                  </a:lnTo>
                  <a:lnTo>
                    <a:pt x="35" y="34"/>
                  </a:lnTo>
                  <a:lnTo>
                    <a:pt x="42" y="26"/>
                  </a:lnTo>
                  <a:lnTo>
                    <a:pt x="52" y="24"/>
                  </a:ln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5171" y="667"/>
              <a:ext cx="16" cy="11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w 47"/>
                <a:gd name="T13" fmla="*/ 0 h 33"/>
                <a:gd name="T14" fmla="*/ 0 w 47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3"/>
                <a:gd name="T26" fmla="*/ 47 w 47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3">
                  <a:moveTo>
                    <a:pt x="47" y="33"/>
                  </a:moveTo>
                  <a:lnTo>
                    <a:pt x="47" y="5"/>
                  </a:lnTo>
                  <a:lnTo>
                    <a:pt x="34" y="13"/>
                  </a:lnTo>
                  <a:lnTo>
                    <a:pt x="4" y="0"/>
                  </a:lnTo>
                  <a:lnTo>
                    <a:pt x="0" y="26"/>
                  </a:lnTo>
                  <a:lnTo>
                    <a:pt x="39" y="33"/>
                  </a:lnTo>
                  <a:lnTo>
                    <a:pt x="4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4297" y="361"/>
              <a:ext cx="206" cy="274"/>
            </a:xfrm>
            <a:custGeom>
              <a:avLst/>
              <a:gdLst>
                <a:gd name="T0" fmla="*/ 0 w 618"/>
                <a:gd name="T1" fmla="*/ 0 h 824"/>
                <a:gd name="T2" fmla="*/ 0 w 618"/>
                <a:gd name="T3" fmla="*/ 0 h 824"/>
                <a:gd name="T4" fmla="*/ 0 w 618"/>
                <a:gd name="T5" fmla="*/ 0 h 824"/>
                <a:gd name="T6" fmla="*/ 0 w 618"/>
                <a:gd name="T7" fmla="*/ 0 h 824"/>
                <a:gd name="T8" fmla="*/ 0 w 618"/>
                <a:gd name="T9" fmla="*/ 0 h 824"/>
                <a:gd name="T10" fmla="*/ 0 w 618"/>
                <a:gd name="T11" fmla="*/ 0 h 824"/>
                <a:gd name="T12" fmla="*/ 0 w 618"/>
                <a:gd name="T13" fmla="*/ 0 h 824"/>
                <a:gd name="T14" fmla="*/ 0 w 618"/>
                <a:gd name="T15" fmla="*/ 0 h 824"/>
                <a:gd name="T16" fmla="*/ 0 w 618"/>
                <a:gd name="T17" fmla="*/ 0 h 824"/>
                <a:gd name="T18" fmla="*/ 0 w 618"/>
                <a:gd name="T19" fmla="*/ 0 h 824"/>
                <a:gd name="T20" fmla="*/ 0 w 618"/>
                <a:gd name="T21" fmla="*/ 0 h 824"/>
                <a:gd name="T22" fmla="*/ 0 w 618"/>
                <a:gd name="T23" fmla="*/ 0 h 824"/>
                <a:gd name="T24" fmla="*/ 0 w 618"/>
                <a:gd name="T25" fmla="*/ 0 h 824"/>
                <a:gd name="T26" fmla="*/ 0 w 618"/>
                <a:gd name="T27" fmla="*/ 0 h 824"/>
                <a:gd name="T28" fmla="*/ 0 w 618"/>
                <a:gd name="T29" fmla="*/ 0 h 824"/>
                <a:gd name="T30" fmla="*/ 0 w 618"/>
                <a:gd name="T31" fmla="*/ 0 h 824"/>
                <a:gd name="T32" fmla="*/ 0 w 618"/>
                <a:gd name="T33" fmla="*/ 0 h 824"/>
                <a:gd name="T34" fmla="*/ 0 w 618"/>
                <a:gd name="T35" fmla="*/ 0 h 824"/>
                <a:gd name="T36" fmla="*/ 0 w 618"/>
                <a:gd name="T37" fmla="*/ 0 h 824"/>
                <a:gd name="T38" fmla="*/ 0 w 618"/>
                <a:gd name="T39" fmla="*/ 0 h 824"/>
                <a:gd name="T40" fmla="*/ 0 w 618"/>
                <a:gd name="T41" fmla="*/ 0 h 824"/>
                <a:gd name="T42" fmla="*/ 0 w 618"/>
                <a:gd name="T43" fmla="*/ 0 h 824"/>
                <a:gd name="T44" fmla="*/ 0 w 618"/>
                <a:gd name="T45" fmla="*/ 0 h 824"/>
                <a:gd name="T46" fmla="*/ 0 w 618"/>
                <a:gd name="T47" fmla="*/ 0 h 824"/>
                <a:gd name="T48" fmla="*/ 0 w 618"/>
                <a:gd name="T49" fmla="*/ 0 h 824"/>
                <a:gd name="T50" fmla="*/ 0 w 618"/>
                <a:gd name="T51" fmla="*/ 0 h 824"/>
                <a:gd name="T52" fmla="*/ 0 w 618"/>
                <a:gd name="T53" fmla="*/ 0 h 8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8"/>
                <a:gd name="T82" fmla="*/ 0 h 824"/>
                <a:gd name="T83" fmla="*/ 618 w 618"/>
                <a:gd name="T84" fmla="*/ 824 h 8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8" h="824">
                  <a:moveTo>
                    <a:pt x="618" y="0"/>
                  </a:moveTo>
                  <a:lnTo>
                    <a:pt x="313" y="0"/>
                  </a:lnTo>
                  <a:lnTo>
                    <a:pt x="273" y="8"/>
                  </a:lnTo>
                  <a:lnTo>
                    <a:pt x="242" y="33"/>
                  </a:lnTo>
                  <a:lnTo>
                    <a:pt x="27" y="249"/>
                  </a:lnTo>
                  <a:lnTo>
                    <a:pt x="5" y="278"/>
                  </a:lnTo>
                  <a:lnTo>
                    <a:pt x="0" y="309"/>
                  </a:lnTo>
                  <a:lnTo>
                    <a:pt x="0" y="794"/>
                  </a:lnTo>
                  <a:lnTo>
                    <a:pt x="10" y="814"/>
                  </a:lnTo>
                  <a:lnTo>
                    <a:pt x="30" y="824"/>
                  </a:lnTo>
                  <a:lnTo>
                    <a:pt x="245" y="824"/>
                  </a:lnTo>
                  <a:lnTo>
                    <a:pt x="494" y="574"/>
                  </a:lnTo>
                  <a:lnTo>
                    <a:pt x="313" y="574"/>
                  </a:lnTo>
                  <a:lnTo>
                    <a:pt x="290" y="570"/>
                  </a:lnTo>
                  <a:lnTo>
                    <a:pt x="270" y="557"/>
                  </a:lnTo>
                  <a:lnTo>
                    <a:pt x="254" y="537"/>
                  </a:lnTo>
                  <a:lnTo>
                    <a:pt x="248" y="509"/>
                  </a:lnTo>
                  <a:lnTo>
                    <a:pt x="248" y="310"/>
                  </a:lnTo>
                  <a:lnTo>
                    <a:pt x="254" y="286"/>
                  </a:lnTo>
                  <a:lnTo>
                    <a:pt x="265" y="265"/>
                  </a:lnTo>
                  <a:lnTo>
                    <a:pt x="287" y="251"/>
                  </a:lnTo>
                  <a:lnTo>
                    <a:pt x="313" y="245"/>
                  </a:lnTo>
                  <a:lnTo>
                    <a:pt x="358" y="245"/>
                  </a:lnTo>
                  <a:lnTo>
                    <a:pt x="378" y="241"/>
                  </a:lnTo>
                  <a:lnTo>
                    <a:pt x="394" y="2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4444" y="409"/>
              <a:ext cx="100" cy="121"/>
            </a:xfrm>
            <a:custGeom>
              <a:avLst/>
              <a:gdLst>
                <a:gd name="T0" fmla="*/ 0 w 299"/>
                <a:gd name="T1" fmla="*/ 0 h 363"/>
                <a:gd name="T2" fmla="*/ 0 w 299"/>
                <a:gd name="T3" fmla="*/ 0 h 363"/>
                <a:gd name="T4" fmla="*/ 0 w 299"/>
                <a:gd name="T5" fmla="*/ 0 h 363"/>
                <a:gd name="T6" fmla="*/ 0 w 299"/>
                <a:gd name="T7" fmla="*/ 0 h 363"/>
                <a:gd name="T8" fmla="*/ 0 w 299"/>
                <a:gd name="T9" fmla="*/ 0 h 363"/>
                <a:gd name="T10" fmla="*/ 0 w 299"/>
                <a:gd name="T11" fmla="*/ 0 h 363"/>
                <a:gd name="T12" fmla="*/ 0 w 299"/>
                <a:gd name="T13" fmla="*/ 0 h 363"/>
                <a:gd name="T14" fmla="*/ 0 w 299"/>
                <a:gd name="T15" fmla="*/ 0 h 363"/>
                <a:gd name="T16" fmla="*/ 0 w 299"/>
                <a:gd name="T17" fmla="*/ 0 h 363"/>
                <a:gd name="T18" fmla="*/ 0 w 299"/>
                <a:gd name="T19" fmla="*/ 0 h 363"/>
                <a:gd name="T20" fmla="*/ 0 w 299"/>
                <a:gd name="T21" fmla="*/ 0 h 363"/>
                <a:gd name="T22" fmla="*/ 0 w 299"/>
                <a:gd name="T23" fmla="*/ 0 h 363"/>
                <a:gd name="T24" fmla="*/ 0 w 299"/>
                <a:gd name="T25" fmla="*/ 0 h 363"/>
                <a:gd name="T26" fmla="*/ 0 w 299"/>
                <a:gd name="T27" fmla="*/ 0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363"/>
                <a:gd name="T44" fmla="*/ 299 w 299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363">
                  <a:moveTo>
                    <a:pt x="91" y="0"/>
                  </a:moveTo>
                  <a:lnTo>
                    <a:pt x="0" y="102"/>
                  </a:lnTo>
                  <a:lnTo>
                    <a:pt x="65" y="102"/>
                  </a:lnTo>
                  <a:lnTo>
                    <a:pt x="87" y="106"/>
                  </a:lnTo>
                  <a:lnTo>
                    <a:pt x="106" y="121"/>
                  </a:lnTo>
                  <a:lnTo>
                    <a:pt x="123" y="157"/>
                  </a:lnTo>
                  <a:lnTo>
                    <a:pt x="123" y="363"/>
                  </a:lnTo>
                  <a:lnTo>
                    <a:pt x="230" y="258"/>
                  </a:lnTo>
                  <a:lnTo>
                    <a:pt x="230" y="131"/>
                  </a:lnTo>
                  <a:lnTo>
                    <a:pt x="235" y="85"/>
                  </a:lnTo>
                  <a:lnTo>
                    <a:pt x="259" y="44"/>
                  </a:lnTo>
                  <a:lnTo>
                    <a:pt x="2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4536" y="409"/>
              <a:ext cx="77" cy="122"/>
            </a:xfrm>
            <a:custGeom>
              <a:avLst/>
              <a:gdLst>
                <a:gd name="T0" fmla="*/ 0 w 230"/>
                <a:gd name="T1" fmla="*/ 0 h 365"/>
                <a:gd name="T2" fmla="*/ 0 w 230"/>
                <a:gd name="T3" fmla="*/ 0 h 365"/>
                <a:gd name="T4" fmla="*/ 0 w 230"/>
                <a:gd name="T5" fmla="*/ 0 h 365"/>
                <a:gd name="T6" fmla="*/ 0 w 230"/>
                <a:gd name="T7" fmla="*/ 0 h 365"/>
                <a:gd name="T8" fmla="*/ 0 w 230"/>
                <a:gd name="T9" fmla="*/ 0 h 365"/>
                <a:gd name="T10" fmla="*/ 0 w 230"/>
                <a:gd name="T11" fmla="*/ 0 h 365"/>
                <a:gd name="T12" fmla="*/ 0 w 230"/>
                <a:gd name="T13" fmla="*/ 0 h 365"/>
                <a:gd name="T14" fmla="*/ 0 w 230"/>
                <a:gd name="T15" fmla="*/ 0 h 365"/>
                <a:gd name="T16" fmla="*/ 0 w 230"/>
                <a:gd name="T17" fmla="*/ 0 h 365"/>
                <a:gd name="T18" fmla="*/ 0 w 230"/>
                <a:gd name="T19" fmla="*/ 0 h 365"/>
                <a:gd name="T20" fmla="*/ 0 w 230"/>
                <a:gd name="T21" fmla="*/ 0 h 365"/>
                <a:gd name="T22" fmla="*/ 0 w 230"/>
                <a:gd name="T23" fmla="*/ 0 h 365"/>
                <a:gd name="T24" fmla="*/ 0 w 230"/>
                <a:gd name="T25" fmla="*/ 0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"/>
                <a:gd name="T40" fmla="*/ 0 h 365"/>
                <a:gd name="T41" fmla="*/ 230 w 230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" h="365">
                  <a:moveTo>
                    <a:pt x="81" y="0"/>
                  </a:moveTo>
                  <a:lnTo>
                    <a:pt x="26" y="54"/>
                  </a:lnTo>
                  <a:lnTo>
                    <a:pt x="6" y="86"/>
                  </a:lnTo>
                  <a:lnTo>
                    <a:pt x="0" y="122"/>
                  </a:lnTo>
                  <a:lnTo>
                    <a:pt x="0" y="365"/>
                  </a:lnTo>
                  <a:lnTo>
                    <a:pt x="110" y="255"/>
                  </a:lnTo>
                  <a:lnTo>
                    <a:pt x="108" y="189"/>
                  </a:lnTo>
                  <a:lnTo>
                    <a:pt x="113" y="138"/>
                  </a:lnTo>
                  <a:lnTo>
                    <a:pt x="118" y="115"/>
                  </a:lnTo>
                  <a:lnTo>
                    <a:pt x="131" y="98"/>
                  </a:lnTo>
                  <a:lnTo>
                    <a:pt x="23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392" y="374"/>
              <a:ext cx="276" cy="351"/>
            </a:xfrm>
            <a:custGeom>
              <a:avLst/>
              <a:gdLst>
                <a:gd name="T0" fmla="*/ 0 w 827"/>
                <a:gd name="T1" fmla="*/ 0 h 1054"/>
                <a:gd name="T2" fmla="*/ 0 w 827"/>
                <a:gd name="T3" fmla="*/ 0 h 1054"/>
                <a:gd name="T4" fmla="*/ 0 w 827"/>
                <a:gd name="T5" fmla="*/ 0 h 1054"/>
                <a:gd name="T6" fmla="*/ 0 w 827"/>
                <a:gd name="T7" fmla="*/ 0 h 1054"/>
                <a:gd name="T8" fmla="*/ 0 w 827"/>
                <a:gd name="T9" fmla="*/ 0 h 1054"/>
                <a:gd name="T10" fmla="*/ 0 w 827"/>
                <a:gd name="T11" fmla="*/ 0 h 1054"/>
                <a:gd name="T12" fmla="*/ 0 w 827"/>
                <a:gd name="T13" fmla="*/ 0 h 1054"/>
                <a:gd name="T14" fmla="*/ 0 w 827"/>
                <a:gd name="T15" fmla="*/ 0 h 1054"/>
                <a:gd name="T16" fmla="*/ 0 w 827"/>
                <a:gd name="T17" fmla="*/ 0 h 1054"/>
                <a:gd name="T18" fmla="*/ 0 w 827"/>
                <a:gd name="T19" fmla="*/ 0 h 1054"/>
                <a:gd name="T20" fmla="*/ 0 w 827"/>
                <a:gd name="T21" fmla="*/ 0 h 1054"/>
                <a:gd name="T22" fmla="*/ 0 w 827"/>
                <a:gd name="T23" fmla="*/ 0 h 1054"/>
                <a:gd name="T24" fmla="*/ 0 w 827"/>
                <a:gd name="T25" fmla="*/ 0 h 1054"/>
                <a:gd name="T26" fmla="*/ 0 w 827"/>
                <a:gd name="T27" fmla="*/ 0 h 1054"/>
                <a:gd name="T28" fmla="*/ 0 w 827"/>
                <a:gd name="T29" fmla="*/ 0 h 1054"/>
                <a:gd name="T30" fmla="*/ 0 w 827"/>
                <a:gd name="T31" fmla="*/ 0 h 1054"/>
                <a:gd name="T32" fmla="*/ 0 w 827"/>
                <a:gd name="T33" fmla="*/ 0 h 1054"/>
                <a:gd name="T34" fmla="*/ 0 w 827"/>
                <a:gd name="T35" fmla="*/ 0 h 1054"/>
                <a:gd name="T36" fmla="*/ 0 w 827"/>
                <a:gd name="T37" fmla="*/ 0 h 1054"/>
                <a:gd name="T38" fmla="*/ 0 w 827"/>
                <a:gd name="T39" fmla="*/ 0 h 1054"/>
                <a:gd name="T40" fmla="*/ 0 w 827"/>
                <a:gd name="T41" fmla="*/ 0 h 1054"/>
                <a:gd name="T42" fmla="*/ 0 w 827"/>
                <a:gd name="T43" fmla="*/ 0 h 1054"/>
                <a:gd name="T44" fmla="*/ 0 w 827"/>
                <a:gd name="T45" fmla="*/ 0 h 1054"/>
                <a:gd name="T46" fmla="*/ 0 w 827"/>
                <a:gd name="T47" fmla="*/ 0 h 10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1054"/>
                <a:gd name="T74" fmla="*/ 827 w 827"/>
                <a:gd name="T75" fmla="*/ 1054 h 10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1054">
                  <a:moveTo>
                    <a:pt x="248" y="556"/>
                  </a:moveTo>
                  <a:lnTo>
                    <a:pt x="0" y="806"/>
                  </a:lnTo>
                  <a:lnTo>
                    <a:pt x="0" y="1027"/>
                  </a:lnTo>
                  <a:lnTo>
                    <a:pt x="8" y="1046"/>
                  </a:lnTo>
                  <a:lnTo>
                    <a:pt x="30" y="1054"/>
                  </a:lnTo>
                  <a:lnTo>
                    <a:pt x="525" y="1054"/>
                  </a:lnTo>
                  <a:lnTo>
                    <a:pt x="559" y="1036"/>
                  </a:lnTo>
                  <a:lnTo>
                    <a:pt x="599" y="991"/>
                  </a:lnTo>
                  <a:lnTo>
                    <a:pt x="762" y="828"/>
                  </a:lnTo>
                  <a:lnTo>
                    <a:pt x="806" y="783"/>
                  </a:lnTo>
                  <a:lnTo>
                    <a:pt x="823" y="757"/>
                  </a:lnTo>
                  <a:lnTo>
                    <a:pt x="827" y="731"/>
                  </a:lnTo>
                  <a:lnTo>
                    <a:pt x="827" y="0"/>
                  </a:lnTo>
                  <a:lnTo>
                    <a:pt x="611" y="218"/>
                  </a:lnTo>
                  <a:lnTo>
                    <a:pt x="590" y="248"/>
                  </a:lnTo>
                  <a:lnTo>
                    <a:pt x="583" y="290"/>
                  </a:lnTo>
                  <a:lnTo>
                    <a:pt x="583" y="781"/>
                  </a:lnTo>
                  <a:lnTo>
                    <a:pt x="574" y="800"/>
                  </a:lnTo>
                  <a:lnTo>
                    <a:pt x="554" y="809"/>
                  </a:lnTo>
                  <a:lnTo>
                    <a:pt x="280" y="809"/>
                  </a:lnTo>
                  <a:lnTo>
                    <a:pt x="257" y="800"/>
                  </a:lnTo>
                  <a:lnTo>
                    <a:pt x="248" y="776"/>
                  </a:lnTo>
                  <a:lnTo>
                    <a:pt x="248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4425" y="457"/>
              <a:ext cx="43" cy="81"/>
            </a:xfrm>
            <a:custGeom>
              <a:avLst/>
              <a:gdLst>
                <a:gd name="T0" fmla="*/ 0 w 130"/>
                <a:gd name="T1" fmla="*/ 0 h 243"/>
                <a:gd name="T2" fmla="*/ 0 w 130"/>
                <a:gd name="T3" fmla="*/ 0 h 243"/>
                <a:gd name="T4" fmla="*/ 0 w 130"/>
                <a:gd name="T5" fmla="*/ 0 h 243"/>
                <a:gd name="T6" fmla="*/ 0 w 130"/>
                <a:gd name="T7" fmla="*/ 0 h 243"/>
                <a:gd name="T8" fmla="*/ 0 w 130"/>
                <a:gd name="T9" fmla="*/ 0 h 243"/>
                <a:gd name="T10" fmla="*/ 0 w 130"/>
                <a:gd name="T11" fmla="*/ 0 h 243"/>
                <a:gd name="T12" fmla="*/ 0 w 130"/>
                <a:gd name="T13" fmla="*/ 0 h 243"/>
                <a:gd name="T14" fmla="*/ 0 w 130"/>
                <a:gd name="T15" fmla="*/ 0 h 243"/>
                <a:gd name="T16" fmla="*/ 0 w 130"/>
                <a:gd name="T17" fmla="*/ 0 h 243"/>
                <a:gd name="T18" fmla="*/ 0 w 130"/>
                <a:gd name="T19" fmla="*/ 0 h 243"/>
                <a:gd name="T20" fmla="*/ 0 w 130"/>
                <a:gd name="T21" fmla="*/ 0 h 243"/>
                <a:gd name="T22" fmla="*/ 0 w 130"/>
                <a:gd name="T23" fmla="*/ 0 h 243"/>
                <a:gd name="T24" fmla="*/ 0 w 130"/>
                <a:gd name="T25" fmla="*/ 0 h 243"/>
                <a:gd name="T26" fmla="*/ 0 w 130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43"/>
                <a:gd name="T44" fmla="*/ 130 w 130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43">
                  <a:moveTo>
                    <a:pt x="103" y="243"/>
                  </a:moveTo>
                  <a:lnTo>
                    <a:pt x="122" y="234"/>
                  </a:lnTo>
                  <a:lnTo>
                    <a:pt x="130" y="214"/>
                  </a:lnTo>
                  <a:lnTo>
                    <a:pt x="130" y="31"/>
                  </a:lnTo>
                  <a:lnTo>
                    <a:pt x="122" y="9"/>
                  </a:lnTo>
                  <a:lnTo>
                    <a:pt x="103" y="0"/>
                  </a:lnTo>
                  <a:lnTo>
                    <a:pt x="31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31" y="243"/>
                  </a:lnTo>
                  <a:lnTo>
                    <a:pt x="103" y="2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5163" y="425"/>
              <a:ext cx="17" cy="13"/>
            </a:xfrm>
            <a:custGeom>
              <a:avLst/>
              <a:gdLst>
                <a:gd name="T0" fmla="*/ 0 w 54"/>
                <a:gd name="T1" fmla="*/ 0 h 39"/>
                <a:gd name="T2" fmla="*/ 0 w 54"/>
                <a:gd name="T3" fmla="*/ 0 h 39"/>
                <a:gd name="T4" fmla="*/ 0 w 54"/>
                <a:gd name="T5" fmla="*/ 0 h 39"/>
                <a:gd name="T6" fmla="*/ 0 w 54"/>
                <a:gd name="T7" fmla="*/ 0 h 39"/>
                <a:gd name="T8" fmla="*/ 0 w 54"/>
                <a:gd name="T9" fmla="*/ 0 h 39"/>
                <a:gd name="T10" fmla="*/ 0 w 54"/>
                <a:gd name="T11" fmla="*/ 0 h 39"/>
                <a:gd name="T12" fmla="*/ 0 w 54"/>
                <a:gd name="T13" fmla="*/ 0 h 39"/>
                <a:gd name="T14" fmla="*/ 0 w 54"/>
                <a:gd name="T15" fmla="*/ 0 h 39"/>
                <a:gd name="T16" fmla="*/ 0 w 54"/>
                <a:gd name="T17" fmla="*/ 0 h 39"/>
                <a:gd name="T18" fmla="*/ 0 w 54"/>
                <a:gd name="T19" fmla="*/ 0 h 39"/>
                <a:gd name="T20" fmla="*/ 0 w 54"/>
                <a:gd name="T21" fmla="*/ 0 h 39"/>
                <a:gd name="T22" fmla="*/ 0 w 54"/>
                <a:gd name="T23" fmla="*/ 0 h 39"/>
                <a:gd name="T24" fmla="*/ 0 w 54"/>
                <a:gd name="T25" fmla="*/ 0 h 39"/>
                <a:gd name="T26" fmla="*/ 0 w 54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39"/>
                <a:gd name="T44" fmla="*/ 54 w 54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39">
                  <a:moveTo>
                    <a:pt x="0" y="32"/>
                  </a:moveTo>
                  <a:lnTo>
                    <a:pt x="6" y="39"/>
                  </a:lnTo>
                  <a:lnTo>
                    <a:pt x="28" y="27"/>
                  </a:lnTo>
                  <a:lnTo>
                    <a:pt x="42" y="39"/>
                  </a:lnTo>
                  <a:lnTo>
                    <a:pt x="51" y="30"/>
                  </a:lnTo>
                  <a:lnTo>
                    <a:pt x="36" y="21"/>
                  </a:lnTo>
                  <a:lnTo>
                    <a:pt x="54" y="7"/>
                  </a:lnTo>
                  <a:lnTo>
                    <a:pt x="43" y="0"/>
                  </a:lnTo>
                  <a:lnTo>
                    <a:pt x="30" y="13"/>
                  </a:lnTo>
                  <a:lnTo>
                    <a:pt x="7" y="0"/>
                  </a:lnTo>
                  <a:lnTo>
                    <a:pt x="0" y="8"/>
                  </a:lnTo>
                  <a:lnTo>
                    <a:pt x="19" y="1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7"/>
            <p:cNvSpPr>
              <a:spLocks/>
            </p:cNvSpPr>
            <p:nvPr/>
          </p:nvSpPr>
          <p:spPr bwMode="auto">
            <a:xfrm>
              <a:off x="5161" y="410"/>
              <a:ext cx="18" cy="13"/>
            </a:xfrm>
            <a:custGeom>
              <a:avLst/>
              <a:gdLst>
                <a:gd name="T0" fmla="*/ 0 w 53"/>
                <a:gd name="T1" fmla="*/ 0 h 40"/>
                <a:gd name="T2" fmla="*/ 0 w 53"/>
                <a:gd name="T3" fmla="*/ 0 h 40"/>
                <a:gd name="T4" fmla="*/ 0 w 53"/>
                <a:gd name="T5" fmla="*/ 0 h 40"/>
                <a:gd name="T6" fmla="*/ 0 w 53"/>
                <a:gd name="T7" fmla="*/ 0 h 40"/>
                <a:gd name="T8" fmla="*/ 0 w 53"/>
                <a:gd name="T9" fmla="*/ 0 h 40"/>
                <a:gd name="T10" fmla="*/ 0 w 53"/>
                <a:gd name="T11" fmla="*/ 0 h 40"/>
                <a:gd name="T12" fmla="*/ 0 w 53"/>
                <a:gd name="T13" fmla="*/ 0 h 40"/>
                <a:gd name="T14" fmla="*/ 0 w 53"/>
                <a:gd name="T15" fmla="*/ 0 h 40"/>
                <a:gd name="T16" fmla="*/ 0 w 53"/>
                <a:gd name="T17" fmla="*/ 0 h 40"/>
                <a:gd name="T18" fmla="*/ 0 w 53"/>
                <a:gd name="T19" fmla="*/ 0 h 40"/>
                <a:gd name="T20" fmla="*/ 0 w 53"/>
                <a:gd name="T21" fmla="*/ 0 h 40"/>
                <a:gd name="T22" fmla="*/ 0 w 53"/>
                <a:gd name="T23" fmla="*/ 0 h 40"/>
                <a:gd name="T24" fmla="*/ 0 w 53"/>
                <a:gd name="T25" fmla="*/ 0 h 40"/>
                <a:gd name="T26" fmla="*/ 0 w 5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40"/>
                <a:gd name="T44" fmla="*/ 53 w 5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40">
                  <a:moveTo>
                    <a:pt x="0" y="9"/>
                  </a:moveTo>
                  <a:lnTo>
                    <a:pt x="17" y="19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29" y="27"/>
                  </a:lnTo>
                  <a:lnTo>
                    <a:pt x="46" y="40"/>
                  </a:lnTo>
                  <a:lnTo>
                    <a:pt x="53" y="32"/>
                  </a:lnTo>
                  <a:lnTo>
                    <a:pt x="37" y="19"/>
                  </a:lnTo>
                  <a:lnTo>
                    <a:pt x="53" y="6"/>
                  </a:lnTo>
                  <a:lnTo>
                    <a:pt x="43" y="0"/>
                  </a:lnTo>
                  <a:lnTo>
                    <a:pt x="27" y="12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5141" y="447"/>
              <a:ext cx="56" cy="32"/>
            </a:xfrm>
            <a:custGeom>
              <a:avLst/>
              <a:gdLst>
                <a:gd name="T0" fmla="*/ 0 w 167"/>
                <a:gd name="T1" fmla="*/ 0 h 95"/>
                <a:gd name="T2" fmla="*/ 0 w 167"/>
                <a:gd name="T3" fmla="*/ 0 h 95"/>
                <a:gd name="T4" fmla="*/ 0 w 167"/>
                <a:gd name="T5" fmla="*/ 0 h 95"/>
                <a:gd name="T6" fmla="*/ 0 w 167"/>
                <a:gd name="T7" fmla="*/ 0 h 95"/>
                <a:gd name="T8" fmla="*/ 0 w 167"/>
                <a:gd name="T9" fmla="*/ 0 h 95"/>
                <a:gd name="T10" fmla="*/ 0 w 167"/>
                <a:gd name="T11" fmla="*/ 0 h 95"/>
                <a:gd name="T12" fmla="*/ 0 w 167"/>
                <a:gd name="T13" fmla="*/ 0 h 95"/>
                <a:gd name="T14" fmla="*/ 0 w 167"/>
                <a:gd name="T15" fmla="*/ 0 h 95"/>
                <a:gd name="T16" fmla="*/ 0 w 167"/>
                <a:gd name="T17" fmla="*/ 0 h 95"/>
                <a:gd name="T18" fmla="*/ 0 w 167"/>
                <a:gd name="T19" fmla="*/ 0 h 95"/>
                <a:gd name="T20" fmla="*/ 0 w 167"/>
                <a:gd name="T21" fmla="*/ 0 h 95"/>
                <a:gd name="T22" fmla="*/ 0 w 167"/>
                <a:gd name="T23" fmla="*/ 0 h 95"/>
                <a:gd name="T24" fmla="*/ 0 w 167"/>
                <a:gd name="T25" fmla="*/ 0 h 95"/>
                <a:gd name="T26" fmla="*/ 0 w 167"/>
                <a:gd name="T27" fmla="*/ 0 h 95"/>
                <a:gd name="T28" fmla="*/ 0 w 167"/>
                <a:gd name="T29" fmla="*/ 0 h 95"/>
                <a:gd name="T30" fmla="*/ 0 w 167"/>
                <a:gd name="T31" fmla="*/ 0 h 95"/>
                <a:gd name="T32" fmla="*/ 0 w 167"/>
                <a:gd name="T33" fmla="*/ 0 h 95"/>
                <a:gd name="T34" fmla="*/ 0 w 167"/>
                <a:gd name="T35" fmla="*/ 0 h 95"/>
                <a:gd name="T36" fmla="*/ 0 w 167"/>
                <a:gd name="T37" fmla="*/ 0 h 95"/>
                <a:gd name="T38" fmla="*/ 0 w 167"/>
                <a:gd name="T39" fmla="*/ 0 h 95"/>
                <a:gd name="T40" fmla="*/ 0 w 167"/>
                <a:gd name="T41" fmla="*/ 0 h 95"/>
                <a:gd name="T42" fmla="*/ 0 w 167"/>
                <a:gd name="T43" fmla="*/ 0 h 95"/>
                <a:gd name="T44" fmla="*/ 0 w 167"/>
                <a:gd name="T45" fmla="*/ 0 h 95"/>
                <a:gd name="T46" fmla="*/ 0 w 167"/>
                <a:gd name="T47" fmla="*/ 0 h 95"/>
                <a:gd name="T48" fmla="*/ 0 w 167"/>
                <a:gd name="T49" fmla="*/ 0 h 95"/>
                <a:gd name="T50" fmla="*/ 0 w 167"/>
                <a:gd name="T51" fmla="*/ 0 h 95"/>
                <a:gd name="T52" fmla="*/ 0 w 167"/>
                <a:gd name="T53" fmla="*/ 0 h 95"/>
                <a:gd name="T54" fmla="*/ 0 w 167"/>
                <a:gd name="T55" fmla="*/ 0 h 95"/>
                <a:gd name="T56" fmla="*/ 0 w 167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7"/>
                <a:gd name="T88" fmla="*/ 0 h 95"/>
                <a:gd name="T89" fmla="*/ 167 w 167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7" h="95">
                  <a:moveTo>
                    <a:pt x="34" y="17"/>
                  </a:moveTo>
                  <a:lnTo>
                    <a:pt x="104" y="17"/>
                  </a:lnTo>
                  <a:lnTo>
                    <a:pt x="83" y="33"/>
                  </a:lnTo>
                  <a:lnTo>
                    <a:pt x="74" y="27"/>
                  </a:lnTo>
                  <a:lnTo>
                    <a:pt x="61" y="34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87" y="60"/>
                  </a:lnTo>
                  <a:lnTo>
                    <a:pt x="87" y="69"/>
                  </a:lnTo>
                  <a:lnTo>
                    <a:pt x="86" y="76"/>
                  </a:lnTo>
                  <a:lnTo>
                    <a:pt x="76" y="79"/>
                  </a:lnTo>
                  <a:lnTo>
                    <a:pt x="44" y="78"/>
                  </a:lnTo>
                  <a:lnTo>
                    <a:pt x="50" y="93"/>
                  </a:lnTo>
                  <a:lnTo>
                    <a:pt x="77" y="95"/>
                  </a:lnTo>
                  <a:lnTo>
                    <a:pt x="97" y="89"/>
                  </a:lnTo>
                  <a:lnTo>
                    <a:pt x="104" y="72"/>
                  </a:lnTo>
                  <a:lnTo>
                    <a:pt x="104" y="60"/>
                  </a:lnTo>
                  <a:lnTo>
                    <a:pt x="167" y="60"/>
                  </a:lnTo>
                  <a:lnTo>
                    <a:pt x="167" y="43"/>
                  </a:lnTo>
                  <a:lnTo>
                    <a:pt x="97" y="44"/>
                  </a:lnTo>
                  <a:lnTo>
                    <a:pt x="91" y="41"/>
                  </a:lnTo>
                  <a:lnTo>
                    <a:pt x="139" y="10"/>
                  </a:lnTo>
                  <a:lnTo>
                    <a:pt x="126" y="0"/>
                  </a:lnTo>
                  <a:lnTo>
                    <a:pt x="122" y="1"/>
                  </a:lnTo>
                  <a:lnTo>
                    <a:pt x="34" y="1"/>
                  </a:lnTo>
                  <a:lnTo>
                    <a:pt x="3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9"/>
            <p:cNvSpPr>
              <a:spLocks/>
            </p:cNvSpPr>
            <p:nvPr/>
          </p:nvSpPr>
          <p:spPr bwMode="auto">
            <a:xfrm>
              <a:off x="5136" y="409"/>
              <a:ext cx="68" cy="45"/>
            </a:xfrm>
            <a:custGeom>
              <a:avLst/>
              <a:gdLst>
                <a:gd name="T0" fmla="*/ 0 w 204"/>
                <a:gd name="T1" fmla="*/ 0 h 136"/>
                <a:gd name="T2" fmla="*/ 0 w 204"/>
                <a:gd name="T3" fmla="*/ 0 h 136"/>
                <a:gd name="T4" fmla="*/ 0 w 204"/>
                <a:gd name="T5" fmla="*/ 0 h 136"/>
                <a:gd name="T6" fmla="*/ 0 w 204"/>
                <a:gd name="T7" fmla="*/ 0 h 136"/>
                <a:gd name="T8" fmla="*/ 0 w 204"/>
                <a:gd name="T9" fmla="*/ 0 h 136"/>
                <a:gd name="T10" fmla="*/ 0 w 204"/>
                <a:gd name="T11" fmla="*/ 0 h 136"/>
                <a:gd name="T12" fmla="*/ 0 w 204"/>
                <a:gd name="T13" fmla="*/ 0 h 136"/>
                <a:gd name="T14" fmla="*/ 0 w 204"/>
                <a:gd name="T15" fmla="*/ 0 h 136"/>
                <a:gd name="T16" fmla="*/ 0 w 204"/>
                <a:gd name="T17" fmla="*/ 0 h 136"/>
                <a:gd name="T18" fmla="*/ 0 w 204"/>
                <a:gd name="T19" fmla="*/ 0 h 136"/>
                <a:gd name="T20" fmla="*/ 0 w 204"/>
                <a:gd name="T21" fmla="*/ 0 h 136"/>
                <a:gd name="T22" fmla="*/ 0 w 204"/>
                <a:gd name="T23" fmla="*/ 0 h 136"/>
                <a:gd name="T24" fmla="*/ 0 w 204"/>
                <a:gd name="T25" fmla="*/ 0 h 136"/>
                <a:gd name="T26" fmla="*/ 0 w 204"/>
                <a:gd name="T27" fmla="*/ 0 h 136"/>
                <a:gd name="T28" fmla="*/ 0 w 204"/>
                <a:gd name="T29" fmla="*/ 0 h 136"/>
                <a:gd name="T30" fmla="*/ 0 w 204"/>
                <a:gd name="T31" fmla="*/ 0 h 136"/>
                <a:gd name="T32" fmla="*/ 0 w 204"/>
                <a:gd name="T33" fmla="*/ 0 h 136"/>
                <a:gd name="T34" fmla="*/ 0 w 204"/>
                <a:gd name="T35" fmla="*/ 0 h 136"/>
                <a:gd name="T36" fmla="*/ 0 w 204"/>
                <a:gd name="T37" fmla="*/ 0 h 136"/>
                <a:gd name="T38" fmla="*/ 0 w 204"/>
                <a:gd name="T39" fmla="*/ 0 h 136"/>
                <a:gd name="T40" fmla="*/ 0 w 204"/>
                <a:gd name="T41" fmla="*/ 0 h 136"/>
                <a:gd name="T42" fmla="*/ 0 w 204"/>
                <a:gd name="T43" fmla="*/ 0 h 136"/>
                <a:gd name="T44" fmla="*/ 0 w 204"/>
                <a:gd name="T45" fmla="*/ 0 h 136"/>
                <a:gd name="T46" fmla="*/ 0 w 204"/>
                <a:gd name="T47" fmla="*/ 0 h 136"/>
                <a:gd name="T48" fmla="*/ 0 w 204"/>
                <a:gd name="T49" fmla="*/ 0 h 136"/>
                <a:gd name="T50" fmla="*/ 0 w 204"/>
                <a:gd name="T51" fmla="*/ 0 h 136"/>
                <a:gd name="T52" fmla="*/ 0 w 204"/>
                <a:gd name="T53" fmla="*/ 0 h 136"/>
                <a:gd name="T54" fmla="*/ 0 w 204"/>
                <a:gd name="T55" fmla="*/ 0 h 136"/>
                <a:gd name="T56" fmla="*/ 0 w 204"/>
                <a:gd name="T57" fmla="*/ 0 h 136"/>
                <a:gd name="T58" fmla="*/ 0 w 204"/>
                <a:gd name="T59" fmla="*/ 0 h 136"/>
                <a:gd name="T60" fmla="*/ 0 w 204"/>
                <a:gd name="T61" fmla="*/ 0 h 136"/>
                <a:gd name="T62" fmla="*/ 0 w 204"/>
                <a:gd name="T63" fmla="*/ 0 h 136"/>
                <a:gd name="T64" fmla="*/ 0 w 204"/>
                <a:gd name="T65" fmla="*/ 0 h 136"/>
                <a:gd name="T66" fmla="*/ 0 w 204"/>
                <a:gd name="T67" fmla="*/ 0 h 136"/>
                <a:gd name="T68" fmla="*/ 0 w 204"/>
                <a:gd name="T69" fmla="*/ 0 h 136"/>
                <a:gd name="T70" fmla="*/ 0 w 204"/>
                <a:gd name="T71" fmla="*/ 0 h 136"/>
                <a:gd name="T72" fmla="*/ 0 w 204"/>
                <a:gd name="T73" fmla="*/ 0 h 136"/>
                <a:gd name="T74" fmla="*/ 0 w 204"/>
                <a:gd name="T75" fmla="*/ 0 h 136"/>
                <a:gd name="T76" fmla="*/ 0 w 204"/>
                <a:gd name="T77" fmla="*/ 0 h 136"/>
                <a:gd name="T78" fmla="*/ 0 w 204"/>
                <a:gd name="T79" fmla="*/ 0 h 136"/>
                <a:gd name="T80" fmla="*/ 0 w 204"/>
                <a:gd name="T81" fmla="*/ 0 h 136"/>
                <a:gd name="T82" fmla="*/ 0 w 204"/>
                <a:gd name="T83" fmla="*/ 0 h 1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4"/>
                <a:gd name="T127" fmla="*/ 0 h 136"/>
                <a:gd name="T128" fmla="*/ 204 w 204"/>
                <a:gd name="T129" fmla="*/ 136 h 1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4" h="136">
                  <a:moveTo>
                    <a:pt x="16" y="90"/>
                  </a:moveTo>
                  <a:lnTo>
                    <a:pt x="0" y="90"/>
                  </a:lnTo>
                  <a:lnTo>
                    <a:pt x="0" y="136"/>
                  </a:lnTo>
                  <a:lnTo>
                    <a:pt x="16" y="136"/>
                  </a:lnTo>
                  <a:lnTo>
                    <a:pt x="16" y="107"/>
                  </a:lnTo>
                  <a:lnTo>
                    <a:pt x="186" y="107"/>
                  </a:lnTo>
                  <a:lnTo>
                    <a:pt x="186" y="136"/>
                  </a:lnTo>
                  <a:lnTo>
                    <a:pt x="204" y="136"/>
                  </a:lnTo>
                  <a:lnTo>
                    <a:pt x="204" y="90"/>
                  </a:lnTo>
                  <a:lnTo>
                    <a:pt x="191" y="90"/>
                  </a:lnTo>
                  <a:lnTo>
                    <a:pt x="191" y="4"/>
                  </a:lnTo>
                  <a:lnTo>
                    <a:pt x="140" y="4"/>
                  </a:lnTo>
                  <a:lnTo>
                    <a:pt x="140" y="20"/>
                  </a:lnTo>
                  <a:lnTo>
                    <a:pt x="175" y="20"/>
                  </a:lnTo>
                  <a:lnTo>
                    <a:pt x="175" y="36"/>
                  </a:lnTo>
                  <a:lnTo>
                    <a:pt x="140" y="36"/>
                  </a:lnTo>
                  <a:lnTo>
                    <a:pt x="140" y="52"/>
                  </a:lnTo>
                  <a:lnTo>
                    <a:pt x="175" y="52"/>
                  </a:lnTo>
                  <a:lnTo>
                    <a:pt x="175" y="62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0" y="75"/>
                  </a:lnTo>
                  <a:lnTo>
                    <a:pt x="175" y="75"/>
                  </a:lnTo>
                  <a:lnTo>
                    <a:pt x="175" y="90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62" y="80"/>
                  </a:lnTo>
                  <a:lnTo>
                    <a:pt x="62" y="64"/>
                  </a:lnTo>
                  <a:lnTo>
                    <a:pt x="32" y="64"/>
                  </a:lnTo>
                  <a:lnTo>
                    <a:pt x="32" y="49"/>
                  </a:lnTo>
                  <a:lnTo>
                    <a:pt x="62" y="49"/>
                  </a:lnTo>
                  <a:lnTo>
                    <a:pt x="62" y="35"/>
                  </a:lnTo>
                  <a:lnTo>
                    <a:pt x="32" y="35"/>
                  </a:lnTo>
                  <a:lnTo>
                    <a:pt x="32" y="23"/>
                  </a:lnTo>
                  <a:lnTo>
                    <a:pt x="65" y="15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50"/>
            <p:cNvSpPr>
              <a:spLocks/>
            </p:cNvSpPr>
            <p:nvPr/>
          </p:nvSpPr>
          <p:spPr bwMode="auto">
            <a:xfrm>
              <a:off x="5051" y="409"/>
              <a:ext cx="70" cy="70"/>
            </a:xfrm>
            <a:custGeom>
              <a:avLst/>
              <a:gdLst>
                <a:gd name="T0" fmla="*/ 0 w 211"/>
                <a:gd name="T1" fmla="*/ 0 h 209"/>
                <a:gd name="T2" fmla="*/ 0 w 211"/>
                <a:gd name="T3" fmla="*/ 0 h 209"/>
                <a:gd name="T4" fmla="*/ 0 w 211"/>
                <a:gd name="T5" fmla="*/ 0 h 209"/>
                <a:gd name="T6" fmla="*/ 0 w 211"/>
                <a:gd name="T7" fmla="*/ 0 h 209"/>
                <a:gd name="T8" fmla="*/ 0 w 211"/>
                <a:gd name="T9" fmla="*/ 0 h 209"/>
                <a:gd name="T10" fmla="*/ 0 w 211"/>
                <a:gd name="T11" fmla="*/ 0 h 209"/>
                <a:gd name="T12" fmla="*/ 0 w 211"/>
                <a:gd name="T13" fmla="*/ 0 h 209"/>
                <a:gd name="T14" fmla="*/ 0 w 211"/>
                <a:gd name="T15" fmla="*/ 0 h 209"/>
                <a:gd name="T16" fmla="*/ 0 w 211"/>
                <a:gd name="T17" fmla="*/ 0 h 209"/>
                <a:gd name="T18" fmla="*/ 0 w 211"/>
                <a:gd name="T19" fmla="*/ 0 h 209"/>
                <a:gd name="T20" fmla="*/ 0 w 211"/>
                <a:gd name="T21" fmla="*/ 0 h 209"/>
                <a:gd name="T22" fmla="*/ 0 w 211"/>
                <a:gd name="T23" fmla="*/ 0 h 209"/>
                <a:gd name="T24" fmla="*/ 0 w 211"/>
                <a:gd name="T25" fmla="*/ 0 h 209"/>
                <a:gd name="T26" fmla="*/ 0 w 211"/>
                <a:gd name="T27" fmla="*/ 0 h 209"/>
                <a:gd name="T28" fmla="*/ 0 w 211"/>
                <a:gd name="T29" fmla="*/ 0 h 209"/>
                <a:gd name="T30" fmla="*/ 0 w 211"/>
                <a:gd name="T31" fmla="*/ 0 h 209"/>
                <a:gd name="T32" fmla="*/ 0 w 211"/>
                <a:gd name="T33" fmla="*/ 0 h 209"/>
                <a:gd name="T34" fmla="*/ 0 w 211"/>
                <a:gd name="T35" fmla="*/ 0 h 209"/>
                <a:gd name="T36" fmla="*/ 0 w 211"/>
                <a:gd name="T37" fmla="*/ 0 h 209"/>
                <a:gd name="T38" fmla="*/ 0 w 211"/>
                <a:gd name="T39" fmla="*/ 0 h 209"/>
                <a:gd name="T40" fmla="*/ 0 w 211"/>
                <a:gd name="T41" fmla="*/ 0 h 209"/>
                <a:gd name="T42" fmla="*/ 0 w 211"/>
                <a:gd name="T43" fmla="*/ 0 h 209"/>
                <a:gd name="T44" fmla="*/ 0 w 211"/>
                <a:gd name="T45" fmla="*/ 0 h 209"/>
                <a:gd name="T46" fmla="*/ 0 w 211"/>
                <a:gd name="T47" fmla="*/ 0 h 209"/>
                <a:gd name="T48" fmla="*/ 0 w 211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1"/>
                <a:gd name="T76" fmla="*/ 0 h 209"/>
                <a:gd name="T77" fmla="*/ 211 w 21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1" h="209">
                  <a:moveTo>
                    <a:pt x="99" y="0"/>
                  </a:moveTo>
                  <a:lnTo>
                    <a:pt x="99" y="62"/>
                  </a:lnTo>
                  <a:lnTo>
                    <a:pt x="6" y="62"/>
                  </a:lnTo>
                  <a:lnTo>
                    <a:pt x="6" y="79"/>
                  </a:lnTo>
                  <a:lnTo>
                    <a:pt x="97" y="79"/>
                  </a:lnTo>
                  <a:lnTo>
                    <a:pt x="87" y="116"/>
                  </a:lnTo>
                  <a:lnTo>
                    <a:pt x="67" y="147"/>
                  </a:lnTo>
                  <a:lnTo>
                    <a:pt x="0" y="194"/>
                  </a:lnTo>
                  <a:lnTo>
                    <a:pt x="13" y="209"/>
                  </a:lnTo>
                  <a:lnTo>
                    <a:pt x="78" y="163"/>
                  </a:lnTo>
                  <a:lnTo>
                    <a:pt x="99" y="134"/>
                  </a:lnTo>
                  <a:lnTo>
                    <a:pt x="110" y="102"/>
                  </a:lnTo>
                  <a:lnTo>
                    <a:pt x="125" y="134"/>
                  </a:lnTo>
                  <a:lnTo>
                    <a:pt x="145" y="164"/>
                  </a:lnTo>
                  <a:lnTo>
                    <a:pt x="197" y="209"/>
                  </a:lnTo>
                  <a:lnTo>
                    <a:pt x="211" y="193"/>
                  </a:lnTo>
                  <a:lnTo>
                    <a:pt x="158" y="148"/>
                  </a:lnTo>
                  <a:lnTo>
                    <a:pt x="136" y="115"/>
                  </a:lnTo>
                  <a:lnTo>
                    <a:pt x="123" y="79"/>
                  </a:lnTo>
                  <a:lnTo>
                    <a:pt x="208" y="79"/>
                  </a:lnTo>
                  <a:lnTo>
                    <a:pt x="208" y="62"/>
                  </a:lnTo>
                  <a:lnTo>
                    <a:pt x="117" y="62"/>
                  </a:lnTo>
                  <a:lnTo>
                    <a:pt x="117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4947" y="465"/>
              <a:ext cx="8" cy="14"/>
            </a:xfrm>
            <a:custGeom>
              <a:avLst/>
              <a:gdLst>
                <a:gd name="T0" fmla="*/ 0 w 24"/>
                <a:gd name="T1" fmla="*/ 0 h 43"/>
                <a:gd name="T2" fmla="*/ 0 w 24"/>
                <a:gd name="T3" fmla="*/ 0 h 43"/>
                <a:gd name="T4" fmla="*/ 0 w 24"/>
                <a:gd name="T5" fmla="*/ 0 h 43"/>
                <a:gd name="T6" fmla="*/ 0 w 24"/>
                <a:gd name="T7" fmla="*/ 0 h 43"/>
                <a:gd name="T8" fmla="*/ 0 w 24"/>
                <a:gd name="T9" fmla="*/ 0 h 43"/>
                <a:gd name="T10" fmla="*/ 0 w 24"/>
                <a:gd name="T11" fmla="*/ 0 h 43"/>
                <a:gd name="T12" fmla="*/ 0 w 24"/>
                <a:gd name="T13" fmla="*/ 0 h 43"/>
                <a:gd name="T14" fmla="*/ 0 w 24"/>
                <a:gd name="T15" fmla="*/ 0 h 43"/>
                <a:gd name="T16" fmla="*/ 0 w 24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43"/>
                <a:gd name="T29" fmla="*/ 24 w 2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43">
                  <a:moveTo>
                    <a:pt x="0" y="20"/>
                  </a:moveTo>
                  <a:lnTo>
                    <a:pt x="0" y="43"/>
                  </a:lnTo>
                  <a:lnTo>
                    <a:pt x="3" y="43"/>
                  </a:lnTo>
                  <a:lnTo>
                    <a:pt x="15" y="34"/>
                  </a:lnTo>
                  <a:lnTo>
                    <a:pt x="24" y="11"/>
                  </a:lnTo>
                  <a:lnTo>
                    <a:pt x="12" y="0"/>
                  </a:lnTo>
                  <a:lnTo>
                    <a:pt x="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4947" y="438"/>
              <a:ext cx="6" cy="15"/>
            </a:xfrm>
            <a:custGeom>
              <a:avLst/>
              <a:gdLst>
                <a:gd name="T0" fmla="*/ 0 w 18"/>
                <a:gd name="T1" fmla="*/ 0 h 45"/>
                <a:gd name="T2" fmla="*/ 0 w 18"/>
                <a:gd name="T3" fmla="*/ 0 h 45"/>
                <a:gd name="T4" fmla="*/ 0 w 18"/>
                <a:gd name="T5" fmla="*/ 0 h 45"/>
                <a:gd name="T6" fmla="*/ 0 w 18"/>
                <a:gd name="T7" fmla="*/ 0 h 45"/>
                <a:gd name="T8" fmla="*/ 0 w 18"/>
                <a:gd name="T9" fmla="*/ 0 h 45"/>
                <a:gd name="T10" fmla="*/ 0 w 18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5"/>
                <a:gd name="T20" fmla="*/ 18 w 1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5">
                  <a:moveTo>
                    <a:pt x="0" y="0"/>
                  </a:moveTo>
                  <a:lnTo>
                    <a:pt x="0" y="45"/>
                  </a:lnTo>
                  <a:lnTo>
                    <a:pt x="2" y="43"/>
                  </a:lnTo>
                  <a:lnTo>
                    <a:pt x="1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3"/>
            <p:cNvSpPr>
              <a:spLocks/>
            </p:cNvSpPr>
            <p:nvPr/>
          </p:nvSpPr>
          <p:spPr bwMode="auto">
            <a:xfrm>
              <a:off x="4947" y="422"/>
              <a:ext cx="6" cy="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0 w 16"/>
                <a:gd name="T9" fmla="*/ 0 h 17"/>
                <a:gd name="T10" fmla="*/ 0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4"/>
            <p:cNvSpPr>
              <a:spLocks/>
            </p:cNvSpPr>
            <p:nvPr/>
          </p:nvSpPr>
          <p:spPr bwMode="auto">
            <a:xfrm>
              <a:off x="4947" y="412"/>
              <a:ext cx="5" cy="7"/>
            </a:xfrm>
            <a:custGeom>
              <a:avLst/>
              <a:gdLst>
                <a:gd name="T0" fmla="*/ 0 w 15"/>
                <a:gd name="T1" fmla="*/ 0 h 21"/>
                <a:gd name="T2" fmla="*/ 0 w 15"/>
                <a:gd name="T3" fmla="*/ 0 h 21"/>
                <a:gd name="T4" fmla="*/ 0 w 15"/>
                <a:gd name="T5" fmla="*/ 0 h 21"/>
                <a:gd name="T6" fmla="*/ 0 w 15"/>
                <a:gd name="T7" fmla="*/ 0 h 21"/>
                <a:gd name="T8" fmla="*/ 0 w 15"/>
                <a:gd name="T9" fmla="*/ 0 h 21"/>
                <a:gd name="T10" fmla="*/ 0 w 15"/>
                <a:gd name="T11" fmla="*/ 0 h 21"/>
                <a:gd name="T12" fmla="*/ 0 w 1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1"/>
                <a:gd name="T23" fmla="*/ 15 w 15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1">
                  <a:moveTo>
                    <a:pt x="0" y="0"/>
                  </a:moveTo>
                  <a:lnTo>
                    <a:pt x="0" y="19"/>
                  </a:lnTo>
                  <a:lnTo>
                    <a:pt x="3" y="21"/>
                  </a:lnTo>
                  <a:lnTo>
                    <a:pt x="15" y="1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5"/>
            <p:cNvSpPr>
              <a:spLocks/>
            </p:cNvSpPr>
            <p:nvPr/>
          </p:nvSpPr>
          <p:spPr bwMode="auto">
            <a:xfrm>
              <a:off x="4943" y="410"/>
              <a:ext cx="4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24"/>
                  </a:moveTo>
                  <a:lnTo>
                    <a:pt x="14" y="5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>
              <a:off x="4901" y="409"/>
              <a:ext cx="46" cy="70"/>
            </a:xfrm>
            <a:custGeom>
              <a:avLst/>
              <a:gdLst>
                <a:gd name="T0" fmla="*/ 0 w 138"/>
                <a:gd name="T1" fmla="*/ 0 h 210"/>
                <a:gd name="T2" fmla="*/ 0 w 138"/>
                <a:gd name="T3" fmla="*/ 0 h 210"/>
                <a:gd name="T4" fmla="*/ 0 w 138"/>
                <a:gd name="T5" fmla="*/ 0 h 210"/>
                <a:gd name="T6" fmla="*/ 0 w 138"/>
                <a:gd name="T7" fmla="*/ 0 h 210"/>
                <a:gd name="T8" fmla="*/ 0 w 138"/>
                <a:gd name="T9" fmla="*/ 0 h 210"/>
                <a:gd name="T10" fmla="*/ 0 w 138"/>
                <a:gd name="T11" fmla="*/ 0 h 210"/>
                <a:gd name="T12" fmla="*/ 0 w 138"/>
                <a:gd name="T13" fmla="*/ 0 h 210"/>
                <a:gd name="T14" fmla="*/ 0 w 138"/>
                <a:gd name="T15" fmla="*/ 0 h 210"/>
                <a:gd name="T16" fmla="*/ 0 w 138"/>
                <a:gd name="T17" fmla="*/ 0 h 210"/>
                <a:gd name="T18" fmla="*/ 0 w 138"/>
                <a:gd name="T19" fmla="*/ 0 h 210"/>
                <a:gd name="T20" fmla="*/ 0 w 138"/>
                <a:gd name="T21" fmla="*/ 0 h 210"/>
                <a:gd name="T22" fmla="*/ 0 w 138"/>
                <a:gd name="T23" fmla="*/ 0 h 210"/>
                <a:gd name="T24" fmla="*/ 0 w 138"/>
                <a:gd name="T25" fmla="*/ 0 h 210"/>
                <a:gd name="T26" fmla="*/ 0 w 138"/>
                <a:gd name="T27" fmla="*/ 0 h 210"/>
                <a:gd name="T28" fmla="*/ 0 w 138"/>
                <a:gd name="T29" fmla="*/ 0 h 210"/>
                <a:gd name="T30" fmla="*/ 0 w 138"/>
                <a:gd name="T31" fmla="*/ 0 h 210"/>
                <a:gd name="T32" fmla="*/ 0 w 138"/>
                <a:gd name="T33" fmla="*/ 0 h 210"/>
                <a:gd name="T34" fmla="*/ 0 w 138"/>
                <a:gd name="T35" fmla="*/ 0 h 210"/>
                <a:gd name="T36" fmla="*/ 0 w 138"/>
                <a:gd name="T37" fmla="*/ 0 h 210"/>
                <a:gd name="T38" fmla="*/ 0 w 138"/>
                <a:gd name="T39" fmla="*/ 0 h 210"/>
                <a:gd name="T40" fmla="*/ 0 w 138"/>
                <a:gd name="T41" fmla="*/ 0 h 210"/>
                <a:gd name="T42" fmla="*/ 0 w 138"/>
                <a:gd name="T43" fmla="*/ 0 h 210"/>
                <a:gd name="T44" fmla="*/ 0 w 138"/>
                <a:gd name="T45" fmla="*/ 0 h 210"/>
                <a:gd name="T46" fmla="*/ 0 w 138"/>
                <a:gd name="T47" fmla="*/ 0 h 210"/>
                <a:gd name="T48" fmla="*/ 0 w 138"/>
                <a:gd name="T49" fmla="*/ 0 h 210"/>
                <a:gd name="T50" fmla="*/ 0 w 138"/>
                <a:gd name="T51" fmla="*/ 0 h 210"/>
                <a:gd name="T52" fmla="*/ 0 w 138"/>
                <a:gd name="T53" fmla="*/ 0 h 210"/>
                <a:gd name="T54" fmla="*/ 0 w 138"/>
                <a:gd name="T55" fmla="*/ 0 h 210"/>
                <a:gd name="T56" fmla="*/ 0 w 138"/>
                <a:gd name="T57" fmla="*/ 0 h 210"/>
                <a:gd name="T58" fmla="*/ 0 w 138"/>
                <a:gd name="T59" fmla="*/ 0 h 210"/>
                <a:gd name="T60" fmla="*/ 0 w 138"/>
                <a:gd name="T61" fmla="*/ 0 h 210"/>
                <a:gd name="T62" fmla="*/ 0 w 138"/>
                <a:gd name="T63" fmla="*/ 0 h 210"/>
                <a:gd name="T64" fmla="*/ 0 w 138"/>
                <a:gd name="T65" fmla="*/ 0 h 210"/>
                <a:gd name="T66" fmla="*/ 0 w 138"/>
                <a:gd name="T67" fmla="*/ 0 h 210"/>
                <a:gd name="T68" fmla="*/ 0 w 138"/>
                <a:gd name="T69" fmla="*/ 0 h 210"/>
                <a:gd name="T70" fmla="*/ 0 w 138"/>
                <a:gd name="T71" fmla="*/ 0 h 210"/>
                <a:gd name="T72" fmla="*/ 0 w 138"/>
                <a:gd name="T73" fmla="*/ 0 h 210"/>
                <a:gd name="T74" fmla="*/ 0 w 138"/>
                <a:gd name="T75" fmla="*/ 0 h 210"/>
                <a:gd name="T76" fmla="*/ 0 w 138"/>
                <a:gd name="T77" fmla="*/ 0 h 210"/>
                <a:gd name="T78" fmla="*/ 0 w 138"/>
                <a:gd name="T79" fmla="*/ 0 h 210"/>
                <a:gd name="T80" fmla="*/ 0 w 138"/>
                <a:gd name="T81" fmla="*/ 0 h 210"/>
                <a:gd name="T82" fmla="*/ 0 w 138"/>
                <a:gd name="T83" fmla="*/ 0 h 210"/>
                <a:gd name="T84" fmla="*/ 0 w 138"/>
                <a:gd name="T85" fmla="*/ 0 h 210"/>
                <a:gd name="T86" fmla="*/ 0 w 138"/>
                <a:gd name="T87" fmla="*/ 0 h 210"/>
                <a:gd name="T88" fmla="*/ 0 w 138"/>
                <a:gd name="T89" fmla="*/ 0 h 210"/>
                <a:gd name="T90" fmla="*/ 0 w 138"/>
                <a:gd name="T91" fmla="*/ 0 h 210"/>
                <a:gd name="T92" fmla="*/ 0 w 138"/>
                <a:gd name="T93" fmla="*/ 0 h 210"/>
                <a:gd name="T94" fmla="*/ 0 w 138"/>
                <a:gd name="T95" fmla="*/ 0 h 2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210"/>
                <a:gd name="T146" fmla="*/ 138 w 138"/>
                <a:gd name="T147" fmla="*/ 210 h 2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210">
                  <a:moveTo>
                    <a:pt x="138" y="54"/>
                  </a:moveTo>
                  <a:lnTo>
                    <a:pt x="138" y="37"/>
                  </a:lnTo>
                  <a:lnTo>
                    <a:pt x="112" y="37"/>
                  </a:lnTo>
                  <a:lnTo>
                    <a:pt x="114" y="1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20" y="37"/>
                  </a:lnTo>
                  <a:lnTo>
                    <a:pt x="20" y="114"/>
                  </a:lnTo>
                  <a:lnTo>
                    <a:pt x="14" y="164"/>
                  </a:lnTo>
                  <a:lnTo>
                    <a:pt x="0" y="189"/>
                  </a:lnTo>
                  <a:lnTo>
                    <a:pt x="0" y="207"/>
                  </a:lnTo>
                  <a:lnTo>
                    <a:pt x="7" y="210"/>
                  </a:lnTo>
                  <a:lnTo>
                    <a:pt x="27" y="176"/>
                  </a:lnTo>
                  <a:lnTo>
                    <a:pt x="37" y="137"/>
                  </a:lnTo>
                  <a:lnTo>
                    <a:pt x="37" y="99"/>
                  </a:lnTo>
                  <a:lnTo>
                    <a:pt x="68" y="99"/>
                  </a:lnTo>
                  <a:lnTo>
                    <a:pt x="68" y="131"/>
                  </a:lnTo>
                  <a:lnTo>
                    <a:pt x="63" y="147"/>
                  </a:lnTo>
                  <a:lnTo>
                    <a:pt x="53" y="151"/>
                  </a:lnTo>
                  <a:lnTo>
                    <a:pt x="45" y="151"/>
                  </a:lnTo>
                  <a:lnTo>
                    <a:pt x="53" y="167"/>
                  </a:lnTo>
                  <a:lnTo>
                    <a:pt x="75" y="163"/>
                  </a:lnTo>
                  <a:lnTo>
                    <a:pt x="85" y="142"/>
                  </a:lnTo>
                  <a:lnTo>
                    <a:pt x="85" y="82"/>
                  </a:lnTo>
                  <a:lnTo>
                    <a:pt x="37" y="82"/>
                  </a:lnTo>
                  <a:lnTo>
                    <a:pt x="37" y="54"/>
                  </a:lnTo>
                  <a:lnTo>
                    <a:pt x="97" y="54"/>
                  </a:lnTo>
                  <a:lnTo>
                    <a:pt x="101" y="99"/>
                  </a:lnTo>
                  <a:lnTo>
                    <a:pt x="110" y="148"/>
                  </a:lnTo>
                  <a:lnTo>
                    <a:pt x="85" y="174"/>
                  </a:lnTo>
                  <a:lnTo>
                    <a:pt x="58" y="193"/>
                  </a:lnTo>
                  <a:lnTo>
                    <a:pt x="71" y="206"/>
                  </a:lnTo>
                  <a:lnTo>
                    <a:pt x="94" y="189"/>
                  </a:lnTo>
                  <a:lnTo>
                    <a:pt x="114" y="167"/>
                  </a:lnTo>
                  <a:lnTo>
                    <a:pt x="123" y="186"/>
                  </a:lnTo>
                  <a:lnTo>
                    <a:pt x="130" y="199"/>
                  </a:lnTo>
                  <a:lnTo>
                    <a:pt x="138" y="209"/>
                  </a:lnTo>
                  <a:lnTo>
                    <a:pt x="138" y="186"/>
                  </a:lnTo>
                  <a:lnTo>
                    <a:pt x="131" y="171"/>
                  </a:lnTo>
                  <a:lnTo>
                    <a:pt x="124" y="155"/>
                  </a:lnTo>
                  <a:lnTo>
                    <a:pt x="138" y="131"/>
                  </a:lnTo>
                  <a:lnTo>
                    <a:pt x="138" y="86"/>
                  </a:lnTo>
                  <a:lnTo>
                    <a:pt x="131" y="108"/>
                  </a:lnTo>
                  <a:lnTo>
                    <a:pt x="120" y="131"/>
                  </a:lnTo>
                  <a:lnTo>
                    <a:pt x="114" y="91"/>
                  </a:lnTo>
                  <a:lnTo>
                    <a:pt x="112" y="54"/>
                  </a:lnTo>
                  <a:lnTo>
                    <a:pt x="138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7"/>
            <p:cNvSpPr>
              <a:spLocks/>
            </p:cNvSpPr>
            <p:nvPr/>
          </p:nvSpPr>
          <p:spPr bwMode="auto">
            <a:xfrm>
              <a:off x="4901" y="452"/>
              <a:ext cx="4" cy="6"/>
            </a:xfrm>
            <a:custGeom>
              <a:avLst/>
              <a:gdLst>
                <a:gd name="T0" fmla="*/ 0 w 10"/>
                <a:gd name="T1" fmla="*/ 0 h 16"/>
                <a:gd name="T2" fmla="*/ 0 w 10"/>
                <a:gd name="T3" fmla="*/ 0 h 16"/>
                <a:gd name="T4" fmla="*/ 0 w 10"/>
                <a:gd name="T5" fmla="*/ 0 h 16"/>
                <a:gd name="T6" fmla="*/ 0 w 10"/>
                <a:gd name="T7" fmla="*/ 0 h 16"/>
                <a:gd name="T8" fmla="*/ 0 w 10"/>
                <a:gd name="T9" fmla="*/ 0 h 16"/>
                <a:gd name="T10" fmla="*/ 0 w 10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6"/>
                <a:gd name="T20" fmla="*/ 10 w 1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6">
                  <a:moveTo>
                    <a:pt x="0" y="2"/>
                  </a:moveTo>
                  <a:lnTo>
                    <a:pt x="0" y="16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>
              <a:off x="4901" y="429"/>
              <a:ext cx="4" cy="6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0 h 17"/>
                <a:gd name="T4" fmla="*/ 0 w 10"/>
                <a:gd name="T5" fmla="*/ 0 h 17"/>
                <a:gd name="T6" fmla="*/ 0 w 10"/>
                <a:gd name="T7" fmla="*/ 0 h 17"/>
                <a:gd name="T8" fmla="*/ 0 w 10"/>
                <a:gd name="T9" fmla="*/ 0 h 17"/>
                <a:gd name="T10" fmla="*/ 0 w 1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7"/>
                <a:gd name="T20" fmla="*/ 10 w 1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7">
                  <a:moveTo>
                    <a:pt x="0" y="0"/>
                  </a:moveTo>
                  <a:lnTo>
                    <a:pt x="0" y="17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9"/>
            <p:cNvSpPr>
              <a:spLocks/>
            </p:cNvSpPr>
            <p:nvPr/>
          </p:nvSpPr>
          <p:spPr bwMode="auto">
            <a:xfrm>
              <a:off x="4883" y="410"/>
              <a:ext cx="18" cy="53"/>
            </a:xfrm>
            <a:custGeom>
              <a:avLst/>
              <a:gdLst>
                <a:gd name="T0" fmla="*/ 0 w 54"/>
                <a:gd name="T1" fmla="*/ 0 h 158"/>
                <a:gd name="T2" fmla="*/ 0 w 54"/>
                <a:gd name="T3" fmla="*/ 0 h 158"/>
                <a:gd name="T4" fmla="*/ 0 w 54"/>
                <a:gd name="T5" fmla="*/ 0 h 158"/>
                <a:gd name="T6" fmla="*/ 0 w 54"/>
                <a:gd name="T7" fmla="*/ 0 h 158"/>
                <a:gd name="T8" fmla="*/ 0 w 54"/>
                <a:gd name="T9" fmla="*/ 0 h 158"/>
                <a:gd name="T10" fmla="*/ 0 w 54"/>
                <a:gd name="T11" fmla="*/ 0 h 158"/>
                <a:gd name="T12" fmla="*/ 0 w 54"/>
                <a:gd name="T13" fmla="*/ 0 h 158"/>
                <a:gd name="T14" fmla="*/ 0 w 54"/>
                <a:gd name="T15" fmla="*/ 0 h 158"/>
                <a:gd name="T16" fmla="*/ 0 w 54"/>
                <a:gd name="T17" fmla="*/ 0 h 158"/>
                <a:gd name="T18" fmla="*/ 0 w 54"/>
                <a:gd name="T19" fmla="*/ 0 h 158"/>
                <a:gd name="T20" fmla="*/ 0 w 54"/>
                <a:gd name="T21" fmla="*/ 0 h 158"/>
                <a:gd name="T22" fmla="*/ 0 w 54"/>
                <a:gd name="T23" fmla="*/ 0 h 158"/>
                <a:gd name="T24" fmla="*/ 0 w 54"/>
                <a:gd name="T25" fmla="*/ 0 h 158"/>
                <a:gd name="T26" fmla="*/ 0 w 54"/>
                <a:gd name="T27" fmla="*/ 0 h 158"/>
                <a:gd name="T28" fmla="*/ 0 w 54"/>
                <a:gd name="T29" fmla="*/ 0 h 158"/>
                <a:gd name="T30" fmla="*/ 0 w 54"/>
                <a:gd name="T31" fmla="*/ 0 h 158"/>
                <a:gd name="T32" fmla="*/ 0 w 54"/>
                <a:gd name="T33" fmla="*/ 0 h 158"/>
                <a:gd name="T34" fmla="*/ 0 w 54"/>
                <a:gd name="T35" fmla="*/ 0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158"/>
                <a:gd name="T56" fmla="*/ 54 w 54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158">
                  <a:moveTo>
                    <a:pt x="54" y="74"/>
                  </a:moveTo>
                  <a:lnTo>
                    <a:pt x="54" y="57"/>
                  </a:lnTo>
                  <a:lnTo>
                    <a:pt x="42" y="57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26" y="57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25" y="74"/>
                  </a:lnTo>
                  <a:lnTo>
                    <a:pt x="25" y="136"/>
                  </a:lnTo>
                  <a:lnTo>
                    <a:pt x="0" y="140"/>
                  </a:lnTo>
                  <a:lnTo>
                    <a:pt x="9" y="158"/>
                  </a:lnTo>
                  <a:lnTo>
                    <a:pt x="54" y="143"/>
                  </a:lnTo>
                  <a:lnTo>
                    <a:pt x="54" y="129"/>
                  </a:lnTo>
                  <a:lnTo>
                    <a:pt x="42" y="132"/>
                  </a:lnTo>
                  <a:lnTo>
                    <a:pt x="42" y="74"/>
                  </a:lnTo>
                  <a:lnTo>
                    <a:pt x="54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>
              <a:off x="4899" y="472"/>
              <a:ext cx="2" cy="6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18"/>
                  </a:moveTo>
                  <a:lnTo>
                    <a:pt x="9" y="0"/>
                  </a:lnTo>
                  <a:lnTo>
                    <a:pt x="0" y="11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>
              <a:off x="4973" y="429"/>
              <a:ext cx="58" cy="50"/>
            </a:xfrm>
            <a:custGeom>
              <a:avLst/>
              <a:gdLst>
                <a:gd name="T0" fmla="*/ 0 w 171"/>
                <a:gd name="T1" fmla="*/ 0 h 151"/>
                <a:gd name="T2" fmla="*/ 0 w 171"/>
                <a:gd name="T3" fmla="*/ 0 h 151"/>
                <a:gd name="T4" fmla="*/ 0 w 171"/>
                <a:gd name="T5" fmla="*/ 0 h 151"/>
                <a:gd name="T6" fmla="*/ 0 w 171"/>
                <a:gd name="T7" fmla="*/ 0 h 151"/>
                <a:gd name="T8" fmla="*/ 0 w 171"/>
                <a:gd name="T9" fmla="*/ 0 h 151"/>
                <a:gd name="T10" fmla="*/ 0 w 171"/>
                <a:gd name="T11" fmla="*/ 0 h 151"/>
                <a:gd name="T12" fmla="*/ 0 w 171"/>
                <a:gd name="T13" fmla="*/ 0 h 151"/>
                <a:gd name="T14" fmla="*/ 0 w 171"/>
                <a:gd name="T15" fmla="*/ 0 h 151"/>
                <a:gd name="T16" fmla="*/ 0 w 171"/>
                <a:gd name="T17" fmla="*/ 0 h 151"/>
                <a:gd name="T18" fmla="*/ 0 w 171"/>
                <a:gd name="T19" fmla="*/ 0 h 151"/>
                <a:gd name="T20" fmla="*/ 0 w 171"/>
                <a:gd name="T21" fmla="*/ 0 h 151"/>
                <a:gd name="T22" fmla="*/ 0 w 171"/>
                <a:gd name="T23" fmla="*/ 0 h 151"/>
                <a:gd name="T24" fmla="*/ 0 w 171"/>
                <a:gd name="T25" fmla="*/ 0 h 151"/>
                <a:gd name="T26" fmla="*/ 0 w 171"/>
                <a:gd name="T27" fmla="*/ 0 h 151"/>
                <a:gd name="T28" fmla="*/ 0 w 171"/>
                <a:gd name="T29" fmla="*/ 0 h 151"/>
                <a:gd name="T30" fmla="*/ 0 w 171"/>
                <a:gd name="T31" fmla="*/ 0 h 151"/>
                <a:gd name="T32" fmla="*/ 0 w 171"/>
                <a:gd name="T33" fmla="*/ 0 h 151"/>
                <a:gd name="T34" fmla="*/ 0 w 171"/>
                <a:gd name="T35" fmla="*/ 0 h 151"/>
                <a:gd name="T36" fmla="*/ 0 w 171"/>
                <a:gd name="T37" fmla="*/ 0 h 151"/>
                <a:gd name="T38" fmla="*/ 0 w 171"/>
                <a:gd name="T39" fmla="*/ 0 h 151"/>
                <a:gd name="T40" fmla="*/ 0 w 171"/>
                <a:gd name="T41" fmla="*/ 0 h 151"/>
                <a:gd name="T42" fmla="*/ 0 w 171"/>
                <a:gd name="T43" fmla="*/ 0 h 151"/>
                <a:gd name="T44" fmla="*/ 0 w 171"/>
                <a:gd name="T45" fmla="*/ 0 h 151"/>
                <a:gd name="T46" fmla="*/ 0 w 171"/>
                <a:gd name="T47" fmla="*/ 0 h 1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51"/>
                <a:gd name="T74" fmla="*/ 171 w 171"/>
                <a:gd name="T75" fmla="*/ 151 h 1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51">
                  <a:moveTo>
                    <a:pt x="77" y="0"/>
                  </a:moveTo>
                  <a:lnTo>
                    <a:pt x="77" y="23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18" y="134"/>
                  </a:lnTo>
                  <a:lnTo>
                    <a:pt x="18" y="40"/>
                  </a:lnTo>
                  <a:lnTo>
                    <a:pt x="77" y="40"/>
                  </a:lnTo>
                  <a:lnTo>
                    <a:pt x="77" y="151"/>
                  </a:lnTo>
                  <a:lnTo>
                    <a:pt x="93" y="151"/>
                  </a:lnTo>
                  <a:lnTo>
                    <a:pt x="93" y="40"/>
                  </a:lnTo>
                  <a:lnTo>
                    <a:pt x="153" y="40"/>
                  </a:lnTo>
                  <a:lnTo>
                    <a:pt x="153" y="96"/>
                  </a:lnTo>
                  <a:lnTo>
                    <a:pt x="151" y="109"/>
                  </a:lnTo>
                  <a:lnTo>
                    <a:pt x="133" y="115"/>
                  </a:lnTo>
                  <a:lnTo>
                    <a:pt x="116" y="115"/>
                  </a:lnTo>
                  <a:lnTo>
                    <a:pt x="123" y="134"/>
                  </a:lnTo>
                  <a:lnTo>
                    <a:pt x="136" y="134"/>
                  </a:lnTo>
                  <a:lnTo>
                    <a:pt x="162" y="127"/>
                  </a:lnTo>
                  <a:lnTo>
                    <a:pt x="171" y="104"/>
                  </a:lnTo>
                  <a:lnTo>
                    <a:pt x="171" y="23"/>
                  </a:lnTo>
                  <a:lnTo>
                    <a:pt x="93" y="23"/>
                  </a:lnTo>
                  <a:lnTo>
                    <a:pt x="9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62"/>
            <p:cNvSpPr>
              <a:spLocks/>
            </p:cNvSpPr>
            <p:nvPr/>
          </p:nvSpPr>
          <p:spPr bwMode="auto">
            <a:xfrm>
              <a:off x="4967" y="421"/>
              <a:ext cx="70" cy="6"/>
            </a:xfrm>
            <a:custGeom>
              <a:avLst/>
              <a:gdLst>
                <a:gd name="T0" fmla="*/ 0 w 209"/>
                <a:gd name="T1" fmla="*/ 0 h 18"/>
                <a:gd name="T2" fmla="*/ 0 w 209"/>
                <a:gd name="T3" fmla="*/ 0 h 18"/>
                <a:gd name="T4" fmla="*/ 0 w 209"/>
                <a:gd name="T5" fmla="*/ 0 h 18"/>
                <a:gd name="T6" fmla="*/ 0 w 209"/>
                <a:gd name="T7" fmla="*/ 0 h 18"/>
                <a:gd name="T8" fmla="*/ 0 w 209"/>
                <a:gd name="T9" fmla="*/ 0 h 18"/>
                <a:gd name="T10" fmla="*/ 0 w 209"/>
                <a:gd name="T11" fmla="*/ 0 h 18"/>
                <a:gd name="T12" fmla="*/ 0 w 209"/>
                <a:gd name="T13" fmla="*/ 0 h 18"/>
                <a:gd name="T14" fmla="*/ 0 w 209"/>
                <a:gd name="T15" fmla="*/ 0 h 18"/>
                <a:gd name="T16" fmla="*/ 0 w 20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18"/>
                <a:gd name="T29" fmla="*/ 209 w 20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18">
                  <a:moveTo>
                    <a:pt x="112" y="18"/>
                  </a:moveTo>
                  <a:lnTo>
                    <a:pt x="209" y="18"/>
                  </a:lnTo>
                  <a:lnTo>
                    <a:pt x="209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12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3"/>
            <p:cNvSpPr>
              <a:spLocks/>
            </p:cNvSpPr>
            <p:nvPr/>
          </p:nvSpPr>
          <p:spPr bwMode="auto">
            <a:xfrm>
              <a:off x="4995" y="409"/>
              <a:ext cx="10" cy="10"/>
            </a:xfrm>
            <a:custGeom>
              <a:avLst/>
              <a:gdLst>
                <a:gd name="T0" fmla="*/ 0 w 32"/>
                <a:gd name="T1" fmla="*/ 0 h 30"/>
                <a:gd name="T2" fmla="*/ 0 w 32"/>
                <a:gd name="T3" fmla="*/ 0 h 30"/>
                <a:gd name="T4" fmla="*/ 0 w 32"/>
                <a:gd name="T5" fmla="*/ 0 h 30"/>
                <a:gd name="T6" fmla="*/ 0 w 32"/>
                <a:gd name="T7" fmla="*/ 0 h 30"/>
                <a:gd name="T8" fmla="*/ 0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32" y="24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15" y="3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4843" y="465"/>
              <a:ext cx="25" cy="14"/>
            </a:xfrm>
            <a:custGeom>
              <a:avLst/>
              <a:gdLst>
                <a:gd name="T0" fmla="*/ 0 w 73"/>
                <a:gd name="T1" fmla="*/ 0 h 42"/>
                <a:gd name="T2" fmla="*/ 0 w 73"/>
                <a:gd name="T3" fmla="*/ 0 h 42"/>
                <a:gd name="T4" fmla="*/ 0 w 73"/>
                <a:gd name="T5" fmla="*/ 0 h 42"/>
                <a:gd name="T6" fmla="*/ 0 w 73"/>
                <a:gd name="T7" fmla="*/ 0 h 42"/>
                <a:gd name="T8" fmla="*/ 0 w 73"/>
                <a:gd name="T9" fmla="*/ 0 h 42"/>
                <a:gd name="T10" fmla="*/ 0 w 73"/>
                <a:gd name="T11" fmla="*/ 0 h 42"/>
                <a:gd name="T12" fmla="*/ 0 w 73"/>
                <a:gd name="T13" fmla="*/ 0 h 42"/>
                <a:gd name="T14" fmla="*/ 0 w 73"/>
                <a:gd name="T15" fmla="*/ 0 h 42"/>
                <a:gd name="T16" fmla="*/ 0 w 73"/>
                <a:gd name="T17" fmla="*/ 0 h 42"/>
                <a:gd name="T18" fmla="*/ 0 w 73"/>
                <a:gd name="T19" fmla="*/ 0 h 42"/>
                <a:gd name="T20" fmla="*/ 0 w 73"/>
                <a:gd name="T21" fmla="*/ 0 h 42"/>
                <a:gd name="T22" fmla="*/ 0 w 73"/>
                <a:gd name="T23" fmla="*/ 0 h 42"/>
                <a:gd name="T24" fmla="*/ 0 w 73"/>
                <a:gd name="T25" fmla="*/ 0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42"/>
                <a:gd name="T41" fmla="*/ 73 w 73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42">
                  <a:moveTo>
                    <a:pt x="0" y="26"/>
                  </a:moveTo>
                  <a:lnTo>
                    <a:pt x="0" y="42"/>
                  </a:lnTo>
                  <a:lnTo>
                    <a:pt x="45" y="42"/>
                  </a:lnTo>
                  <a:lnTo>
                    <a:pt x="61" y="35"/>
                  </a:lnTo>
                  <a:lnTo>
                    <a:pt x="68" y="26"/>
                  </a:lnTo>
                  <a:lnTo>
                    <a:pt x="71" y="16"/>
                  </a:lnTo>
                  <a:lnTo>
                    <a:pt x="73" y="6"/>
                  </a:lnTo>
                  <a:lnTo>
                    <a:pt x="55" y="0"/>
                  </a:lnTo>
                  <a:lnTo>
                    <a:pt x="52" y="13"/>
                  </a:lnTo>
                  <a:lnTo>
                    <a:pt x="50" y="22"/>
                  </a:lnTo>
                  <a:lnTo>
                    <a:pt x="38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5"/>
            <p:cNvSpPr>
              <a:spLocks/>
            </p:cNvSpPr>
            <p:nvPr/>
          </p:nvSpPr>
          <p:spPr bwMode="auto">
            <a:xfrm>
              <a:off x="4843" y="409"/>
              <a:ext cx="28" cy="56"/>
            </a:xfrm>
            <a:custGeom>
              <a:avLst/>
              <a:gdLst>
                <a:gd name="T0" fmla="*/ 0 w 84"/>
                <a:gd name="T1" fmla="*/ 0 h 168"/>
                <a:gd name="T2" fmla="*/ 0 w 84"/>
                <a:gd name="T3" fmla="*/ 0 h 168"/>
                <a:gd name="T4" fmla="*/ 0 w 84"/>
                <a:gd name="T5" fmla="*/ 0 h 168"/>
                <a:gd name="T6" fmla="*/ 0 w 84"/>
                <a:gd name="T7" fmla="*/ 0 h 168"/>
                <a:gd name="T8" fmla="*/ 0 w 84"/>
                <a:gd name="T9" fmla="*/ 0 h 168"/>
                <a:gd name="T10" fmla="*/ 0 w 84"/>
                <a:gd name="T11" fmla="*/ 0 h 168"/>
                <a:gd name="T12" fmla="*/ 0 w 84"/>
                <a:gd name="T13" fmla="*/ 0 h 168"/>
                <a:gd name="T14" fmla="*/ 0 w 84"/>
                <a:gd name="T15" fmla="*/ 0 h 168"/>
                <a:gd name="T16" fmla="*/ 0 w 84"/>
                <a:gd name="T17" fmla="*/ 0 h 168"/>
                <a:gd name="T18" fmla="*/ 0 w 84"/>
                <a:gd name="T19" fmla="*/ 0 h 168"/>
                <a:gd name="T20" fmla="*/ 0 w 84"/>
                <a:gd name="T21" fmla="*/ 0 h 168"/>
                <a:gd name="T22" fmla="*/ 0 w 84"/>
                <a:gd name="T23" fmla="*/ 0 h 168"/>
                <a:gd name="T24" fmla="*/ 0 w 84"/>
                <a:gd name="T25" fmla="*/ 0 h 168"/>
                <a:gd name="T26" fmla="*/ 0 w 84"/>
                <a:gd name="T27" fmla="*/ 0 h 168"/>
                <a:gd name="T28" fmla="*/ 0 w 84"/>
                <a:gd name="T29" fmla="*/ 0 h 168"/>
                <a:gd name="T30" fmla="*/ 0 w 84"/>
                <a:gd name="T31" fmla="*/ 0 h 168"/>
                <a:gd name="T32" fmla="*/ 0 w 84"/>
                <a:gd name="T33" fmla="*/ 0 h 168"/>
                <a:gd name="T34" fmla="*/ 0 w 84"/>
                <a:gd name="T35" fmla="*/ 0 h 168"/>
                <a:gd name="T36" fmla="*/ 0 w 84"/>
                <a:gd name="T37" fmla="*/ 0 h 168"/>
                <a:gd name="T38" fmla="*/ 0 w 84"/>
                <a:gd name="T39" fmla="*/ 0 h 168"/>
                <a:gd name="T40" fmla="*/ 0 w 84"/>
                <a:gd name="T41" fmla="*/ 0 h 168"/>
                <a:gd name="T42" fmla="*/ 0 w 84"/>
                <a:gd name="T43" fmla="*/ 0 h 168"/>
                <a:gd name="T44" fmla="*/ 0 w 84"/>
                <a:gd name="T45" fmla="*/ 0 h 168"/>
                <a:gd name="T46" fmla="*/ 0 w 84"/>
                <a:gd name="T47" fmla="*/ 0 h 168"/>
                <a:gd name="T48" fmla="*/ 0 w 84"/>
                <a:gd name="T49" fmla="*/ 0 h 168"/>
                <a:gd name="T50" fmla="*/ 0 w 84"/>
                <a:gd name="T51" fmla="*/ 0 h 168"/>
                <a:gd name="T52" fmla="*/ 0 w 84"/>
                <a:gd name="T53" fmla="*/ 0 h 168"/>
                <a:gd name="T54" fmla="*/ 0 w 84"/>
                <a:gd name="T55" fmla="*/ 0 h 168"/>
                <a:gd name="T56" fmla="*/ 0 w 84"/>
                <a:gd name="T57" fmla="*/ 0 h 168"/>
                <a:gd name="T58" fmla="*/ 0 w 84"/>
                <a:gd name="T59" fmla="*/ 0 h 168"/>
                <a:gd name="T60" fmla="*/ 0 w 84"/>
                <a:gd name="T61" fmla="*/ 0 h 168"/>
                <a:gd name="T62" fmla="*/ 0 w 84"/>
                <a:gd name="T63" fmla="*/ 0 h 168"/>
                <a:gd name="T64" fmla="*/ 0 w 84"/>
                <a:gd name="T65" fmla="*/ 0 h 168"/>
                <a:gd name="T66" fmla="*/ 0 w 84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168"/>
                <a:gd name="T104" fmla="*/ 84 w 84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168">
                  <a:moveTo>
                    <a:pt x="0" y="150"/>
                  </a:moveTo>
                  <a:lnTo>
                    <a:pt x="0" y="168"/>
                  </a:lnTo>
                  <a:lnTo>
                    <a:pt x="42" y="168"/>
                  </a:lnTo>
                  <a:lnTo>
                    <a:pt x="42" y="116"/>
                  </a:lnTo>
                  <a:lnTo>
                    <a:pt x="58" y="127"/>
                  </a:lnTo>
                  <a:lnTo>
                    <a:pt x="70" y="134"/>
                  </a:lnTo>
                  <a:lnTo>
                    <a:pt x="84" y="117"/>
                  </a:lnTo>
                  <a:lnTo>
                    <a:pt x="63" y="107"/>
                  </a:lnTo>
                  <a:lnTo>
                    <a:pt x="42" y="88"/>
                  </a:lnTo>
                  <a:lnTo>
                    <a:pt x="78" y="88"/>
                  </a:lnTo>
                  <a:lnTo>
                    <a:pt x="78" y="71"/>
                  </a:lnTo>
                  <a:lnTo>
                    <a:pt x="35" y="71"/>
                  </a:lnTo>
                  <a:lnTo>
                    <a:pt x="35" y="46"/>
                  </a:lnTo>
                  <a:lnTo>
                    <a:pt x="73" y="46"/>
                  </a:lnTo>
                  <a:lnTo>
                    <a:pt x="73" y="29"/>
                  </a:lnTo>
                  <a:lnTo>
                    <a:pt x="35" y="29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46"/>
                  </a:lnTo>
                  <a:lnTo>
                    <a:pt x="18" y="46"/>
                  </a:lnTo>
                  <a:lnTo>
                    <a:pt x="18" y="71"/>
                  </a:lnTo>
                  <a:lnTo>
                    <a:pt x="0" y="71"/>
                  </a:lnTo>
                  <a:lnTo>
                    <a:pt x="0" y="88"/>
                  </a:lnTo>
                  <a:lnTo>
                    <a:pt x="21" y="88"/>
                  </a:lnTo>
                  <a:lnTo>
                    <a:pt x="29" y="98"/>
                  </a:lnTo>
                  <a:lnTo>
                    <a:pt x="42" y="113"/>
                  </a:lnTo>
                  <a:lnTo>
                    <a:pt x="0" y="113"/>
                  </a:lnTo>
                  <a:lnTo>
                    <a:pt x="0" y="127"/>
                  </a:lnTo>
                  <a:lnTo>
                    <a:pt x="26" y="127"/>
                  </a:lnTo>
                  <a:lnTo>
                    <a:pt x="26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6"/>
            <p:cNvSpPr>
              <a:spLocks/>
            </p:cNvSpPr>
            <p:nvPr/>
          </p:nvSpPr>
          <p:spPr bwMode="auto">
            <a:xfrm>
              <a:off x="4817" y="409"/>
              <a:ext cx="26" cy="70"/>
            </a:xfrm>
            <a:custGeom>
              <a:avLst/>
              <a:gdLst>
                <a:gd name="T0" fmla="*/ 0 w 78"/>
                <a:gd name="T1" fmla="*/ 0 h 209"/>
                <a:gd name="T2" fmla="*/ 0 w 78"/>
                <a:gd name="T3" fmla="*/ 0 h 209"/>
                <a:gd name="T4" fmla="*/ 0 w 78"/>
                <a:gd name="T5" fmla="*/ 0 h 209"/>
                <a:gd name="T6" fmla="*/ 0 w 78"/>
                <a:gd name="T7" fmla="*/ 0 h 209"/>
                <a:gd name="T8" fmla="*/ 0 w 78"/>
                <a:gd name="T9" fmla="*/ 0 h 209"/>
                <a:gd name="T10" fmla="*/ 0 w 78"/>
                <a:gd name="T11" fmla="*/ 0 h 209"/>
                <a:gd name="T12" fmla="*/ 0 w 78"/>
                <a:gd name="T13" fmla="*/ 0 h 209"/>
                <a:gd name="T14" fmla="*/ 0 w 78"/>
                <a:gd name="T15" fmla="*/ 0 h 209"/>
                <a:gd name="T16" fmla="*/ 0 w 78"/>
                <a:gd name="T17" fmla="*/ 0 h 209"/>
                <a:gd name="T18" fmla="*/ 0 w 78"/>
                <a:gd name="T19" fmla="*/ 0 h 209"/>
                <a:gd name="T20" fmla="*/ 0 w 78"/>
                <a:gd name="T21" fmla="*/ 0 h 209"/>
                <a:gd name="T22" fmla="*/ 0 w 78"/>
                <a:gd name="T23" fmla="*/ 0 h 209"/>
                <a:gd name="T24" fmla="*/ 0 w 78"/>
                <a:gd name="T25" fmla="*/ 0 h 209"/>
                <a:gd name="T26" fmla="*/ 0 w 78"/>
                <a:gd name="T27" fmla="*/ 0 h 209"/>
                <a:gd name="T28" fmla="*/ 0 w 78"/>
                <a:gd name="T29" fmla="*/ 0 h 209"/>
                <a:gd name="T30" fmla="*/ 0 w 78"/>
                <a:gd name="T31" fmla="*/ 0 h 209"/>
                <a:gd name="T32" fmla="*/ 0 w 78"/>
                <a:gd name="T33" fmla="*/ 0 h 209"/>
                <a:gd name="T34" fmla="*/ 0 w 78"/>
                <a:gd name="T35" fmla="*/ 0 h 209"/>
                <a:gd name="T36" fmla="*/ 0 w 78"/>
                <a:gd name="T37" fmla="*/ 0 h 209"/>
                <a:gd name="T38" fmla="*/ 0 w 78"/>
                <a:gd name="T39" fmla="*/ 0 h 209"/>
                <a:gd name="T40" fmla="*/ 0 w 78"/>
                <a:gd name="T41" fmla="*/ 0 h 209"/>
                <a:gd name="T42" fmla="*/ 0 w 78"/>
                <a:gd name="T43" fmla="*/ 0 h 209"/>
                <a:gd name="T44" fmla="*/ 0 w 78"/>
                <a:gd name="T45" fmla="*/ 0 h 209"/>
                <a:gd name="T46" fmla="*/ 0 w 78"/>
                <a:gd name="T47" fmla="*/ 0 h 209"/>
                <a:gd name="T48" fmla="*/ 0 w 78"/>
                <a:gd name="T49" fmla="*/ 0 h 209"/>
                <a:gd name="T50" fmla="*/ 0 w 78"/>
                <a:gd name="T51" fmla="*/ 0 h 209"/>
                <a:gd name="T52" fmla="*/ 0 w 78"/>
                <a:gd name="T53" fmla="*/ 0 h 209"/>
                <a:gd name="T54" fmla="*/ 0 w 78"/>
                <a:gd name="T55" fmla="*/ 0 h 209"/>
                <a:gd name="T56" fmla="*/ 0 w 78"/>
                <a:gd name="T57" fmla="*/ 0 h 209"/>
                <a:gd name="T58" fmla="*/ 0 w 78"/>
                <a:gd name="T59" fmla="*/ 0 h 209"/>
                <a:gd name="T60" fmla="*/ 0 w 78"/>
                <a:gd name="T61" fmla="*/ 0 h 209"/>
                <a:gd name="T62" fmla="*/ 0 w 78"/>
                <a:gd name="T63" fmla="*/ 0 h 209"/>
                <a:gd name="T64" fmla="*/ 0 w 78"/>
                <a:gd name="T65" fmla="*/ 0 h 209"/>
                <a:gd name="T66" fmla="*/ 0 w 78"/>
                <a:gd name="T67" fmla="*/ 0 h 209"/>
                <a:gd name="T68" fmla="*/ 0 w 78"/>
                <a:gd name="T69" fmla="*/ 0 h 209"/>
                <a:gd name="T70" fmla="*/ 0 w 78"/>
                <a:gd name="T71" fmla="*/ 0 h 209"/>
                <a:gd name="T72" fmla="*/ 0 w 78"/>
                <a:gd name="T73" fmla="*/ 0 h 209"/>
                <a:gd name="T74" fmla="*/ 0 w 78"/>
                <a:gd name="T75" fmla="*/ 0 h 209"/>
                <a:gd name="T76" fmla="*/ 0 w 78"/>
                <a:gd name="T77" fmla="*/ 0 h 209"/>
                <a:gd name="T78" fmla="*/ 0 w 78"/>
                <a:gd name="T79" fmla="*/ 0 h 209"/>
                <a:gd name="T80" fmla="*/ 0 w 78"/>
                <a:gd name="T81" fmla="*/ 0 h 209"/>
                <a:gd name="T82" fmla="*/ 0 w 78"/>
                <a:gd name="T83" fmla="*/ 0 h 209"/>
                <a:gd name="T84" fmla="*/ 0 w 78"/>
                <a:gd name="T85" fmla="*/ 0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209"/>
                <a:gd name="T131" fmla="*/ 78 w 78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209">
                  <a:moveTo>
                    <a:pt x="78" y="44"/>
                  </a:moveTo>
                  <a:lnTo>
                    <a:pt x="78" y="27"/>
                  </a:lnTo>
                  <a:lnTo>
                    <a:pt x="63" y="27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45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45" y="44"/>
                  </a:lnTo>
                  <a:lnTo>
                    <a:pt x="45" y="69"/>
                  </a:lnTo>
                  <a:lnTo>
                    <a:pt x="9" y="69"/>
                  </a:lnTo>
                  <a:lnTo>
                    <a:pt x="9" y="86"/>
                  </a:lnTo>
                  <a:lnTo>
                    <a:pt x="42" y="86"/>
                  </a:lnTo>
                  <a:lnTo>
                    <a:pt x="21" y="105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12" y="132"/>
                  </a:lnTo>
                  <a:lnTo>
                    <a:pt x="24" y="125"/>
                  </a:lnTo>
                  <a:lnTo>
                    <a:pt x="35" y="116"/>
                  </a:lnTo>
                  <a:lnTo>
                    <a:pt x="35" y="190"/>
                  </a:lnTo>
                  <a:lnTo>
                    <a:pt x="41" y="202"/>
                  </a:lnTo>
                  <a:lnTo>
                    <a:pt x="54" y="209"/>
                  </a:lnTo>
                  <a:lnTo>
                    <a:pt x="78" y="209"/>
                  </a:lnTo>
                  <a:lnTo>
                    <a:pt x="78" y="193"/>
                  </a:lnTo>
                  <a:lnTo>
                    <a:pt x="63" y="193"/>
                  </a:lnTo>
                  <a:lnTo>
                    <a:pt x="55" y="189"/>
                  </a:lnTo>
                  <a:lnTo>
                    <a:pt x="51" y="177"/>
                  </a:lnTo>
                  <a:lnTo>
                    <a:pt x="51" y="166"/>
                  </a:lnTo>
                  <a:lnTo>
                    <a:pt x="78" y="166"/>
                  </a:lnTo>
                  <a:lnTo>
                    <a:pt x="78" y="148"/>
                  </a:lnTo>
                  <a:lnTo>
                    <a:pt x="51" y="148"/>
                  </a:lnTo>
                  <a:lnTo>
                    <a:pt x="51" y="125"/>
                  </a:lnTo>
                  <a:lnTo>
                    <a:pt x="78" y="125"/>
                  </a:lnTo>
                  <a:lnTo>
                    <a:pt x="78" y="111"/>
                  </a:lnTo>
                  <a:lnTo>
                    <a:pt x="44" y="111"/>
                  </a:lnTo>
                  <a:lnTo>
                    <a:pt x="54" y="96"/>
                  </a:lnTo>
                  <a:lnTo>
                    <a:pt x="63" y="86"/>
                  </a:lnTo>
                  <a:lnTo>
                    <a:pt x="78" y="86"/>
                  </a:lnTo>
                  <a:lnTo>
                    <a:pt x="78" y="69"/>
                  </a:lnTo>
                  <a:lnTo>
                    <a:pt x="63" y="69"/>
                  </a:lnTo>
                  <a:lnTo>
                    <a:pt x="63" y="44"/>
                  </a:lnTo>
                  <a:lnTo>
                    <a:pt x="78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7"/>
            <p:cNvSpPr>
              <a:spLocks/>
            </p:cNvSpPr>
            <p:nvPr/>
          </p:nvSpPr>
          <p:spPr bwMode="auto">
            <a:xfrm>
              <a:off x="4817" y="448"/>
              <a:ext cx="2" cy="2"/>
            </a:xfrm>
            <a:custGeom>
              <a:avLst/>
              <a:gdLst>
                <a:gd name="T0" fmla="*/ 16384 w 1"/>
                <a:gd name="T1" fmla="*/ 0 h 6"/>
                <a:gd name="T2" fmla="*/ 16384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16384 w 1"/>
                <a:gd name="T9" fmla="*/ 0 h 6"/>
                <a:gd name="T10" fmla="*/ 16384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8"/>
            <p:cNvSpPr>
              <a:spLocks/>
            </p:cNvSpPr>
            <p:nvPr/>
          </p:nvSpPr>
          <p:spPr bwMode="auto">
            <a:xfrm>
              <a:off x="4817" y="455"/>
              <a:ext cx="2" cy="4"/>
            </a:xfrm>
            <a:custGeom>
              <a:avLst/>
              <a:gdLst>
                <a:gd name="T0" fmla="*/ 16384 w 1"/>
                <a:gd name="T1" fmla="*/ 0 h 11"/>
                <a:gd name="T2" fmla="*/ 16384 w 1"/>
                <a:gd name="T3" fmla="*/ 0 h 11"/>
                <a:gd name="T4" fmla="*/ 0 w 1"/>
                <a:gd name="T5" fmla="*/ 0 h 11"/>
                <a:gd name="T6" fmla="*/ 0 w 1"/>
                <a:gd name="T7" fmla="*/ 0 h 11"/>
                <a:gd name="T8" fmla="*/ 16384 w 1"/>
                <a:gd name="T9" fmla="*/ 0 h 11"/>
                <a:gd name="T10" fmla="*/ 16384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1" y="1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9"/>
            <p:cNvSpPr>
              <a:spLocks/>
            </p:cNvSpPr>
            <p:nvPr/>
          </p:nvSpPr>
          <p:spPr bwMode="auto">
            <a:xfrm>
              <a:off x="4803" y="410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36"/>
                <a:gd name="T29" fmla="*/ 42 w 4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36">
                  <a:moveTo>
                    <a:pt x="42" y="23"/>
                  </a:moveTo>
                  <a:lnTo>
                    <a:pt x="42" y="20"/>
                  </a:lnTo>
                  <a:lnTo>
                    <a:pt x="29" y="1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17" y="23"/>
                  </a:lnTo>
                  <a:lnTo>
                    <a:pt x="32" y="36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70"/>
            <p:cNvSpPr>
              <a:spLocks/>
            </p:cNvSpPr>
            <p:nvPr/>
          </p:nvSpPr>
          <p:spPr bwMode="auto">
            <a:xfrm>
              <a:off x="4800" y="452"/>
              <a:ext cx="17" cy="27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80"/>
                <a:gd name="T26" fmla="*/ 52 w 52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80">
                  <a:moveTo>
                    <a:pt x="52" y="19"/>
                  </a:moveTo>
                  <a:lnTo>
                    <a:pt x="52" y="8"/>
                  </a:lnTo>
                  <a:lnTo>
                    <a:pt x="46" y="0"/>
                  </a:lnTo>
                  <a:lnTo>
                    <a:pt x="25" y="35"/>
                  </a:lnTo>
                  <a:lnTo>
                    <a:pt x="0" y="68"/>
                  </a:lnTo>
                  <a:lnTo>
                    <a:pt x="13" y="80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71"/>
            <p:cNvSpPr>
              <a:spLocks/>
            </p:cNvSpPr>
            <p:nvPr/>
          </p:nvSpPr>
          <p:spPr bwMode="auto">
            <a:xfrm>
              <a:off x="4799" y="431"/>
              <a:ext cx="16" cy="12"/>
            </a:xfrm>
            <a:custGeom>
              <a:avLst/>
              <a:gdLst>
                <a:gd name="T0" fmla="*/ 0 w 47"/>
                <a:gd name="T1" fmla="*/ 0 h 37"/>
                <a:gd name="T2" fmla="*/ 0 w 47"/>
                <a:gd name="T3" fmla="*/ 0 h 37"/>
                <a:gd name="T4" fmla="*/ 0 w 47"/>
                <a:gd name="T5" fmla="*/ 0 h 37"/>
                <a:gd name="T6" fmla="*/ 0 w 47"/>
                <a:gd name="T7" fmla="*/ 0 h 37"/>
                <a:gd name="T8" fmla="*/ 0 w 47"/>
                <a:gd name="T9" fmla="*/ 0 h 37"/>
                <a:gd name="T10" fmla="*/ 0 w 47"/>
                <a:gd name="T11" fmla="*/ 0 h 37"/>
                <a:gd name="T12" fmla="*/ 0 w 47"/>
                <a:gd name="T13" fmla="*/ 0 h 37"/>
                <a:gd name="T14" fmla="*/ 0 w 47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7"/>
                <a:gd name="T26" fmla="*/ 47 w 47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7">
                  <a:moveTo>
                    <a:pt x="0" y="13"/>
                  </a:moveTo>
                  <a:lnTo>
                    <a:pt x="20" y="24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30" y="8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72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00"/>
                <a:gd name="T32" fmla="*/ 135 w 135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00">
                  <a:moveTo>
                    <a:pt x="0" y="0"/>
                  </a:move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3"/>
            <p:cNvSpPr>
              <a:spLocks/>
            </p:cNvSpPr>
            <p:nvPr/>
          </p:nvSpPr>
          <p:spPr bwMode="auto">
            <a:xfrm>
              <a:off x="4716" y="409"/>
              <a:ext cx="72" cy="41"/>
            </a:xfrm>
            <a:custGeom>
              <a:avLst/>
              <a:gdLst>
                <a:gd name="T0" fmla="*/ 0 w 215"/>
                <a:gd name="T1" fmla="*/ 0 h 122"/>
                <a:gd name="T2" fmla="*/ 0 w 215"/>
                <a:gd name="T3" fmla="*/ 0 h 122"/>
                <a:gd name="T4" fmla="*/ 0 w 215"/>
                <a:gd name="T5" fmla="*/ 0 h 122"/>
                <a:gd name="T6" fmla="*/ 0 w 215"/>
                <a:gd name="T7" fmla="*/ 0 h 122"/>
                <a:gd name="T8" fmla="*/ 0 w 215"/>
                <a:gd name="T9" fmla="*/ 0 h 122"/>
                <a:gd name="T10" fmla="*/ 0 w 215"/>
                <a:gd name="T11" fmla="*/ 0 h 122"/>
                <a:gd name="T12" fmla="*/ 0 w 215"/>
                <a:gd name="T13" fmla="*/ 0 h 122"/>
                <a:gd name="T14" fmla="*/ 0 w 215"/>
                <a:gd name="T15" fmla="*/ 0 h 122"/>
                <a:gd name="T16" fmla="*/ 0 w 215"/>
                <a:gd name="T17" fmla="*/ 0 h 122"/>
                <a:gd name="T18" fmla="*/ 0 w 215"/>
                <a:gd name="T19" fmla="*/ 0 h 122"/>
                <a:gd name="T20" fmla="*/ 0 w 215"/>
                <a:gd name="T21" fmla="*/ 0 h 122"/>
                <a:gd name="T22" fmla="*/ 0 w 215"/>
                <a:gd name="T23" fmla="*/ 0 h 122"/>
                <a:gd name="T24" fmla="*/ 0 w 215"/>
                <a:gd name="T25" fmla="*/ 0 h 122"/>
                <a:gd name="T26" fmla="*/ 0 w 215"/>
                <a:gd name="T27" fmla="*/ 0 h 122"/>
                <a:gd name="T28" fmla="*/ 0 w 215"/>
                <a:gd name="T29" fmla="*/ 0 h 122"/>
                <a:gd name="T30" fmla="*/ 0 w 215"/>
                <a:gd name="T31" fmla="*/ 0 h 122"/>
                <a:gd name="T32" fmla="*/ 0 w 215"/>
                <a:gd name="T33" fmla="*/ 0 h 122"/>
                <a:gd name="T34" fmla="*/ 0 w 215"/>
                <a:gd name="T35" fmla="*/ 0 h 122"/>
                <a:gd name="T36" fmla="*/ 0 w 215"/>
                <a:gd name="T37" fmla="*/ 0 h 122"/>
                <a:gd name="T38" fmla="*/ 0 w 215"/>
                <a:gd name="T39" fmla="*/ 0 h 122"/>
                <a:gd name="T40" fmla="*/ 0 w 215"/>
                <a:gd name="T41" fmla="*/ 0 h 122"/>
                <a:gd name="T42" fmla="*/ 0 w 215"/>
                <a:gd name="T43" fmla="*/ 0 h 122"/>
                <a:gd name="T44" fmla="*/ 0 w 215"/>
                <a:gd name="T45" fmla="*/ 0 h 122"/>
                <a:gd name="T46" fmla="*/ 0 w 215"/>
                <a:gd name="T47" fmla="*/ 0 h 122"/>
                <a:gd name="T48" fmla="*/ 0 w 215"/>
                <a:gd name="T49" fmla="*/ 0 h 122"/>
                <a:gd name="T50" fmla="*/ 0 w 215"/>
                <a:gd name="T51" fmla="*/ 0 h 122"/>
                <a:gd name="T52" fmla="*/ 0 w 215"/>
                <a:gd name="T53" fmla="*/ 0 h 122"/>
                <a:gd name="T54" fmla="*/ 0 w 215"/>
                <a:gd name="T55" fmla="*/ 0 h 122"/>
                <a:gd name="T56" fmla="*/ 0 w 215"/>
                <a:gd name="T57" fmla="*/ 0 h 122"/>
                <a:gd name="T58" fmla="*/ 0 w 215"/>
                <a:gd name="T59" fmla="*/ 0 h 122"/>
                <a:gd name="T60" fmla="*/ 0 w 215"/>
                <a:gd name="T61" fmla="*/ 0 h 122"/>
                <a:gd name="T62" fmla="*/ 0 w 215"/>
                <a:gd name="T63" fmla="*/ 0 h 122"/>
                <a:gd name="T64" fmla="*/ 0 w 215"/>
                <a:gd name="T65" fmla="*/ 0 h 1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"/>
                <a:gd name="T100" fmla="*/ 0 h 122"/>
                <a:gd name="T101" fmla="*/ 215 w 215"/>
                <a:gd name="T102" fmla="*/ 122 h 1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" h="122">
                  <a:moveTo>
                    <a:pt x="37" y="108"/>
                  </a:moveTo>
                  <a:lnTo>
                    <a:pt x="96" y="67"/>
                  </a:lnTo>
                  <a:lnTo>
                    <a:pt x="96" y="108"/>
                  </a:lnTo>
                  <a:lnTo>
                    <a:pt x="114" y="108"/>
                  </a:lnTo>
                  <a:lnTo>
                    <a:pt x="114" y="62"/>
                  </a:lnTo>
                  <a:lnTo>
                    <a:pt x="133" y="79"/>
                  </a:lnTo>
                  <a:lnTo>
                    <a:pt x="200" y="122"/>
                  </a:lnTo>
                  <a:lnTo>
                    <a:pt x="215" y="106"/>
                  </a:lnTo>
                  <a:lnTo>
                    <a:pt x="172" y="89"/>
                  </a:lnTo>
                  <a:lnTo>
                    <a:pt x="133" y="62"/>
                  </a:lnTo>
                  <a:lnTo>
                    <a:pt x="209" y="62"/>
                  </a:lnTo>
                  <a:lnTo>
                    <a:pt x="209" y="46"/>
                  </a:lnTo>
                  <a:lnTo>
                    <a:pt x="114" y="46"/>
                  </a:lnTo>
                  <a:lnTo>
                    <a:pt x="114" y="24"/>
                  </a:lnTo>
                  <a:lnTo>
                    <a:pt x="141" y="18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4" y="10"/>
                  </a:lnTo>
                  <a:lnTo>
                    <a:pt x="163" y="0"/>
                  </a:lnTo>
                  <a:lnTo>
                    <a:pt x="96" y="8"/>
                  </a:lnTo>
                  <a:lnTo>
                    <a:pt x="24" y="11"/>
                  </a:lnTo>
                  <a:lnTo>
                    <a:pt x="36" y="27"/>
                  </a:lnTo>
                  <a:lnTo>
                    <a:pt x="65" y="26"/>
                  </a:lnTo>
                  <a:lnTo>
                    <a:pt x="96" y="24"/>
                  </a:lnTo>
                  <a:lnTo>
                    <a:pt x="98" y="46"/>
                  </a:lnTo>
                  <a:lnTo>
                    <a:pt x="1" y="46"/>
                  </a:lnTo>
                  <a:lnTo>
                    <a:pt x="1" y="62"/>
                  </a:lnTo>
                  <a:lnTo>
                    <a:pt x="85" y="62"/>
                  </a:lnTo>
                  <a:lnTo>
                    <a:pt x="43" y="89"/>
                  </a:lnTo>
                  <a:lnTo>
                    <a:pt x="0" y="103"/>
                  </a:lnTo>
                  <a:lnTo>
                    <a:pt x="16" y="122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3" name="Freeform 74"/>
            <p:cNvSpPr>
              <a:spLocks/>
            </p:cNvSpPr>
            <p:nvPr/>
          </p:nvSpPr>
          <p:spPr bwMode="auto">
            <a:xfrm>
              <a:off x="4736" y="467"/>
              <a:ext cx="33" cy="6"/>
            </a:xfrm>
            <a:custGeom>
              <a:avLst/>
              <a:gdLst>
                <a:gd name="T0" fmla="*/ 0 w 101"/>
                <a:gd name="T1" fmla="*/ 0 h 18"/>
                <a:gd name="T2" fmla="*/ 0 w 101"/>
                <a:gd name="T3" fmla="*/ 0 h 18"/>
                <a:gd name="T4" fmla="*/ 0 w 101"/>
                <a:gd name="T5" fmla="*/ 0 h 18"/>
                <a:gd name="T6" fmla="*/ 0 w 101"/>
                <a:gd name="T7" fmla="*/ 0 h 18"/>
                <a:gd name="T8" fmla="*/ 0 w 101"/>
                <a:gd name="T9" fmla="*/ 0 h 18"/>
                <a:gd name="T10" fmla="*/ 0 w 10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8"/>
                <a:gd name="T20" fmla="*/ 101 w 10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8">
                  <a:moveTo>
                    <a:pt x="0" y="0"/>
                  </a:moveTo>
                  <a:lnTo>
                    <a:pt x="101" y="0"/>
                  </a:lnTo>
                  <a:lnTo>
                    <a:pt x="101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 useBgFill="1">
          <p:nvSpPr>
            <p:cNvPr id="74" name="Freeform 75"/>
            <p:cNvSpPr>
              <a:spLocks/>
            </p:cNvSpPr>
            <p:nvPr/>
          </p:nvSpPr>
          <p:spPr bwMode="auto">
            <a:xfrm>
              <a:off x="4736" y="453"/>
              <a:ext cx="33" cy="8"/>
            </a:xfrm>
            <a:custGeom>
              <a:avLst/>
              <a:gdLst>
                <a:gd name="T0" fmla="*/ 0 w 101"/>
                <a:gd name="T1" fmla="*/ 0 h 22"/>
                <a:gd name="T2" fmla="*/ 0 w 101"/>
                <a:gd name="T3" fmla="*/ 0 h 22"/>
                <a:gd name="T4" fmla="*/ 0 w 101"/>
                <a:gd name="T5" fmla="*/ 0 h 22"/>
                <a:gd name="T6" fmla="*/ 0 w 101"/>
                <a:gd name="T7" fmla="*/ 0 h 22"/>
                <a:gd name="T8" fmla="*/ 0 w 101"/>
                <a:gd name="T9" fmla="*/ 0 h 22"/>
                <a:gd name="T10" fmla="*/ 0 w 101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22"/>
                <a:gd name="T20" fmla="*/ 101 w 101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22">
                  <a:moveTo>
                    <a:pt x="0" y="0"/>
                  </a:moveTo>
                  <a:lnTo>
                    <a:pt x="101" y="0"/>
                  </a:lnTo>
                  <a:lnTo>
                    <a:pt x="10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76"/>
            <p:cNvSpPr>
              <a:spLocks/>
            </p:cNvSpPr>
            <p:nvPr/>
          </p:nvSpPr>
          <p:spPr bwMode="auto">
            <a:xfrm>
              <a:off x="4731" y="448"/>
              <a:ext cx="44" cy="33"/>
            </a:xfrm>
            <a:custGeom>
              <a:avLst/>
              <a:gdLst>
                <a:gd name="T0" fmla="*/ 0 w 135"/>
                <a:gd name="T1" fmla="*/ 0 h 100"/>
                <a:gd name="T2" fmla="*/ 0 w 135"/>
                <a:gd name="T3" fmla="*/ 0 h 100"/>
                <a:gd name="T4" fmla="*/ 0 w 135"/>
                <a:gd name="T5" fmla="*/ 0 h 100"/>
                <a:gd name="T6" fmla="*/ 0 w 135"/>
                <a:gd name="T7" fmla="*/ 0 h 100"/>
                <a:gd name="T8" fmla="*/ 0 w 135"/>
                <a:gd name="T9" fmla="*/ 0 h 100"/>
                <a:gd name="T10" fmla="*/ 0 w 135"/>
                <a:gd name="T11" fmla="*/ 0 h 100"/>
                <a:gd name="T12" fmla="*/ 0 w 135"/>
                <a:gd name="T13" fmla="*/ 0 h 100"/>
                <a:gd name="T14" fmla="*/ 0 w 135"/>
                <a:gd name="T15" fmla="*/ 0 h 100"/>
                <a:gd name="T16" fmla="*/ 0 w 135"/>
                <a:gd name="T17" fmla="*/ 0 h 100"/>
                <a:gd name="T18" fmla="*/ 0 w 135"/>
                <a:gd name="T19" fmla="*/ 0 h 100"/>
                <a:gd name="T20" fmla="*/ 0 w 135"/>
                <a:gd name="T21" fmla="*/ 0 h 100"/>
                <a:gd name="T22" fmla="*/ 0 w 135"/>
                <a:gd name="T23" fmla="*/ 0 h 100"/>
                <a:gd name="T24" fmla="*/ 0 w 135"/>
                <a:gd name="T25" fmla="*/ 0 h 100"/>
                <a:gd name="T26" fmla="*/ 0 w 135"/>
                <a:gd name="T27" fmla="*/ 0 h 100"/>
                <a:gd name="T28" fmla="*/ 0 w 135"/>
                <a:gd name="T29" fmla="*/ 0 h 100"/>
                <a:gd name="T30" fmla="*/ 0 w 135"/>
                <a:gd name="T31" fmla="*/ 0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5"/>
                <a:gd name="T49" fmla="*/ 0 h 100"/>
                <a:gd name="T50" fmla="*/ 135 w 135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5" h="100">
                  <a:moveTo>
                    <a:pt x="0" y="0"/>
                  </a:moveTo>
                  <a:lnTo>
                    <a:pt x="0" y="100"/>
                  </a:lnTo>
                  <a:lnTo>
                    <a:pt x="17" y="100"/>
                  </a:lnTo>
                  <a:lnTo>
                    <a:pt x="17" y="93"/>
                  </a:lnTo>
                  <a:lnTo>
                    <a:pt x="118" y="93"/>
                  </a:lnTo>
                  <a:lnTo>
                    <a:pt x="118" y="100"/>
                  </a:lnTo>
                  <a:lnTo>
                    <a:pt x="135" y="100"/>
                  </a:lnTo>
                  <a:lnTo>
                    <a:pt x="135" y="0"/>
                  </a:lnTo>
                  <a:lnTo>
                    <a:pt x="135" y="100"/>
                  </a:lnTo>
                  <a:lnTo>
                    <a:pt x="118" y="100"/>
                  </a:lnTo>
                  <a:lnTo>
                    <a:pt x="118" y="93"/>
                  </a:lnTo>
                  <a:lnTo>
                    <a:pt x="17" y="93"/>
                  </a:lnTo>
                  <a:lnTo>
                    <a:pt x="1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2" name="Picture 2" descr="http://crystaledges.org/wp-content/uploads/2013/10/First-x-ray-Diffraction-Paterns-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7" t="2481" r="7850" b="9753"/>
          <a:stretch/>
        </p:blipFill>
        <p:spPr bwMode="auto">
          <a:xfrm>
            <a:off x="615350" y="1124744"/>
            <a:ext cx="3795528" cy="368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d.chem.ucl.ac.uk/pdnn/powintro/appa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852" y="1124744"/>
            <a:ext cx="375795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186706" y="116632"/>
            <a:ext cx="7909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diffraction experiments: Max von Laue, 1912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387824" y="4235584"/>
            <a:ext cx="53511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third improved image,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after applying a pinhole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Laue photograph of zinc-blend,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ZnS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along the three-fold axis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M.vonLaue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Friedrich &amp;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Knipping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1912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3" name="Egyenes összekötő 149"/>
          <p:cNvCxnSpPr/>
          <p:nvPr/>
        </p:nvCxnSpPr>
        <p:spPr>
          <a:xfrm>
            <a:off x="179512" y="692696"/>
            <a:ext cx="8712968" cy="0"/>
          </a:xfrm>
          <a:prstGeom prst="line">
            <a:avLst/>
          </a:prstGeom>
          <a:ln w="12700">
            <a:solidFill>
              <a:srgbClr val="1DC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73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1483</Words>
  <Application>Microsoft Office PowerPoint</Application>
  <PresentationFormat>On-screen Show (4:3)</PresentationFormat>
  <Paragraphs>517</Paragraphs>
  <Slides>87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9" baseType="lpstr">
      <vt:lpstr>Office-téma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ungar</dc:creator>
  <cp:lastModifiedBy>Luzern</cp:lastModifiedBy>
  <cp:revision>82</cp:revision>
  <dcterms:created xsi:type="dcterms:W3CDTF">2014-01-13T07:32:47Z</dcterms:created>
  <dcterms:modified xsi:type="dcterms:W3CDTF">2014-10-16T00:51:11Z</dcterms:modified>
</cp:coreProperties>
</file>