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1" r:id="rId4"/>
    <p:sldId id="268" r:id="rId5"/>
    <p:sldId id="269" r:id="rId6"/>
    <p:sldId id="270" r:id="rId7"/>
    <p:sldId id="271" r:id="rId8"/>
    <p:sldId id="274" r:id="rId9"/>
    <p:sldId id="273" r:id="rId10"/>
    <p:sldId id="295" r:id="rId11"/>
    <p:sldId id="292" r:id="rId12"/>
    <p:sldId id="297" r:id="rId13"/>
    <p:sldId id="306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13" r:id="rId23"/>
    <p:sldId id="317" r:id="rId24"/>
    <p:sldId id="318" r:id="rId25"/>
    <p:sldId id="285" r:id="rId26"/>
    <p:sldId id="265" r:id="rId27"/>
    <p:sldId id="283" r:id="rId28"/>
    <p:sldId id="284" r:id="rId29"/>
    <p:sldId id="287" r:id="rId30"/>
    <p:sldId id="324" r:id="rId31"/>
    <p:sldId id="323" r:id="rId32"/>
    <p:sldId id="288" r:id="rId33"/>
    <p:sldId id="325" r:id="rId34"/>
    <p:sldId id="326" r:id="rId35"/>
    <p:sldId id="327" r:id="rId36"/>
    <p:sldId id="267" r:id="rId37"/>
    <p:sldId id="275" r:id="rId38"/>
    <p:sldId id="276" r:id="rId39"/>
    <p:sldId id="289" r:id="rId40"/>
    <p:sldId id="290" r:id="rId41"/>
    <p:sldId id="331" r:id="rId42"/>
    <p:sldId id="332" r:id="rId43"/>
    <p:sldId id="333" r:id="rId44"/>
    <p:sldId id="334" r:id="rId45"/>
    <p:sldId id="328" r:id="rId46"/>
    <p:sldId id="329" r:id="rId47"/>
    <p:sldId id="330" r:id="rId48"/>
    <p:sldId id="279" r:id="rId4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11" d="100"/>
          <a:sy n="111" d="100"/>
        </p:scale>
        <p:origin x="-18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05D81C-F214-4499-827F-41491335EF0F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90A608-933D-4896-BADC-FD212BF6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4D0FBF-C589-4354-AA7D-F2A9344F8235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3EB90-CF74-4146-8749-18667F03D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69222176-E8AB-49D0-A9E4-244125F117C0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E67CC-043F-4DBD-8363-9EF4830FF63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4CEE5307-F0B1-4D89-9BD7-2F3D822F6815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E353A282-6213-4E92-8B8D-38E68DD3B9BB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2C868299-5C5C-4B79-8EFA-8FA8DBFA6BC1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88D0345D-072E-4BF9-A6E9-C50BBE59038A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BF18ED84-1D14-444D-9C50-D0092E3C72AF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CE142A4A-3738-4859-B5CC-C39A06EA69AF}" type="slidenum">
              <a:rPr lang="en-US" altLang="en-US" sz="1200">
                <a:latin typeface="Times New Roman" pitchFamily="18" charset="0"/>
              </a:rPr>
              <a:pPr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5B506630-27D4-47C2-818B-F965C6F4F7F4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9B262-AAF1-43F6-8017-679648C9EE2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2A36-D5F5-4F75-A4CA-0ED712926DC8}" type="datetime1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1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98DF-0F41-4CAC-9C2B-9995A49B9E47}" type="datetime1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C791-B8E9-45CB-9B59-23DA28972DEC}" type="datetime1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A229BE-885E-475E-8A78-98C0B61BB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3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1148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7188" y="6248400"/>
            <a:ext cx="13192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MSE 423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51088" y="6248400"/>
            <a:ext cx="4243387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Section 1: Fundamentals of the Glassy State, Kinetics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0356-3956-4062-8D77-C4C50A339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1CAB-320D-420F-913F-EDB364F1478B}" type="datetime1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1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A254-AD8B-4A1B-AF5F-A417064B0699}" type="datetime1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234F-071F-444E-952F-FF8C673D4CF5}" type="datetime1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77E3-2D18-411B-AAAF-FE3D17D9E805}" type="datetime1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88D6-302C-4883-AD0B-A101BDD9DE6F}" type="datetime1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C6F5-353F-41DE-A18D-060204E29222}" type="datetime1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2077-4A05-4110-87B1-2E3D7CD61EBD}" type="datetime1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3C20-DCC3-4555-8E9E-8FFA560893EA}" type="datetime1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C801-56D8-4E54-927E-7308ED5BFDD2}" type="datetime1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CD6A-B2DA-4254-8EA7-9951D673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file:///\\drive01\drethwis\Documents\Callister%20Text\8th%20Edition\8e%20Powerpoints%2011_10_09\Slide_3_6.AVI" TargetMode="External"/><Relationship Id="rId1" Type="http://schemas.microsoft.com/office/2007/relationships/media" Target="file:///\\drive01\drethwis\Documents\Callister%20Text\8th%20Edition\8e%20Powerpoints%2011_10_09\Slide_3_6.AVI" TargetMode="Externa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Slide_3_8.AVI" TargetMode="External"/><Relationship Id="rId1" Type="http://schemas.microsoft.com/office/2007/relationships/media" Target="Slide_3_8.AVI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Slide_3_10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Basic Structure of Condensed Materials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5635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Crystal, amorphous </a:t>
            </a:r>
            <a:r>
              <a:rPr lang="en-US" altLang="zh-TW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 quasicrystal</a:t>
            </a:r>
            <a:endParaRPr lang="en-US" altLang="zh-TW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87F2-E205-2C48-933C-8778A15B75C5}" type="datetime1">
              <a:rPr lang="zh-TW" altLang="en-US"/>
              <a:pPr/>
              <a:t>2014/9/4</a:t>
            </a:fld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3B20-E816-F841-9270-89901BD82E53}" type="slidenum">
              <a:rPr lang="en-US" altLang="zh-TW"/>
              <a:pPr/>
              <a:t>10</a:t>
            </a:fld>
            <a:endParaRPr lang="en-US" altLang="zh-TW"/>
          </a:p>
        </p:txBody>
      </p:sp>
      <p:pic>
        <p:nvPicPr>
          <p:cNvPr id="8197" name="Picture 5" descr="250px-Glass-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17" y="2530192"/>
            <a:ext cx="2031876" cy="171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304799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Salt Crystal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799" y="2134210"/>
            <a:ext cx="20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Amorphous solid</a:t>
            </a:r>
            <a:endParaRPr lang="en-US" dirty="0"/>
          </a:p>
        </p:txBody>
      </p:sp>
      <p:pic>
        <p:nvPicPr>
          <p:cNvPr id="18434" name="Picture 2" descr="http://howtogrowacrystal.com/wp-content/uploads/2011/10/saltcryst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43353"/>
            <a:ext cx="2083293" cy="1490857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799743"/>
            <a:ext cx="5791200" cy="323885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Crystals: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  usually form with certain geometrical shape and some geometrical features, such as flat surface, sharp corners, sharp edges. For example, salt crystal.</a:t>
            </a:r>
          </a:p>
          <a:p>
            <a:pPr algn="just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Amorphous solids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:  do not have preferential geometrical shape for features. Example: glass</a:t>
            </a:r>
          </a:p>
          <a:p>
            <a:pPr algn="just"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Quasicrystals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A </a:t>
            </a:r>
            <a:r>
              <a:rPr lang="en-US" sz="2000" dirty="0" err="1" smtClean="0">
                <a:latin typeface="Arial Narrow" panose="020B0606020202030204" pitchFamily="34" charset="0"/>
                <a:cs typeface="Times New Roman" pitchFamily="18" charset="0"/>
              </a:rPr>
              <a:t>quasicrystal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is a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 structure that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is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ordered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but not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periodic.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Arial Narrow" panose="020B0606020202030204" pitchFamily="34" charset="0"/>
                <a:cs typeface="Times New Roman" pitchFamily="18" charset="0"/>
              </a:rPr>
              <a:t>quasicrystalline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 pattern can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be continuously filled in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all available space, but it lacks </a:t>
            </a:r>
            <a:r>
              <a:rPr lang="en-US" sz="2000" dirty="0" smtClean="0">
                <a:latin typeface="Arial Narrow" panose="020B0606020202030204" pitchFamily="34" charset="0"/>
                <a:cs typeface="Times New Roman" pitchFamily="18" charset="0"/>
              </a:rPr>
              <a:t>translational symmetry.</a:t>
            </a:r>
            <a:endParaRPr lang="en-US" sz="2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9921" y="43962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Quasicrystals</a:t>
            </a:r>
            <a:endParaRPr lang="en-US" dirty="0"/>
          </a:p>
        </p:txBody>
      </p:sp>
      <p:pic>
        <p:nvPicPr>
          <p:cNvPr id="32772" name="Picture 4" descr="http://www.aps.org/about/physics-images/images/crystal-clu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33" y="4765544"/>
            <a:ext cx="1628775" cy="18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File:Nobel Prize 2011-Nobel interviews KVA-DSC 8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166216"/>
            <a:ext cx="1607675" cy="24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7548" y="6195454"/>
            <a:ext cx="169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Dan </a:t>
            </a:r>
            <a:r>
              <a:rPr lang="en-US" b="1" dirty="0" err="1">
                <a:solidFill>
                  <a:schemeClr val="bg1"/>
                </a:solidFill>
              </a:rPr>
              <a:t>Shechtman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smavila\Documents\AP_CLASS\AP8180\nmat1244-f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20" y="4524951"/>
            <a:ext cx="16708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mavila\Documents\AP_CLASS\AP8180\xray_nccola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4" y="4557112"/>
            <a:ext cx="1253114" cy="16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394" y="617220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Laue diffraction: Crystal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0901" y="6172199"/>
            <a:ext cx="15103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Laue diffraction: </a:t>
            </a:r>
            <a:r>
              <a:rPr lang="en-US" sz="1000" dirty="0" err="1" smtClean="0">
                <a:latin typeface="Arial Narrow" panose="020B0606020202030204" pitchFamily="34" charset="0"/>
              </a:rPr>
              <a:t>quasicrystal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588F-D3A5-324B-BBE0-89DB33CC1C09}" type="datetime1">
              <a:rPr lang="zh-TW" altLang="en-US" smtClean="0"/>
              <a:pPr/>
              <a:t>2014/9/4</a:t>
            </a:fld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CE25-F121-824D-BF34-BE7DD02BBADF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5786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274638"/>
            <a:ext cx="8534400" cy="56356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Amorphous, polycrystalline and single crystals</a:t>
            </a:r>
            <a:endParaRPr lang="en-US" altLang="zh-TW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588F-D3A5-324B-BBE0-89DB33CC1C09}" type="datetime1">
              <a:rPr lang="zh-TW" altLang="en-US" smtClean="0"/>
              <a:pPr/>
              <a:t>2014/9/4</a:t>
            </a:fld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CE25-F121-824D-BF34-BE7DD02BBADF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34818" name="Picture 2" descr="http://upload.wikimedia.org/wikipedia/commons/2/2b/Protein_CP_PDB_1kc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2" y="838200"/>
            <a:ext cx="4276725" cy="40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makkcraft.com/wp-content/uploads/2012/04/complex-molec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127526" cy="24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257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 and (2) A biomolecule: Can these molecules form crystals or a periodic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pattern?  </a:t>
            </a:r>
          </a:p>
          <a:p>
            <a:endParaRPr lang="en-US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832" y="228600"/>
            <a:ext cx="402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Protein and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biomolecule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7738-7DA4-644A-87C8-2A3009D916C6}" type="datetime1">
              <a:rPr lang="zh-TW" altLang="en-US" smtClean="0"/>
              <a:pPr/>
              <a:t>2014/9/4</a:t>
            </a:fld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0521-C26C-7B48-B33D-8686A03085E4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477000" cy="5234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FC7108EC-7EF8-4CEF-8D7C-EA8ABDEA178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143000"/>
            <a:ext cx="67470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 Narrow" panose="020B0606020202030204" pitchFamily="34" charset="0"/>
              </a:rPr>
              <a:t>Rare </a:t>
            </a:r>
            <a:r>
              <a:rPr lang="en-US" altLang="en-US" dirty="0">
                <a:latin typeface="Arial Narrow" panose="020B0606020202030204" pitchFamily="34" charset="0"/>
              </a:rPr>
              <a:t>due to low packing density</a:t>
            </a:r>
            <a:r>
              <a:rPr lang="en-US" altLang="en-US" sz="2200" dirty="0">
                <a:latin typeface="Arial Narrow" panose="020B0606020202030204" pitchFamily="34" charset="0"/>
              </a:rPr>
              <a:t> (only Po has this structure)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Close-packed </a:t>
            </a:r>
            <a:r>
              <a:rPr lang="en-US" alt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directions</a:t>
            </a:r>
            <a:r>
              <a:rPr lang="en-US" altLang="en-US" dirty="0">
                <a:latin typeface="Arial Narrow" panose="020B0606020202030204" pitchFamily="34" charset="0"/>
              </a:rPr>
              <a:t> are cube edges</a:t>
            </a:r>
            <a:r>
              <a:rPr lang="en-US" altLang="en-US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 Narrow" panose="020B0606020202030204" pitchFamily="34" charset="0"/>
              </a:rPr>
              <a:t>Coordination number (number of nearest neighbors) = 6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514600"/>
            <a:ext cx="1816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116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Simple Cubic Structure (SC)</a:t>
            </a:r>
          </a:p>
        </p:txBody>
      </p:sp>
      <p:pic>
        <p:nvPicPr>
          <p:cNvPr id="25608" name="Slide_3_6.AVI" descr="/Users/davidrethwisch/Documents/Callister/8th Edition/8e Powerpoints/3e Powerpoints 10_26_09/Slide_3_6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0613"/>
            <a:ext cx="3543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5479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1C80319C-D15A-4A9C-B4AC-8120978C7157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33400" y="2759075"/>
            <a:ext cx="55356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APF for a simple cubic structure = 0.52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562600" y="3797300"/>
            <a:ext cx="279400" cy="889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5905500" y="4876800"/>
            <a:ext cx="469900" cy="5715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867400" y="3797300"/>
            <a:ext cx="1727200" cy="8890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4521200" y="4546600"/>
            <a:ext cx="93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APF = </a:t>
            </a:r>
            <a:endParaRPr lang="en-US" altLang="en-U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5981700" y="4953000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i="1">
                <a:solidFill>
                  <a:srgbClr val="000000"/>
                </a:solidFill>
              </a:rPr>
              <a:t>a</a:t>
            </a:r>
            <a:endParaRPr lang="en-US" altLang="en-US" i="1"/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6159500" y="4864100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grpSp>
        <p:nvGrpSpPr>
          <p:cNvPr id="9226" name="Group 21"/>
          <p:cNvGrpSpPr>
            <a:grpSpLocks/>
          </p:cNvGrpSpPr>
          <p:nvPr/>
        </p:nvGrpSpPr>
        <p:grpSpPr bwMode="auto">
          <a:xfrm>
            <a:off x="5994400" y="3835400"/>
            <a:ext cx="1579563" cy="847725"/>
            <a:chOff x="3776" y="2416"/>
            <a:chExt cx="995" cy="534"/>
          </a:xfrm>
        </p:grpSpPr>
        <p:sp>
          <p:nvSpPr>
            <p:cNvPr id="9294" name="Rectangle 15"/>
            <p:cNvSpPr>
              <a:spLocks noChangeArrowheads="1"/>
            </p:cNvSpPr>
            <p:nvPr/>
          </p:nvSpPr>
          <p:spPr bwMode="auto">
            <a:xfrm>
              <a:off x="3784" y="241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9295" name="Rectangle 16"/>
            <p:cNvSpPr>
              <a:spLocks noChangeArrowheads="1"/>
            </p:cNvSpPr>
            <p:nvPr/>
          </p:nvSpPr>
          <p:spPr bwMode="auto">
            <a:xfrm>
              <a:off x="3792" y="272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9296" name="Line 17"/>
            <p:cNvSpPr>
              <a:spLocks noChangeShapeType="1"/>
            </p:cNvSpPr>
            <p:nvPr/>
          </p:nvSpPr>
          <p:spPr bwMode="auto">
            <a:xfrm>
              <a:off x="3776" y="2688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Rectangle 18"/>
            <p:cNvSpPr>
              <a:spLocks noChangeArrowheads="1"/>
            </p:cNvSpPr>
            <p:nvPr/>
          </p:nvSpPr>
          <p:spPr bwMode="auto">
            <a:xfrm>
              <a:off x="3976" y="2544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itchFamily="18" charset="2"/>
                </a:rPr>
                <a:t>p </a:t>
              </a:r>
              <a:endParaRPr lang="en-US" altLang="en-US"/>
            </a:p>
          </p:txBody>
        </p:sp>
        <p:sp>
          <p:nvSpPr>
            <p:cNvPr id="9298" name="Rectangle 19"/>
            <p:cNvSpPr>
              <a:spLocks noChangeArrowheads="1"/>
            </p:cNvSpPr>
            <p:nvPr/>
          </p:nvSpPr>
          <p:spPr bwMode="auto">
            <a:xfrm>
              <a:off x="4128" y="2552"/>
              <a:ext cx="5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(0.5</a:t>
              </a:r>
              <a:r>
                <a:rPr lang="en-US" altLang="en-US" i="1">
                  <a:solidFill>
                    <a:srgbClr val="000000"/>
                  </a:solidFill>
                </a:rPr>
                <a:t>a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  <a:endParaRPr lang="en-US" altLang="en-US"/>
            </a:p>
          </p:txBody>
        </p:sp>
        <p:sp>
          <p:nvSpPr>
            <p:cNvPr id="9299" name="Rectangle 20"/>
            <p:cNvSpPr>
              <a:spLocks noChangeArrowheads="1"/>
            </p:cNvSpPr>
            <p:nvPr/>
          </p:nvSpPr>
          <p:spPr bwMode="auto">
            <a:xfrm>
              <a:off x="4664" y="249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</p:grpSp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5651500" y="4089400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grpSp>
        <p:nvGrpSpPr>
          <p:cNvPr id="9228" name="Group 26"/>
          <p:cNvGrpSpPr>
            <a:grpSpLocks/>
          </p:cNvGrpSpPr>
          <p:nvPr/>
        </p:nvGrpSpPr>
        <p:grpSpPr bwMode="auto">
          <a:xfrm>
            <a:off x="4076700" y="3594100"/>
            <a:ext cx="1130300" cy="809625"/>
            <a:chOff x="2568" y="2264"/>
            <a:chExt cx="712" cy="510"/>
          </a:xfrm>
        </p:grpSpPr>
        <p:sp>
          <p:nvSpPr>
            <p:cNvPr id="9291" name="Rectangle 23"/>
            <p:cNvSpPr>
              <a:spLocks noChangeArrowheads="1"/>
            </p:cNvSpPr>
            <p:nvPr/>
          </p:nvSpPr>
          <p:spPr bwMode="auto">
            <a:xfrm>
              <a:off x="2648" y="2264"/>
              <a:ext cx="5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9900"/>
                  </a:solidFill>
                </a:rPr>
                <a:t>atoms</a:t>
              </a:r>
              <a:endParaRPr lang="en-US" altLang="en-US"/>
            </a:p>
          </p:txBody>
        </p:sp>
        <p:sp>
          <p:nvSpPr>
            <p:cNvPr id="9292" name="Line 24"/>
            <p:cNvSpPr>
              <a:spLocks noChangeShapeType="1"/>
            </p:cNvSpPr>
            <p:nvPr/>
          </p:nvSpPr>
          <p:spPr bwMode="auto">
            <a:xfrm>
              <a:off x="2600" y="2528"/>
              <a:ext cx="680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Rectangle 25"/>
            <p:cNvSpPr>
              <a:spLocks noChangeArrowheads="1"/>
            </p:cNvSpPr>
            <p:nvPr/>
          </p:nvSpPr>
          <p:spPr bwMode="auto">
            <a:xfrm>
              <a:off x="2568" y="2544"/>
              <a:ext cx="65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9900"/>
                  </a:solidFill>
                </a:rPr>
                <a:t>unit cell</a:t>
              </a:r>
              <a:endParaRPr lang="en-US" altLang="en-US"/>
            </a:p>
          </p:txBody>
        </p:sp>
      </p:grpSp>
      <p:grpSp>
        <p:nvGrpSpPr>
          <p:cNvPr id="9229" name="Group 30"/>
          <p:cNvGrpSpPr>
            <a:grpSpLocks/>
          </p:cNvGrpSpPr>
          <p:nvPr/>
        </p:nvGrpSpPr>
        <p:grpSpPr bwMode="auto">
          <a:xfrm>
            <a:off x="7480300" y="3289300"/>
            <a:ext cx="1079500" cy="784225"/>
            <a:chOff x="4712" y="2072"/>
            <a:chExt cx="680" cy="494"/>
          </a:xfrm>
        </p:grpSpPr>
        <p:sp>
          <p:nvSpPr>
            <p:cNvPr id="9288" name="Rectangle 27"/>
            <p:cNvSpPr>
              <a:spLocks noChangeArrowheads="1"/>
            </p:cNvSpPr>
            <p:nvPr/>
          </p:nvSpPr>
          <p:spPr bwMode="auto">
            <a:xfrm>
              <a:off x="4816" y="2336"/>
              <a:ext cx="42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663300"/>
                  </a:solidFill>
                </a:rPr>
                <a:t>atom</a:t>
              </a:r>
              <a:endParaRPr lang="en-US" altLang="en-US"/>
            </a:p>
          </p:txBody>
        </p:sp>
        <p:sp>
          <p:nvSpPr>
            <p:cNvPr id="9289" name="Line 28"/>
            <p:cNvSpPr>
              <a:spLocks noChangeShapeType="1"/>
            </p:cNvSpPr>
            <p:nvPr/>
          </p:nvSpPr>
          <p:spPr bwMode="auto">
            <a:xfrm>
              <a:off x="4712" y="2336"/>
              <a:ext cx="680" cy="1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Rectangle 29"/>
            <p:cNvSpPr>
              <a:spLocks noChangeArrowheads="1"/>
            </p:cNvSpPr>
            <p:nvPr/>
          </p:nvSpPr>
          <p:spPr bwMode="auto">
            <a:xfrm>
              <a:off x="4712" y="2072"/>
              <a:ext cx="6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663300"/>
                  </a:solidFill>
                </a:rPr>
                <a:t>volume</a:t>
              </a:r>
              <a:endParaRPr lang="en-US" altLang="en-US"/>
            </a:p>
          </p:txBody>
        </p:sp>
      </p:grpSp>
      <p:sp>
        <p:nvSpPr>
          <p:cNvPr id="9230" name="Line 31"/>
          <p:cNvSpPr>
            <a:spLocks noChangeShapeType="1"/>
          </p:cNvSpPr>
          <p:nvPr/>
        </p:nvSpPr>
        <p:spPr bwMode="auto">
          <a:xfrm>
            <a:off x="5537200" y="4749800"/>
            <a:ext cx="2032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6388100" y="5219700"/>
            <a:ext cx="368300" cy="139700"/>
            <a:chOff x="4024" y="3288"/>
            <a:chExt cx="232" cy="88"/>
          </a:xfrm>
        </p:grpSpPr>
        <p:sp>
          <p:nvSpPr>
            <p:cNvPr id="9286" name="Freeform 32"/>
            <p:cNvSpPr>
              <a:spLocks/>
            </p:cNvSpPr>
            <p:nvPr/>
          </p:nvSpPr>
          <p:spPr bwMode="auto">
            <a:xfrm>
              <a:off x="4024" y="3288"/>
              <a:ext cx="96" cy="56"/>
            </a:xfrm>
            <a:custGeom>
              <a:avLst/>
              <a:gdLst>
                <a:gd name="T0" fmla="*/ 0 w 96"/>
                <a:gd name="T1" fmla="*/ 0 h 56"/>
                <a:gd name="T2" fmla="*/ 96 w 96"/>
                <a:gd name="T3" fmla="*/ 0 h 56"/>
                <a:gd name="T4" fmla="*/ 56 w 96"/>
                <a:gd name="T5" fmla="*/ 16 h 56"/>
                <a:gd name="T6" fmla="*/ 72 w 96"/>
                <a:gd name="T7" fmla="*/ 56 h 56"/>
                <a:gd name="T8" fmla="*/ 0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0" y="0"/>
                  </a:moveTo>
                  <a:lnTo>
                    <a:pt x="96" y="0"/>
                  </a:lnTo>
                  <a:lnTo>
                    <a:pt x="56" y="16"/>
                  </a:lnTo>
                  <a:lnTo>
                    <a:pt x="7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33"/>
            <p:cNvSpPr>
              <a:spLocks noChangeShapeType="1"/>
            </p:cNvSpPr>
            <p:nvPr/>
          </p:nvSpPr>
          <p:spPr bwMode="auto">
            <a:xfrm>
              <a:off x="4080" y="3304"/>
              <a:ext cx="176" cy="72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2" name="Group 40"/>
          <p:cNvGrpSpPr>
            <a:grpSpLocks/>
          </p:cNvGrpSpPr>
          <p:nvPr/>
        </p:nvGrpSpPr>
        <p:grpSpPr bwMode="auto">
          <a:xfrm>
            <a:off x="6800850" y="4946650"/>
            <a:ext cx="1193800" cy="803275"/>
            <a:chOff x="4284" y="3116"/>
            <a:chExt cx="752" cy="506"/>
          </a:xfrm>
        </p:grpSpPr>
        <p:sp>
          <p:nvSpPr>
            <p:cNvPr id="9281" name="Rectangle 35"/>
            <p:cNvSpPr>
              <a:spLocks noChangeArrowheads="1"/>
            </p:cNvSpPr>
            <p:nvPr/>
          </p:nvSpPr>
          <p:spPr bwMode="auto">
            <a:xfrm>
              <a:off x="4284" y="3388"/>
              <a:ext cx="752" cy="2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2" name="Rectangle 36"/>
            <p:cNvSpPr>
              <a:spLocks noChangeArrowheads="1"/>
            </p:cNvSpPr>
            <p:nvPr/>
          </p:nvSpPr>
          <p:spPr bwMode="auto">
            <a:xfrm>
              <a:off x="4288" y="3392"/>
              <a:ext cx="65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unit cell</a:t>
              </a:r>
              <a:endParaRPr lang="en-US" altLang="en-US"/>
            </a:p>
          </p:txBody>
        </p:sp>
        <p:sp>
          <p:nvSpPr>
            <p:cNvPr id="9283" name="Line 37"/>
            <p:cNvSpPr>
              <a:spLocks noChangeShapeType="1"/>
            </p:cNvSpPr>
            <p:nvPr/>
          </p:nvSpPr>
          <p:spPr bwMode="auto">
            <a:xfrm>
              <a:off x="4320" y="3384"/>
              <a:ext cx="680" cy="1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38"/>
            <p:cNvSpPr>
              <a:spLocks noChangeArrowheads="1"/>
            </p:cNvSpPr>
            <p:nvPr/>
          </p:nvSpPr>
          <p:spPr bwMode="auto">
            <a:xfrm>
              <a:off x="4308" y="3116"/>
              <a:ext cx="696" cy="2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5" name="Rectangle 39"/>
            <p:cNvSpPr>
              <a:spLocks noChangeArrowheads="1"/>
            </p:cNvSpPr>
            <p:nvPr/>
          </p:nvSpPr>
          <p:spPr bwMode="auto">
            <a:xfrm>
              <a:off x="4312" y="3120"/>
              <a:ext cx="6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volume</a:t>
              </a:r>
              <a:endParaRPr lang="en-US" altLang="en-US"/>
            </a:p>
          </p:txBody>
        </p:sp>
      </p:grpSp>
      <p:grpSp>
        <p:nvGrpSpPr>
          <p:cNvPr id="9233" name="Group 43"/>
          <p:cNvGrpSpPr>
            <a:grpSpLocks/>
          </p:cNvGrpSpPr>
          <p:nvPr/>
        </p:nvGrpSpPr>
        <p:grpSpPr bwMode="auto">
          <a:xfrm>
            <a:off x="7073900" y="3708400"/>
            <a:ext cx="368300" cy="165100"/>
            <a:chOff x="4456" y="2336"/>
            <a:chExt cx="232" cy="104"/>
          </a:xfrm>
        </p:grpSpPr>
        <p:sp>
          <p:nvSpPr>
            <p:cNvPr id="9279" name="Freeform 41"/>
            <p:cNvSpPr>
              <a:spLocks/>
            </p:cNvSpPr>
            <p:nvPr/>
          </p:nvSpPr>
          <p:spPr bwMode="auto">
            <a:xfrm>
              <a:off x="4456" y="2376"/>
              <a:ext cx="96" cy="64"/>
            </a:xfrm>
            <a:custGeom>
              <a:avLst/>
              <a:gdLst>
                <a:gd name="T0" fmla="*/ 0 w 96"/>
                <a:gd name="T1" fmla="*/ 64 h 64"/>
                <a:gd name="T2" fmla="*/ 72 w 96"/>
                <a:gd name="T3" fmla="*/ 0 h 64"/>
                <a:gd name="T4" fmla="*/ 48 w 96"/>
                <a:gd name="T5" fmla="*/ 40 h 64"/>
                <a:gd name="T6" fmla="*/ 96 w 96"/>
                <a:gd name="T7" fmla="*/ 56 h 64"/>
                <a:gd name="T8" fmla="*/ 0 w 96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4"/>
                <a:gd name="T17" fmla="*/ 96 w 9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4">
                  <a:moveTo>
                    <a:pt x="0" y="64"/>
                  </a:moveTo>
                  <a:lnTo>
                    <a:pt x="72" y="0"/>
                  </a:lnTo>
                  <a:lnTo>
                    <a:pt x="48" y="40"/>
                  </a:lnTo>
                  <a:lnTo>
                    <a:pt x="96" y="5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42"/>
            <p:cNvSpPr>
              <a:spLocks noChangeShapeType="1"/>
            </p:cNvSpPr>
            <p:nvPr/>
          </p:nvSpPr>
          <p:spPr bwMode="auto">
            <a:xfrm flipV="1">
              <a:off x="4504" y="2336"/>
              <a:ext cx="184" cy="8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4" name="Group 46"/>
          <p:cNvGrpSpPr>
            <a:grpSpLocks/>
          </p:cNvGrpSpPr>
          <p:nvPr/>
        </p:nvGrpSpPr>
        <p:grpSpPr bwMode="auto">
          <a:xfrm>
            <a:off x="5232400" y="4025900"/>
            <a:ext cx="419100" cy="139700"/>
            <a:chOff x="3296" y="2536"/>
            <a:chExt cx="264" cy="88"/>
          </a:xfrm>
        </p:grpSpPr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3464" y="2560"/>
              <a:ext cx="96" cy="64"/>
            </a:xfrm>
            <a:custGeom>
              <a:avLst/>
              <a:gdLst>
                <a:gd name="T0" fmla="*/ 96 w 96"/>
                <a:gd name="T1" fmla="*/ 56 h 64"/>
                <a:gd name="T2" fmla="*/ 0 w 96"/>
                <a:gd name="T3" fmla="*/ 64 h 64"/>
                <a:gd name="T4" fmla="*/ 40 w 96"/>
                <a:gd name="T5" fmla="*/ 40 h 64"/>
                <a:gd name="T6" fmla="*/ 24 w 96"/>
                <a:gd name="T7" fmla="*/ 0 h 64"/>
                <a:gd name="T8" fmla="*/ 96 w 96"/>
                <a:gd name="T9" fmla="*/ 56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64"/>
                <a:gd name="T17" fmla="*/ 96 w 9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64">
                  <a:moveTo>
                    <a:pt x="96" y="56"/>
                  </a:moveTo>
                  <a:lnTo>
                    <a:pt x="0" y="64"/>
                  </a:lnTo>
                  <a:lnTo>
                    <a:pt x="40" y="40"/>
                  </a:lnTo>
                  <a:lnTo>
                    <a:pt x="24" y="0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45"/>
            <p:cNvSpPr>
              <a:spLocks noChangeShapeType="1"/>
            </p:cNvSpPr>
            <p:nvPr/>
          </p:nvSpPr>
          <p:spPr bwMode="auto">
            <a:xfrm>
              <a:off x="3296" y="2536"/>
              <a:ext cx="208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Atomic Packing Factor (APF):SC</a:t>
            </a:r>
          </a:p>
        </p:txBody>
      </p:sp>
      <p:sp>
        <p:nvSpPr>
          <p:cNvPr id="9236" name="AutoShape 47"/>
          <p:cNvSpPr>
            <a:spLocks noChangeAspect="1" noChangeArrowheads="1" noTextEdit="1"/>
          </p:cNvSpPr>
          <p:nvPr/>
        </p:nvSpPr>
        <p:spPr bwMode="auto">
          <a:xfrm>
            <a:off x="1558131" y="990600"/>
            <a:ext cx="6121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Rectangle 49"/>
          <p:cNvSpPr>
            <a:spLocks noChangeArrowheads="1"/>
          </p:cNvSpPr>
          <p:nvPr/>
        </p:nvSpPr>
        <p:spPr bwMode="auto">
          <a:xfrm>
            <a:off x="1652588" y="1435100"/>
            <a:ext cx="94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APF = </a:t>
            </a:r>
          </a:p>
        </p:txBody>
      </p:sp>
      <p:sp>
        <p:nvSpPr>
          <p:cNvPr id="9238" name="Line 50"/>
          <p:cNvSpPr>
            <a:spLocks noChangeShapeType="1"/>
          </p:cNvSpPr>
          <p:nvPr/>
        </p:nvSpPr>
        <p:spPr bwMode="auto">
          <a:xfrm>
            <a:off x="2668588" y="1574800"/>
            <a:ext cx="4572000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Rectangle 51"/>
          <p:cNvSpPr>
            <a:spLocks noChangeArrowheads="1"/>
          </p:cNvSpPr>
          <p:nvPr/>
        </p:nvSpPr>
        <p:spPr bwMode="auto">
          <a:xfrm>
            <a:off x="2795588" y="1206500"/>
            <a:ext cx="386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Volume of atoms in unit cell*</a:t>
            </a:r>
          </a:p>
        </p:txBody>
      </p:sp>
      <p:sp>
        <p:nvSpPr>
          <p:cNvPr id="9240" name="Rectangle 52"/>
          <p:cNvSpPr>
            <a:spLocks noChangeArrowheads="1"/>
          </p:cNvSpPr>
          <p:nvPr/>
        </p:nvSpPr>
        <p:spPr bwMode="auto">
          <a:xfrm>
            <a:off x="3367088" y="1663700"/>
            <a:ext cx="2499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Volume of unit cell</a:t>
            </a:r>
          </a:p>
        </p:txBody>
      </p:sp>
      <p:sp>
        <p:nvSpPr>
          <p:cNvPr id="9241" name="Rectangle 53"/>
          <p:cNvSpPr>
            <a:spLocks noChangeArrowheads="1"/>
          </p:cNvSpPr>
          <p:nvPr/>
        </p:nvSpPr>
        <p:spPr bwMode="auto">
          <a:xfrm>
            <a:off x="1538288" y="1016000"/>
            <a:ext cx="6057900" cy="1600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9242" name="Rectangle 54"/>
          <p:cNvSpPr>
            <a:spLocks noChangeArrowheads="1"/>
          </p:cNvSpPr>
          <p:nvPr/>
        </p:nvSpPr>
        <p:spPr bwMode="auto">
          <a:xfrm>
            <a:off x="1766888" y="2235200"/>
            <a:ext cx="308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*assume hard spheres</a:t>
            </a:r>
          </a:p>
        </p:txBody>
      </p:sp>
      <p:grpSp>
        <p:nvGrpSpPr>
          <p:cNvPr id="9243" name="Group 89"/>
          <p:cNvGrpSpPr>
            <a:grpSpLocks/>
          </p:cNvGrpSpPr>
          <p:nvPr/>
        </p:nvGrpSpPr>
        <p:grpSpPr bwMode="auto">
          <a:xfrm>
            <a:off x="723900" y="3308350"/>
            <a:ext cx="3225800" cy="2927350"/>
            <a:chOff x="456" y="2084"/>
            <a:chExt cx="2032" cy="1844"/>
          </a:xfrm>
        </p:grpSpPr>
        <p:pic>
          <p:nvPicPr>
            <p:cNvPr id="9245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112"/>
              <a:ext cx="122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Rectangle 58"/>
            <p:cNvSpPr>
              <a:spLocks noChangeArrowheads="1"/>
            </p:cNvSpPr>
            <p:nvPr/>
          </p:nvSpPr>
          <p:spPr bwMode="auto">
            <a:xfrm>
              <a:off x="456" y="3320"/>
              <a:ext cx="1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>
                  <a:solidFill>
                    <a:srgbClr val="663300"/>
                  </a:solidFill>
                </a:rPr>
                <a:t>close-packed directions</a:t>
              </a:r>
              <a:endParaRPr lang="en-US" altLang="en-US"/>
            </a:p>
          </p:txBody>
        </p:sp>
        <p:sp>
          <p:nvSpPr>
            <p:cNvPr id="9247" name="Rectangle 59"/>
            <p:cNvSpPr>
              <a:spLocks noChangeArrowheads="1"/>
            </p:cNvSpPr>
            <p:nvPr/>
          </p:nvSpPr>
          <p:spPr bwMode="auto">
            <a:xfrm>
              <a:off x="612" y="2084"/>
              <a:ext cx="1528" cy="1224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248" name="Group 63"/>
            <p:cNvGrpSpPr>
              <a:grpSpLocks/>
            </p:cNvGrpSpPr>
            <p:nvPr/>
          </p:nvGrpSpPr>
          <p:grpSpPr bwMode="auto">
            <a:xfrm>
              <a:off x="576" y="2248"/>
              <a:ext cx="64" cy="744"/>
              <a:chOff x="576" y="2248"/>
              <a:chExt cx="64" cy="744"/>
            </a:xfrm>
          </p:grpSpPr>
          <p:sp>
            <p:nvSpPr>
              <p:cNvPr id="9274" name="Freeform 60"/>
              <p:cNvSpPr>
                <a:spLocks/>
              </p:cNvSpPr>
              <p:nvPr/>
            </p:nvSpPr>
            <p:spPr bwMode="auto">
              <a:xfrm>
                <a:off x="576" y="2248"/>
                <a:ext cx="64" cy="88"/>
              </a:xfrm>
              <a:custGeom>
                <a:avLst/>
                <a:gdLst>
                  <a:gd name="T0" fmla="*/ 32 w 64"/>
                  <a:gd name="T1" fmla="*/ 0 h 88"/>
                  <a:gd name="T2" fmla="*/ 64 w 64"/>
                  <a:gd name="T3" fmla="*/ 88 h 88"/>
                  <a:gd name="T4" fmla="*/ 32 w 64"/>
                  <a:gd name="T5" fmla="*/ 56 h 88"/>
                  <a:gd name="T6" fmla="*/ 0 w 64"/>
                  <a:gd name="T7" fmla="*/ 88 h 88"/>
                  <a:gd name="T8" fmla="*/ 32 w 64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32" y="0"/>
                    </a:moveTo>
                    <a:lnTo>
                      <a:pt x="64" y="88"/>
                    </a:lnTo>
                    <a:lnTo>
                      <a:pt x="32" y="56"/>
                    </a:lnTo>
                    <a:lnTo>
                      <a:pt x="0" y="8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Freeform 61"/>
              <p:cNvSpPr>
                <a:spLocks/>
              </p:cNvSpPr>
              <p:nvPr/>
            </p:nvSpPr>
            <p:spPr bwMode="auto">
              <a:xfrm>
                <a:off x="576" y="2904"/>
                <a:ext cx="64" cy="88"/>
              </a:xfrm>
              <a:custGeom>
                <a:avLst/>
                <a:gdLst>
                  <a:gd name="T0" fmla="*/ 32 w 64"/>
                  <a:gd name="T1" fmla="*/ 88 h 88"/>
                  <a:gd name="T2" fmla="*/ 0 w 64"/>
                  <a:gd name="T3" fmla="*/ 0 h 88"/>
                  <a:gd name="T4" fmla="*/ 32 w 64"/>
                  <a:gd name="T5" fmla="*/ 32 h 88"/>
                  <a:gd name="T6" fmla="*/ 64 w 64"/>
                  <a:gd name="T7" fmla="*/ 0 h 88"/>
                  <a:gd name="T8" fmla="*/ 32 w 6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8"/>
                  <a:gd name="T17" fmla="*/ 64 w 6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8">
                    <a:moveTo>
                      <a:pt x="32" y="88"/>
                    </a:moveTo>
                    <a:lnTo>
                      <a:pt x="0" y="0"/>
                    </a:lnTo>
                    <a:lnTo>
                      <a:pt x="32" y="32"/>
                    </a:lnTo>
                    <a:lnTo>
                      <a:pt x="64" y="0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62"/>
              <p:cNvSpPr>
                <a:spLocks noChangeShapeType="1"/>
              </p:cNvSpPr>
              <p:nvPr/>
            </p:nvSpPr>
            <p:spPr bwMode="auto">
              <a:xfrm>
                <a:off x="608" y="2304"/>
                <a:ext cx="1" cy="6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9" name="Rectangle 64"/>
            <p:cNvSpPr>
              <a:spLocks noChangeArrowheads="1"/>
            </p:cNvSpPr>
            <p:nvPr/>
          </p:nvSpPr>
          <p:spPr bwMode="auto">
            <a:xfrm>
              <a:off x="536" y="2488"/>
              <a:ext cx="12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0" name="Rectangle 65"/>
            <p:cNvSpPr>
              <a:spLocks noChangeArrowheads="1"/>
            </p:cNvSpPr>
            <p:nvPr/>
          </p:nvSpPr>
          <p:spPr bwMode="auto">
            <a:xfrm>
              <a:off x="536" y="248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a</a:t>
              </a:r>
              <a:endParaRPr lang="en-US" altLang="en-US" i="1"/>
            </a:p>
          </p:txBody>
        </p:sp>
        <p:sp>
          <p:nvSpPr>
            <p:cNvPr id="9251" name="Line 66"/>
            <p:cNvSpPr>
              <a:spLocks noChangeShapeType="1"/>
            </p:cNvSpPr>
            <p:nvPr/>
          </p:nvSpPr>
          <p:spPr bwMode="auto">
            <a:xfrm>
              <a:off x="480" y="2240"/>
              <a:ext cx="2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67"/>
            <p:cNvSpPr>
              <a:spLocks noChangeShapeType="1"/>
            </p:cNvSpPr>
            <p:nvPr/>
          </p:nvSpPr>
          <p:spPr bwMode="auto">
            <a:xfrm>
              <a:off x="488" y="2976"/>
              <a:ext cx="2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Rectangle 68"/>
            <p:cNvSpPr>
              <a:spLocks noChangeArrowheads="1"/>
            </p:cNvSpPr>
            <p:nvPr/>
          </p:nvSpPr>
          <p:spPr bwMode="auto">
            <a:xfrm>
              <a:off x="1824" y="2824"/>
              <a:ext cx="664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4" name="Rectangle 69"/>
            <p:cNvSpPr>
              <a:spLocks noChangeArrowheads="1"/>
            </p:cNvSpPr>
            <p:nvPr/>
          </p:nvSpPr>
          <p:spPr bwMode="auto">
            <a:xfrm>
              <a:off x="1824" y="2824"/>
              <a:ext cx="6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R</a:t>
              </a:r>
              <a:r>
                <a:rPr lang="en-US" altLang="en-US">
                  <a:solidFill>
                    <a:srgbClr val="000000"/>
                  </a:solidFill>
                </a:rPr>
                <a:t>=0.5</a:t>
              </a:r>
              <a:r>
                <a:rPr lang="en-US" altLang="en-US" i="1">
                  <a:solidFill>
                    <a:srgbClr val="000000"/>
                  </a:solidFill>
                </a:rPr>
                <a:t>a</a:t>
              </a:r>
              <a:endParaRPr lang="en-US" altLang="en-US" i="1"/>
            </a:p>
          </p:txBody>
        </p:sp>
        <p:sp>
          <p:nvSpPr>
            <p:cNvPr id="9255" name="Rectangle 70"/>
            <p:cNvSpPr>
              <a:spLocks noChangeArrowheads="1"/>
            </p:cNvSpPr>
            <p:nvPr/>
          </p:nvSpPr>
          <p:spPr bwMode="auto">
            <a:xfrm>
              <a:off x="456" y="3552"/>
              <a:ext cx="13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contains 8 x 1/8 = </a:t>
              </a:r>
              <a:endParaRPr lang="en-US" altLang="en-US"/>
            </a:p>
          </p:txBody>
        </p:sp>
        <p:sp>
          <p:nvSpPr>
            <p:cNvPr id="9256" name="Rectangle 71"/>
            <p:cNvSpPr>
              <a:spLocks noChangeArrowheads="1"/>
            </p:cNvSpPr>
            <p:nvPr/>
          </p:nvSpPr>
          <p:spPr bwMode="auto">
            <a:xfrm>
              <a:off x="456" y="3736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 Rounded MT Bold" pitchFamily="34" charset="0"/>
                </a:rPr>
                <a:t>           </a:t>
              </a:r>
              <a:endParaRPr lang="en-US" altLang="en-US"/>
            </a:p>
          </p:txBody>
        </p:sp>
        <p:sp>
          <p:nvSpPr>
            <p:cNvPr id="9257" name="Rectangle 72"/>
            <p:cNvSpPr>
              <a:spLocks noChangeArrowheads="1"/>
            </p:cNvSpPr>
            <p:nvPr/>
          </p:nvSpPr>
          <p:spPr bwMode="auto">
            <a:xfrm>
              <a:off x="896" y="3736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</a:rPr>
                <a:t>1 </a:t>
              </a:r>
              <a:endParaRPr lang="en-US" altLang="en-US"/>
            </a:p>
          </p:txBody>
        </p:sp>
        <p:sp>
          <p:nvSpPr>
            <p:cNvPr id="9258" name="Rectangle 73"/>
            <p:cNvSpPr>
              <a:spLocks noChangeArrowheads="1"/>
            </p:cNvSpPr>
            <p:nvPr/>
          </p:nvSpPr>
          <p:spPr bwMode="auto">
            <a:xfrm>
              <a:off x="1032" y="3736"/>
              <a:ext cx="9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</a:rPr>
                <a:t>atom/unit cell</a:t>
              </a:r>
              <a:endParaRPr lang="en-US" altLang="en-US"/>
            </a:p>
          </p:txBody>
        </p:sp>
        <p:grpSp>
          <p:nvGrpSpPr>
            <p:cNvPr id="9259" name="Group 77"/>
            <p:cNvGrpSpPr>
              <a:grpSpLocks/>
            </p:cNvGrpSpPr>
            <p:nvPr/>
          </p:nvGrpSpPr>
          <p:grpSpPr bwMode="auto">
            <a:xfrm>
              <a:off x="1256" y="3096"/>
              <a:ext cx="664" cy="216"/>
              <a:chOff x="1256" y="3096"/>
              <a:chExt cx="664" cy="216"/>
            </a:xfrm>
          </p:grpSpPr>
          <p:sp>
            <p:nvSpPr>
              <p:cNvPr id="9271" name="Freeform 74"/>
              <p:cNvSpPr>
                <a:spLocks/>
              </p:cNvSpPr>
              <p:nvPr/>
            </p:nvSpPr>
            <p:spPr bwMode="auto">
              <a:xfrm>
                <a:off x="1256" y="3232"/>
                <a:ext cx="112" cy="80"/>
              </a:xfrm>
              <a:custGeom>
                <a:avLst/>
                <a:gdLst>
                  <a:gd name="T0" fmla="*/ 0 w 112"/>
                  <a:gd name="T1" fmla="*/ 72 h 80"/>
                  <a:gd name="T2" fmla="*/ 88 w 112"/>
                  <a:gd name="T3" fmla="*/ 0 h 80"/>
                  <a:gd name="T4" fmla="*/ 72 w 112"/>
                  <a:gd name="T5" fmla="*/ 48 h 80"/>
                  <a:gd name="T6" fmla="*/ 112 w 112"/>
                  <a:gd name="T7" fmla="*/ 80 h 80"/>
                  <a:gd name="T8" fmla="*/ 0 w 112"/>
                  <a:gd name="T9" fmla="*/ 7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0"/>
                  <a:gd name="T17" fmla="*/ 112 w 11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0">
                    <a:moveTo>
                      <a:pt x="0" y="72"/>
                    </a:moveTo>
                    <a:lnTo>
                      <a:pt x="88" y="0"/>
                    </a:lnTo>
                    <a:lnTo>
                      <a:pt x="72" y="48"/>
                    </a:lnTo>
                    <a:lnTo>
                      <a:pt x="112" y="8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Freeform 75"/>
              <p:cNvSpPr>
                <a:spLocks/>
              </p:cNvSpPr>
              <p:nvPr/>
            </p:nvSpPr>
            <p:spPr bwMode="auto">
              <a:xfrm>
                <a:off x="1808" y="3096"/>
                <a:ext cx="112" cy="80"/>
              </a:xfrm>
              <a:custGeom>
                <a:avLst/>
                <a:gdLst>
                  <a:gd name="T0" fmla="*/ 112 w 112"/>
                  <a:gd name="T1" fmla="*/ 8 h 80"/>
                  <a:gd name="T2" fmla="*/ 24 w 112"/>
                  <a:gd name="T3" fmla="*/ 80 h 80"/>
                  <a:gd name="T4" fmla="*/ 40 w 112"/>
                  <a:gd name="T5" fmla="*/ 32 h 80"/>
                  <a:gd name="T6" fmla="*/ 0 w 112"/>
                  <a:gd name="T7" fmla="*/ 0 h 80"/>
                  <a:gd name="T8" fmla="*/ 112 w 112"/>
                  <a:gd name="T9" fmla="*/ 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0"/>
                  <a:gd name="T17" fmla="*/ 112 w 11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0">
                    <a:moveTo>
                      <a:pt x="112" y="8"/>
                    </a:moveTo>
                    <a:lnTo>
                      <a:pt x="24" y="80"/>
                    </a:lnTo>
                    <a:lnTo>
                      <a:pt x="40" y="32"/>
                    </a:lnTo>
                    <a:lnTo>
                      <a:pt x="0" y="0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76"/>
              <p:cNvSpPr>
                <a:spLocks noChangeShapeType="1"/>
              </p:cNvSpPr>
              <p:nvPr/>
            </p:nvSpPr>
            <p:spPr bwMode="auto">
              <a:xfrm flipV="1">
                <a:off x="1328" y="3128"/>
                <a:ext cx="520" cy="152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81"/>
            <p:cNvGrpSpPr>
              <a:grpSpLocks/>
            </p:cNvGrpSpPr>
            <p:nvPr/>
          </p:nvGrpSpPr>
          <p:grpSpPr bwMode="auto">
            <a:xfrm>
              <a:off x="792" y="2968"/>
              <a:ext cx="456" cy="336"/>
              <a:chOff x="792" y="2968"/>
              <a:chExt cx="456" cy="336"/>
            </a:xfrm>
          </p:grpSpPr>
          <p:sp>
            <p:nvSpPr>
              <p:cNvPr id="9268" name="Freeform 78"/>
              <p:cNvSpPr>
                <a:spLocks/>
              </p:cNvSpPr>
              <p:nvPr/>
            </p:nvSpPr>
            <p:spPr bwMode="auto">
              <a:xfrm>
                <a:off x="792" y="2968"/>
                <a:ext cx="104" cy="96"/>
              </a:xfrm>
              <a:custGeom>
                <a:avLst/>
                <a:gdLst>
                  <a:gd name="T0" fmla="*/ 0 w 104"/>
                  <a:gd name="T1" fmla="*/ 0 h 96"/>
                  <a:gd name="T2" fmla="*/ 104 w 104"/>
                  <a:gd name="T3" fmla="*/ 32 h 96"/>
                  <a:gd name="T4" fmla="*/ 56 w 104"/>
                  <a:gd name="T5" fmla="*/ 40 h 96"/>
                  <a:gd name="T6" fmla="*/ 56 w 104"/>
                  <a:gd name="T7" fmla="*/ 96 h 96"/>
                  <a:gd name="T8" fmla="*/ 0 w 104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0"/>
                    </a:moveTo>
                    <a:lnTo>
                      <a:pt x="104" y="32"/>
                    </a:lnTo>
                    <a:lnTo>
                      <a:pt x="56" y="40"/>
                    </a:lnTo>
                    <a:lnTo>
                      <a:pt x="5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Freeform 79"/>
              <p:cNvSpPr>
                <a:spLocks/>
              </p:cNvSpPr>
              <p:nvPr/>
            </p:nvSpPr>
            <p:spPr bwMode="auto">
              <a:xfrm>
                <a:off x="1144" y="3208"/>
                <a:ext cx="104" cy="96"/>
              </a:xfrm>
              <a:custGeom>
                <a:avLst/>
                <a:gdLst>
                  <a:gd name="T0" fmla="*/ 104 w 104"/>
                  <a:gd name="T1" fmla="*/ 96 h 96"/>
                  <a:gd name="T2" fmla="*/ 0 w 104"/>
                  <a:gd name="T3" fmla="*/ 64 h 96"/>
                  <a:gd name="T4" fmla="*/ 48 w 104"/>
                  <a:gd name="T5" fmla="*/ 56 h 96"/>
                  <a:gd name="T6" fmla="*/ 48 w 104"/>
                  <a:gd name="T7" fmla="*/ 0 h 96"/>
                  <a:gd name="T8" fmla="*/ 104 w 10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96"/>
                    </a:moveTo>
                    <a:lnTo>
                      <a:pt x="0" y="64"/>
                    </a:lnTo>
                    <a:lnTo>
                      <a:pt x="48" y="56"/>
                    </a:lnTo>
                    <a:lnTo>
                      <a:pt x="48" y="0"/>
                    </a:lnTo>
                    <a:lnTo>
                      <a:pt x="104" y="96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80"/>
              <p:cNvSpPr>
                <a:spLocks noChangeShapeType="1"/>
              </p:cNvSpPr>
              <p:nvPr/>
            </p:nvSpPr>
            <p:spPr bwMode="auto">
              <a:xfrm>
                <a:off x="848" y="3008"/>
                <a:ext cx="344" cy="256"/>
              </a:xfrm>
              <a:prstGeom prst="line">
                <a:avLst/>
              </a:prstGeom>
              <a:noFill/>
              <a:ln w="508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1" name="Group 85"/>
            <p:cNvGrpSpPr>
              <a:grpSpLocks/>
            </p:cNvGrpSpPr>
            <p:nvPr/>
          </p:nvGrpSpPr>
          <p:grpSpPr bwMode="auto">
            <a:xfrm>
              <a:off x="1209" y="2472"/>
              <a:ext cx="96" cy="832"/>
              <a:chOff x="1200" y="2472"/>
              <a:chExt cx="96" cy="832"/>
            </a:xfrm>
          </p:grpSpPr>
          <p:sp>
            <p:nvSpPr>
              <p:cNvPr id="9265" name="Freeform 82"/>
              <p:cNvSpPr>
                <a:spLocks/>
              </p:cNvSpPr>
              <p:nvPr/>
            </p:nvSpPr>
            <p:spPr bwMode="auto">
              <a:xfrm>
                <a:off x="1200" y="2472"/>
                <a:ext cx="80" cy="104"/>
              </a:xfrm>
              <a:custGeom>
                <a:avLst/>
                <a:gdLst>
                  <a:gd name="T0" fmla="*/ 40 w 80"/>
                  <a:gd name="T1" fmla="*/ 0 h 104"/>
                  <a:gd name="T2" fmla="*/ 80 w 80"/>
                  <a:gd name="T3" fmla="*/ 104 h 104"/>
                  <a:gd name="T4" fmla="*/ 40 w 80"/>
                  <a:gd name="T5" fmla="*/ 72 h 104"/>
                  <a:gd name="T6" fmla="*/ 0 w 80"/>
                  <a:gd name="T7" fmla="*/ 104 h 104"/>
                  <a:gd name="T8" fmla="*/ 40 w 80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04"/>
                  <a:gd name="T17" fmla="*/ 80 w 80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04">
                    <a:moveTo>
                      <a:pt x="40" y="0"/>
                    </a:moveTo>
                    <a:lnTo>
                      <a:pt x="80" y="104"/>
                    </a:lnTo>
                    <a:lnTo>
                      <a:pt x="40" y="72"/>
                    </a:lnTo>
                    <a:lnTo>
                      <a:pt x="0" y="10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Freeform 83"/>
              <p:cNvSpPr>
                <a:spLocks/>
              </p:cNvSpPr>
              <p:nvPr/>
            </p:nvSpPr>
            <p:spPr bwMode="auto">
              <a:xfrm>
                <a:off x="1216" y="3200"/>
                <a:ext cx="80" cy="104"/>
              </a:xfrm>
              <a:custGeom>
                <a:avLst/>
                <a:gdLst>
                  <a:gd name="T0" fmla="*/ 40 w 80"/>
                  <a:gd name="T1" fmla="*/ 104 h 104"/>
                  <a:gd name="T2" fmla="*/ 0 w 80"/>
                  <a:gd name="T3" fmla="*/ 0 h 104"/>
                  <a:gd name="T4" fmla="*/ 40 w 80"/>
                  <a:gd name="T5" fmla="*/ 32 h 104"/>
                  <a:gd name="T6" fmla="*/ 80 w 80"/>
                  <a:gd name="T7" fmla="*/ 0 h 104"/>
                  <a:gd name="T8" fmla="*/ 40 w 80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04"/>
                  <a:gd name="T17" fmla="*/ 80 w 80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04">
                    <a:moveTo>
                      <a:pt x="40" y="104"/>
                    </a:moveTo>
                    <a:lnTo>
                      <a:pt x="0" y="0"/>
                    </a:lnTo>
                    <a:lnTo>
                      <a:pt x="40" y="32"/>
                    </a:lnTo>
                    <a:lnTo>
                      <a:pt x="80" y="0"/>
                    </a:lnTo>
                    <a:lnTo>
                      <a:pt x="40" y="104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84"/>
              <p:cNvSpPr>
                <a:spLocks noChangeShapeType="1"/>
              </p:cNvSpPr>
              <p:nvPr/>
            </p:nvSpPr>
            <p:spPr bwMode="auto">
              <a:xfrm>
                <a:off x="1240" y="2544"/>
                <a:ext cx="16" cy="688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2" name="Group 88"/>
            <p:cNvGrpSpPr>
              <a:grpSpLocks/>
            </p:cNvGrpSpPr>
            <p:nvPr/>
          </p:nvGrpSpPr>
          <p:grpSpPr bwMode="auto">
            <a:xfrm>
              <a:off x="1696" y="2904"/>
              <a:ext cx="232" cy="200"/>
              <a:chOff x="1696" y="2904"/>
              <a:chExt cx="232" cy="200"/>
            </a:xfrm>
          </p:grpSpPr>
          <p:sp>
            <p:nvSpPr>
              <p:cNvPr id="9263" name="Freeform 86"/>
              <p:cNvSpPr>
                <a:spLocks/>
              </p:cNvSpPr>
              <p:nvPr/>
            </p:nvSpPr>
            <p:spPr bwMode="auto">
              <a:xfrm>
                <a:off x="1696" y="2904"/>
                <a:ext cx="88" cy="80"/>
              </a:xfrm>
              <a:custGeom>
                <a:avLst/>
                <a:gdLst>
                  <a:gd name="T0" fmla="*/ 0 w 88"/>
                  <a:gd name="T1" fmla="*/ 0 h 80"/>
                  <a:gd name="T2" fmla="*/ 88 w 88"/>
                  <a:gd name="T3" fmla="*/ 32 h 80"/>
                  <a:gd name="T4" fmla="*/ 40 w 88"/>
                  <a:gd name="T5" fmla="*/ 40 h 80"/>
                  <a:gd name="T6" fmla="*/ 48 w 88"/>
                  <a:gd name="T7" fmla="*/ 80 h 80"/>
                  <a:gd name="T8" fmla="*/ 0 w 88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0"/>
                    </a:moveTo>
                    <a:lnTo>
                      <a:pt x="88" y="32"/>
                    </a:lnTo>
                    <a:lnTo>
                      <a:pt x="40" y="40"/>
                    </a:lnTo>
                    <a:lnTo>
                      <a:pt x="48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87"/>
              <p:cNvSpPr>
                <a:spLocks noChangeShapeType="1"/>
              </p:cNvSpPr>
              <p:nvPr/>
            </p:nvSpPr>
            <p:spPr bwMode="auto">
              <a:xfrm>
                <a:off x="1736" y="2944"/>
                <a:ext cx="192" cy="1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8EBCC05C-3D7C-469D-8CA8-DDF6011996A7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496195" y="2725605"/>
            <a:ext cx="33743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200" dirty="0"/>
              <a:t>•  Coordination </a:t>
            </a:r>
            <a:r>
              <a:rPr lang="en-US" altLang="en-US" sz="2200" dirty="0" smtClean="0"/>
              <a:t>number </a:t>
            </a:r>
            <a:r>
              <a:rPr lang="en-US" altLang="en-US" sz="2200" dirty="0"/>
              <a:t>= 8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657975" y="5399088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3.2,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 </a:t>
            </a:r>
            <a:r>
              <a:rPr lang="en-US" alt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alt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33400" y="1219200"/>
            <a:ext cx="6545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•  Atoms touch each other along cube diagonals.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879475" y="1584325"/>
            <a:ext cx="5819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/>
              <a:t>--Note:  All atoms are identical; the center atom is shaded</a:t>
            </a:r>
          </a:p>
          <a:p>
            <a:r>
              <a:rPr lang="en-US" altLang="en-US" sz="1800"/>
              <a:t>   differently only for ease of viewing.</a:t>
            </a: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381000"/>
            <a:ext cx="8715375" cy="6858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Body Centered Cubic Structure (BCC)</a:t>
            </a: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3459163" y="2273300"/>
            <a:ext cx="4875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>
                <a:cs typeface="Times New Roman" pitchFamily="18" charset="0"/>
              </a:rPr>
              <a:t>ex: Cr, W, Fe (</a:t>
            </a:r>
            <a:r>
              <a:rPr lang="en-US" altLang="en-US" sz="20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en-US" sz="2000">
                <a:cs typeface="Times New Roman" pitchFamily="18" charset="0"/>
              </a:rPr>
              <a:t>), Tantalum, Molybdenum</a:t>
            </a:r>
          </a:p>
        </p:txBody>
      </p:sp>
      <p:pic>
        <p:nvPicPr>
          <p:cNvPr id="10249" name="Picture 17" descr="Figure_3_2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514725"/>
            <a:ext cx="43624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Slide_3_8.AVI" descr="/Users/davidrethwisch/Documents/Callister/8th Edition/8e Powerpoints/3e Powerpoints 10_26_09/Slide_3_8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679700"/>
            <a:ext cx="339725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3252788" y="5924550"/>
            <a:ext cx="5118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>
                <a:cs typeface="Times New Roman" pitchFamily="18" charset="0"/>
              </a:rPr>
              <a:t>2 atoms/unit cell:  1 center + 8 corners x 1/8</a:t>
            </a:r>
          </a:p>
        </p:txBody>
      </p:sp>
    </p:spTree>
    <p:extLst>
      <p:ext uri="{BB962C8B-B14F-4D97-AF65-F5344CB8AC3E}">
        <p14:creationId xmlns:p14="http://schemas.microsoft.com/office/powerpoint/2010/main" val="170521197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F440026D-CB74-478A-A48D-882131CE5463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6464"/>
            <a:ext cx="8402638" cy="780011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Atomic Packing Factor:  BCC</a:t>
            </a:r>
          </a:p>
        </p:txBody>
      </p:sp>
      <p:sp>
        <p:nvSpPr>
          <p:cNvPr id="11268" name="Oval 15"/>
          <p:cNvSpPr>
            <a:spLocks noChangeArrowheads="1"/>
          </p:cNvSpPr>
          <p:nvPr/>
        </p:nvSpPr>
        <p:spPr bwMode="auto">
          <a:xfrm>
            <a:off x="4710113" y="2508250"/>
            <a:ext cx="9779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11269" name="Oval 16"/>
          <p:cNvSpPr>
            <a:spLocks noChangeArrowheads="1"/>
          </p:cNvSpPr>
          <p:nvPr/>
        </p:nvSpPr>
        <p:spPr bwMode="auto">
          <a:xfrm>
            <a:off x="5505450" y="1952625"/>
            <a:ext cx="977900" cy="928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11270" name="Oval 17"/>
          <p:cNvSpPr>
            <a:spLocks noChangeArrowheads="1"/>
          </p:cNvSpPr>
          <p:nvPr/>
        </p:nvSpPr>
        <p:spPr bwMode="auto">
          <a:xfrm>
            <a:off x="6300788" y="1409700"/>
            <a:ext cx="9779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endParaRPr lang="en-US" altLang="en-US"/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6802438" y="22256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i="1">
                <a:latin typeface="Intergraph ANSI" pitchFamily="34" charset="0"/>
              </a:rPr>
              <a:t>a</a:t>
            </a:r>
          </a:p>
        </p:txBody>
      </p:sp>
      <p:sp>
        <p:nvSpPr>
          <p:cNvPr id="11272" name="Freeform 24"/>
          <p:cNvSpPr>
            <a:spLocks/>
          </p:cNvSpPr>
          <p:nvPr/>
        </p:nvSpPr>
        <p:spPr bwMode="auto">
          <a:xfrm>
            <a:off x="5581650" y="1941513"/>
            <a:ext cx="185738" cy="617537"/>
          </a:xfrm>
          <a:custGeom>
            <a:avLst/>
            <a:gdLst>
              <a:gd name="T0" fmla="*/ 0 w 128"/>
              <a:gd name="T1" fmla="*/ 0 h 448"/>
              <a:gd name="T2" fmla="*/ 2147483647 w 128"/>
              <a:gd name="T3" fmla="*/ 2147483647 h 448"/>
              <a:gd name="T4" fmla="*/ 2147483647 w 128"/>
              <a:gd name="T5" fmla="*/ 2147483647 h 448"/>
              <a:gd name="T6" fmla="*/ 0 60000 65536"/>
              <a:gd name="T7" fmla="*/ 0 60000 65536"/>
              <a:gd name="T8" fmla="*/ 0 60000 65536"/>
              <a:gd name="T9" fmla="*/ 0 w 128"/>
              <a:gd name="T10" fmla="*/ 0 h 448"/>
              <a:gd name="T11" fmla="*/ 128 w 128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448">
                <a:moveTo>
                  <a:pt x="0" y="0"/>
                </a:moveTo>
                <a:cubicBezTo>
                  <a:pt x="3" y="104"/>
                  <a:pt x="6" y="208"/>
                  <a:pt x="27" y="283"/>
                </a:cubicBezTo>
                <a:cubicBezTo>
                  <a:pt x="48" y="358"/>
                  <a:pt x="88" y="403"/>
                  <a:pt x="128" y="4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3" name="Group 169"/>
          <p:cNvGrpSpPr>
            <a:grpSpLocks/>
          </p:cNvGrpSpPr>
          <p:nvPr/>
        </p:nvGrpSpPr>
        <p:grpSpPr bwMode="auto">
          <a:xfrm>
            <a:off x="752475" y="4686300"/>
            <a:ext cx="5537200" cy="1939925"/>
            <a:chOff x="474" y="2952"/>
            <a:chExt cx="3488" cy="1222"/>
          </a:xfrm>
        </p:grpSpPr>
        <p:sp>
          <p:nvSpPr>
            <p:cNvPr id="11367" name="Rectangle 37"/>
            <p:cNvSpPr>
              <a:spLocks noChangeArrowheads="1"/>
            </p:cNvSpPr>
            <p:nvPr/>
          </p:nvSpPr>
          <p:spPr bwMode="auto">
            <a:xfrm>
              <a:off x="1722" y="3040"/>
              <a:ext cx="1184" cy="56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8" name="Rectangle 38"/>
            <p:cNvSpPr>
              <a:spLocks noChangeArrowheads="1"/>
            </p:cNvSpPr>
            <p:nvPr/>
          </p:nvSpPr>
          <p:spPr bwMode="auto">
            <a:xfrm>
              <a:off x="1530" y="3040"/>
              <a:ext cx="176" cy="56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9" name="Rectangle 39"/>
            <p:cNvSpPr>
              <a:spLocks noChangeArrowheads="1"/>
            </p:cNvSpPr>
            <p:nvPr/>
          </p:nvSpPr>
          <p:spPr bwMode="auto">
            <a:xfrm>
              <a:off x="874" y="3512"/>
              <a:ext cx="5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APF = </a:t>
              </a:r>
              <a:endParaRPr lang="en-US" altLang="en-US"/>
            </a:p>
          </p:txBody>
        </p:sp>
        <p:sp>
          <p:nvSpPr>
            <p:cNvPr id="11370" name="Rectangle 42"/>
            <p:cNvSpPr>
              <a:spLocks noChangeArrowheads="1"/>
            </p:cNvSpPr>
            <p:nvPr/>
          </p:nvSpPr>
          <p:spPr bwMode="auto">
            <a:xfrm>
              <a:off x="1810" y="306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11371" name="Rectangle 43"/>
            <p:cNvSpPr>
              <a:spLocks noChangeArrowheads="1"/>
            </p:cNvSpPr>
            <p:nvPr/>
          </p:nvSpPr>
          <p:spPr bwMode="auto">
            <a:xfrm>
              <a:off x="1818" y="336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1372" name="Line 44"/>
            <p:cNvSpPr>
              <a:spLocks noChangeShapeType="1"/>
            </p:cNvSpPr>
            <p:nvPr/>
          </p:nvSpPr>
          <p:spPr bwMode="auto">
            <a:xfrm>
              <a:off x="1802" y="333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Rectangle 45"/>
            <p:cNvSpPr>
              <a:spLocks noChangeArrowheads="1"/>
            </p:cNvSpPr>
            <p:nvPr/>
          </p:nvSpPr>
          <p:spPr bwMode="auto">
            <a:xfrm>
              <a:off x="2002" y="3192"/>
              <a:ext cx="15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1374" name="Rectangle 46"/>
            <p:cNvSpPr>
              <a:spLocks noChangeArrowheads="1"/>
            </p:cNvSpPr>
            <p:nvPr/>
          </p:nvSpPr>
          <p:spPr bwMode="auto">
            <a:xfrm>
              <a:off x="2154" y="3200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(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1375" name="Rectangle 47"/>
            <p:cNvSpPr>
              <a:spLocks noChangeArrowheads="1"/>
            </p:cNvSpPr>
            <p:nvPr/>
          </p:nvSpPr>
          <p:spPr bwMode="auto">
            <a:xfrm>
              <a:off x="2274" y="320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3</a:t>
              </a:r>
            </a:p>
          </p:txBody>
        </p:sp>
        <p:sp>
          <p:nvSpPr>
            <p:cNvPr id="11376" name="Rectangle 48"/>
            <p:cNvSpPr>
              <a:spLocks noChangeArrowheads="1"/>
            </p:cNvSpPr>
            <p:nvPr/>
          </p:nvSpPr>
          <p:spPr bwMode="auto">
            <a:xfrm>
              <a:off x="2386" y="3200"/>
              <a:ext cx="2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i="1"/>
                <a:t>a</a:t>
              </a:r>
              <a:r>
                <a:rPr lang="en-US" altLang="en-US"/>
                <a:t>/4</a:t>
              </a:r>
            </a:p>
          </p:txBody>
        </p:sp>
        <p:sp>
          <p:nvSpPr>
            <p:cNvPr id="11377" name="Rectangle 49"/>
            <p:cNvSpPr>
              <a:spLocks noChangeArrowheads="1"/>
            </p:cNvSpPr>
            <p:nvPr/>
          </p:nvSpPr>
          <p:spPr bwMode="auto">
            <a:xfrm>
              <a:off x="2666" y="3200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)</a:t>
              </a:r>
              <a:endParaRPr lang="en-US" altLang="en-US"/>
            </a:p>
          </p:txBody>
        </p:sp>
        <p:sp>
          <p:nvSpPr>
            <p:cNvPr id="11378" name="Rectangle 50"/>
            <p:cNvSpPr>
              <a:spLocks noChangeArrowheads="1"/>
            </p:cNvSpPr>
            <p:nvPr/>
          </p:nvSpPr>
          <p:spPr bwMode="auto">
            <a:xfrm>
              <a:off x="2738" y="314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1379" name="Rectangle 51"/>
            <p:cNvSpPr>
              <a:spLocks noChangeArrowheads="1"/>
            </p:cNvSpPr>
            <p:nvPr/>
          </p:nvSpPr>
          <p:spPr bwMode="auto">
            <a:xfrm>
              <a:off x="1586" y="322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grpSp>
          <p:nvGrpSpPr>
            <p:cNvPr id="11380" name="Group 55"/>
            <p:cNvGrpSpPr>
              <a:grpSpLocks/>
            </p:cNvGrpSpPr>
            <p:nvPr/>
          </p:nvGrpSpPr>
          <p:grpSpPr bwMode="auto">
            <a:xfrm>
              <a:off x="474" y="2952"/>
              <a:ext cx="712" cy="518"/>
              <a:chOff x="465" y="2952"/>
              <a:chExt cx="712" cy="518"/>
            </a:xfrm>
          </p:grpSpPr>
          <p:sp>
            <p:nvSpPr>
              <p:cNvPr id="11405" name="Rectangle 52"/>
              <p:cNvSpPr>
                <a:spLocks noChangeArrowheads="1"/>
              </p:cNvSpPr>
              <p:nvPr/>
            </p:nvSpPr>
            <p:spPr bwMode="auto">
              <a:xfrm>
                <a:off x="545" y="2952"/>
                <a:ext cx="52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9900"/>
                    </a:solidFill>
                  </a:rPr>
                  <a:t>atoms</a:t>
                </a:r>
                <a:endParaRPr lang="en-US" altLang="en-US"/>
              </a:p>
            </p:txBody>
          </p:sp>
          <p:sp>
            <p:nvSpPr>
              <p:cNvPr id="11406" name="Line 53"/>
              <p:cNvSpPr>
                <a:spLocks noChangeShapeType="1"/>
              </p:cNvSpPr>
              <p:nvPr/>
            </p:nvSpPr>
            <p:spPr bwMode="auto">
              <a:xfrm>
                <a:off x="497" y="3216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7" name="Rectangle 54"/>
              <p:cNvSpPr>
                <a:spLocks noChangeArrowheads="1"/>
              </p:cNvSpPr>
              <p:nvPr/>
            </p:nvSpPr>
            <p:spPr bwMode="auto">
              <a:xfrm>
                <a:off x="465" y="3240"/>
                <a:ext cx="65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9900"/>
                    </a:solidFill>
                  </a:rPr>
                  <a:t>unit cell</a:t>
                </a:r>
                <a:endParaRPr lang="en-US" altLang="en-US"/>
              </a:p>
            </p:txBody>
          </p:sp>
        </p:grpSp>
        <p:grpSp>
          <p:nvGrpSpPr>
            <p:cNvPr id="11381" name="Group 59"/>
            <p:cNvGrpSpPr>
              <a:grpSpLocks/>
            </p:cNvGrpSpPr>
            <p:nvPr/>
          </p:nvGrpSpPr>
          <p:grpSpPr bwMode="auto">
            <a:xfrm>
              <a:off x="3290" y="3032"/>
              <a:ext cx="672" cy="502"/>
              <a:chOff x="3281" y="3032"/>
              <a:chExt cx="672" cy="502"/>
            </a:xfrm>
          </p:grpSpPr>
          <p:sp>
            <p:nvSpPr>
              <p:cNvPr id="11402" name="Rectangle 56"/>
              <p:cNvSpPr>
                <a:spLocks noChangeArrowheads="1"/>
              </p:cNvSpPr>
              <p:nvPr/>
            </p:nvSpPr>
            <p:spPr bwMode="auto">
              <a:xfrm>
                <a:off x="3385" y="3304"/>
                <a:ext cx="42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663300"/>
                    </a:solidFill>
                  </a:rPr>
                  <a:t>atom</a:t>
                </a:r>
                <a:endParaRPr lang="en-US" altLang="en-US"/>
              </a:p>
            </p:txBody>
          </p:sp>
          <p:sp>
            <p:nvSpPr>
              <p:cNvPr id="11403" name="Line 57"/>
              <p:cNvSpPr>
                <a:spLocks noChangeShapeType="1"/>
              </p:cNvSpPr>
              <p:nvPr/>
            </p:nvSpPr>
            <p:spPr bwMode="auto">
              <a:xfrm>
                <a:off x="3289" y="3296"/>
                <a:ext cx="664" cy="1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4" name="Rectangle 58"/>
              <p:cNvSpPr>
                <a:spLocks noChangeArrowheads="1"/>
              </p:cNvSpPr>
              <p:nvPr/>
            </p:nvSpPr>
            <p:spPr bwMode="auto">
              <a:xfrm>
                <a:off x="3281" y="3032"/>
                <a:ext cx="61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663300"/>
                    </a:solidFill>
                  </a:rPr>
                  <a:t>volume</a:t>
                </a:r>
                <a:endParaRPr lang="en-US" altLang="en-US"/>
              </a:p>
            </p:txBody>
          </p:sp>
        </p:grpSp>
        <p:sp>
          <p:nvSpPr>
            <p:cNvPr id="11382" name="Line 60"/>
            <p:cNvSpPr>
              <a:spLocks noChangeShapeType="1"/>
            </p:cNvSpPr>
            <p:nvPr/>
          </p:nvSpPr>
          <p:spPr bwMode="auto">
            <a:xfrm>
              <a:off x="1522" y="3664"/>
              <a:ext cx="14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83" name="Group 168"/>
            <p:cNvGrpSpPr>
              <a:grpSpLocks/>
            </p:cNvGrpSpPr>
            <p:nvPr/>
          </p:nvGrpSpPr>
          <p:grpSpPr bwMode="auto">
            <a:xfrm>
              <a:off x="2066" y="3648"/>
              <a:ext cx="1596" cy="526"/>
              <a:chOff x="1746" y="3656"/>
              <a:chExt cx="1596" cy="526"/>
            </a:xfrm>
          </p:grpSpPr>
          <p:sp>
            <p:nvSpPr>
              <p:cNvPr id="11391" name="Rectangle 36"/>
              <p:cNvSpPr>
                <a:spLocks noChangeArrowheads="1"/>
              </p:cNvSpPr>
              <p:nvPr/>
            </p:nvSpPr>
            <p:spPr bwMode="auto">
              <a:xfrm>
                <a:off x="1746" y="3720"/>
                <a:ext cx="296" cy="36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2" name="Rectangle 40"/>
              <p:cNvSpPr>
                <a:spLocks noChangeArrowheads="1"/>
              </p:cNvSpPr>
              <p:nvPr/>
            </p:nvSpPr>
            <p:spPr bwMode="auto">
              <a:xfrm>
                <a:off x="1794" y="3768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i="1">
                    <a:solidFill>
                      <a:srgbClr val="000000"/>
                    </a:solidFill>
                  </a:rPr>
                  <a:t>a</a:t>
                </a:r>
                <a:endParaRPr lang="en-US" altLang="en-US" i="1"/>
              </a:p>
            </p:txBody>
          </p:sp>
          <p:sp>
            <p:nvSpPr>
              <p:cNvPr id="11393" name="Rectangle 41"/>
              <p:cNvSpPr>
                <a:spLocks noChangeArrowheads="1"/>
              </p:cNvSpPr>
              <p:nvPr/>
            </p:nvSpPr>
            <p:spPr bwMode="auto">
              <a:xfrm>
                <a:off x="1906" y="3712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</a:t>
                </a:r>
                <a:endParaRPr lang="en-US" altLang="en-US"/>
              </a:p>
            </p:txBody>
          </p:sp>
          <p:grpSp>
            <p:nvGrpSpPr>
              <p:cNvPr id="11394" name="Group 63"/>
              <p:cNvGrpSpPr>
                <a:grpSpLocks/>
              </p:cNvGrpSpPr>
              <p:nvPr/>
            </p:nvGrpSpPr>
            <p:grpSpPr bwMode="auto">
              <a:xfrm>
                <a:off x="2042" y="3872"/>
                <a:ext cx="512" cy="96"/>
                <a:chOff x="2033" y="3872"/>
                <a:chExt cx="512" cy="96"/>
              </a:xfrm>
            </p:grpSpPr>
            <p:sp>
              <p:nvSpPr>
                <p:cNvPr id="11400" name="Freeform 61"/>
                <p:cNvSpPr>
                  <a:spLocks/>
                </p:cNvSpPr>
                <p:nvPr/>
              </p:nvSpPr>
              <p:spPr bwMode="auto">
                <a:xfrm>
                  <a:off x="2033" y="3872"/>
                  <a:ext cx="120" cy="96"/>
                </a:xfrm>
                <a:custGeom>
                  <a:avLst/>
                  <a:gdLst>
                    <a:gd name="T0" fmla="*/ 0 w 120"/>
                    <a:gd name="T1" fmla="*/ 48 h 96"/>
                    <a:gd name="T2" fmla="*/ 120 w 120"/>
                    <a:gd name="T3" fmla="*/ 0 h 96"/>
                    <a:gd name="T4" fmla="*/ 120 w 120"/>
                    <a:gd name="T5" fmla="*/ 48 h 96"/>
                    <a:gd name="T6" fmla="*/ 120 w 120"/>
                    <a:gd name="T7" fmla="*/ 96 h 96"/>
                    <a:gd name="T8" fmla="*/ 0 w 120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96"/>
                    <a:gd name="T17" fmla="*/ 120 w 1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96">
                      <a:moveTo>
                        <a:pt x="0" y="48"/>
                      </a:moveTo>
                      <a:lnTo>
                        <a:pt x="120" y="0"/>
                      </a:lnTo>
                      <a:lnTo>
                        <a:pt x="120" y="48"/>
                      </a:lnTo>
                      <a:lnTo>
                        <a:pt x="120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1" name="Line 62"/>
                <p:cNvSpPr>
                  <a:spLocks noChangeShapeType="1"/>
                </p:cNvSpPr>
                <p:nvPr/>
              </p:nvSpPr>
              <p:spPr bwMode="auto">
                <a:xfrm>
                  <a:off x="2153" y="3920"/>
                  <a:ext cx="392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95" name="Group 68"/>
              <p:cNvGrpSpPr>
                <a:grpSpLocks/>
              </p:cNvGrpSpPr>
              <p:nvPr/>
            </p:nvGrpSpPr>
            <p:grpSpPr bwMode="auto">
              <a:xfrm>
                <a:off x="2590" y="3656"/>
                <a:ext cx="752" cy="526"/>
                <a:chOff x="2581" y="3656"/>
                <a:chExt cx="752" cy="526"/>
              </a:xfrm>
            </p:grpSpPr>
            <p:sp>
              <p:nvSpPr>
                <p:cNvPr id="11396" name="Rectangle 64"/>
                <p:cNvSpPr>
                  <a:spLocks noChangeArrowheads="1"/>
                </p:cNvSpPr>
                <p:nvPr/>
              </p:nvSpPr>
              <p:spPr bwMode="auto">
                <a:xfrm>
                  <a:off x="2581" y="3948"/>
                  <a:ext cx="752" cy="232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397" name="Rectangle 65"/>
                <p:cNvSpPr>
                  <a:spLocks noChangeArrowheads="1"/>
                </p:cNvSpPr>
                <p:nvPr/>
              </p:nvSpPr>
              <p:spPr bwMode="auto">
                <a:xfrm>
                  <a:off x="2585" y="3952"/>
                  <a:ext cx="65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0066FF"/>
                      </a:solidFill>
                    </a:rPr>
                    <a:t>unit cell</a:t>
                  </a:r>
                  <a:endParaRPr lang="en-US" altLang="en-US"/>
                </a:p>
              </p:txBody>
            </p:sp>
            <p:sp>
              <p:nvSpPr>
                <p:cNvPr id="11398" name="Line 66"/>
                <p:cNvSpPr>
                  <a:spLocks noChangeShapeType="1"/>
                </p:cNvSpPr>
                <p:nvPr/>
              </p:nvSpPr>
              <p:spPr bwMode="auto">
                <a:xfrm>
                  <a:off x="2617" y="3928"/>
                  <a:ext cx="680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9" name="Rectangle 67"/>
                <p:cNvSpPr>
                  <a:spLocks noChangeArrowheads="1"/>
                </p:cNvSpPr>
                <p:nvPr/>
              </p:nvSpPr>
              <p:spPr bwMode="auto">
                <a:xfrm>
                  <a:off x="2609" y="3656"/>
                  <a:ext cx="619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0066FF"/>
                      </a:solidFill>
                    </a:rPr>
                    <a:t>volume</a:t>
                  </a:r>
                  <a:endParaRPr lang="en-US" altLang="en-US"/>
                </a:p>
              </p:txBody>
            </p:sp>
          </p:grpSp>
        </p:grpSp>
        <p:grpSp>
          <p:nvGrpSpPr>
            <p:cNvPr id="11384" name="Group 71"/>
            <p:cNvGrpSpPr>
              <a:grpSpLocks/>
            </p:cNvGrpSpPr>
            <p:nvPr/>
          </p:nvGrpSpPr>
          <p:grpSpPr bwMode="auto">
            <a:xfrm>
              <a:off x="2922" y="3232"/>
              <a:ext cx="352" cy="96"/>
              <a:chOff x="2913" y="3232"/>
              <a:chExt cx="352" cy="96"/>
            </a:xfrm>
          </p:grpSpPr>
          <p:sp>
            <p:nvSpPr>
              <p:cNvPr id="11389" name="Freeform 69"/>
              <p:cNvSpPr>
                <a:spLocks/>
              </p:cNvSpPr>
              <p:nvPr/>
            </p:nvSpPr>
            <p:spPr bwMode="auto">
              <a:xfrm>
                <a:off x="2913" y="3232"/>
                <a:ext cx="128" cy="96"/>
              </a:xfrm>
              <a:custGeom>
                <a:avLst/>
                <a:gdLst>
                  <a:gd name="T0" fmla="*/ 0 w 128"/>
                  <a:gd name="T1" fmla="*/ 32 h 96"/>
                  <a:gd name="T2" fmla="*/ 128 w 128"/>
                  <a:gd name="T3" fmla="*/ 0 h 96"/>
                  <a:gd name="T4" fmla="*/ 120 w 128"/>
                  <a:gd name="T5" fmla="*/ 48 h 96"/>
                  <a:gd name="T6" fmla="*/ 112 w 128"/>
                  <a:gd name="T7" fmla="*/ 96 h 96"/>
                  <a:gd name="T8" fmla="*/ 0 w 128"/>
                  <a:gd name="T9" fmla="*/ 3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96"/>
                  <a:gd name="T17" fmla="*/ 128 w 12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96">
                    <a:moveTo>
                      <a:pt x="0" y="32"/>
                    </a:moveTo>
                    <a:lnTo>
                      <a:pt x="128" y="0"/>
                    </a:lnTo>
                    <a:lnTo>
                      <a:pt x="120" y="48"/>
                    </a:lnTo>
                    <a:lnTo>
                      <a:pt x="112" y="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0" name="Line 70"/>
              <p:cNvSpPr>
                <a:spLocks noChangeShapeType="1"/>
              </p:cNvSpPr>
              <p:nvPr/>
            </p:nvSpPr>
            <p:spPr bwMode="auto">
              <a:xfrm>
                <a:off x="3033" y="3280"/>
                <a:ext cx="232" cy="24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85" name="Group 74"/>
            <p:cNvGrpSpPr>
              <a:grpSpLocks/>
            </p:cNvGrpSpPr>
            <p:nvPr/>
          </p:nvGrpSpPr>
          <p:grpSpPr bwMode="auto">
            <a:xfrm>
              <a:off x="1218" y="3232"/>
              <a:ext cx="312" cy="96"/>
              <a:chOff x="1209" y="3232"/>
              <a:chExt cx="312" cy="96"/>
            </a:xfrm>
          </p:grpSpPr>
          <p:sp>
            <p:nvSpPr>
              <p:cNvPr id="11387" name="Freeform 72"/>
              <p:cNvSpPr>
                <a:spLocks/>
              </p:cNvSpPr>
              <p:nvPr/>
            </p:nvSpPr>
            <p:spPr bwMode="auto">
              <a:xfrm>
                <a:off x="1393" y="3240"/>
                <a:ext cx="128" cy="88"/>
              </a:xfrm>
              <a:custGeom>
                <a:avLst/>
                <a:gdLst>
                  <a:gd name="T0" fmla="*/ 128 w 128"/>
                  <a:gd name="T1" fmla="*/ 72 h 88"/>
                  <a:gd name="T2" fmla="*/ 0 w 128"/>
                  <a:gd name="T3" fmla="*/ 88 h 88"/>
                  <a:gd name="T4" fmla="*/ 8 w 128"/>
                  <a:gd name="T5" fmla="*/ 40 h 88"/>
                  <a:gd name="T6" fmla="*/ 24 w 128"/>
                  <a:gd name="T7" fmla="*/ 0 h 88"/>
                  <a:gd name="T8" fmla="*/ 128 w 128"/>
                  <a:gd name="T9" fmla="*/ 72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72"/>
                    </a:moveTo>
                    <a:lnTo>
                      <a:pt x="0" y="88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128" y="72"/>
                    </a:lnTo>
                    <a:close/>
                  </a:path>
                </a:pathLst>
              </a:cu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Line 73"/>
              <p:cNvSpPr>
                <a:spLocks noChangeShapeType="1"/>
              </p:cNvSpPr>
              <p:nvPr/>
            </p:nvSpPr>
            <p:spPr bwMode="auto">
              <a:xfrm>
                <a:off x="1209" y="3232"/>
                <a:ext cx="192" cy="48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86" name="Freeform 76"/>
            <p:cNvSpPr>
              <a:spLocks/>
            </p:cNvSpPr>
            <p:nvPr/>
          </p:nvSpPr>
          <p:spPr bwMode="auto">
            <a:xfrm>
              <a:off x="2220" y="3215"/>
              <a:ext cx="176" cy="184"/>
            </a:xfrm>
            <a:custGeom>
              <a:avLst/>
              <a:gdLst>
                <a:gd name="T0" fmla="*/ 0 w 176"/>
                <a:gd name="T1" fmla="*/ 112 h 184"/>
                <a:gd name="T2" fmla="*/ 24 w 176"/>
                <a:gd name="T3" fmla="*/ 184 h 184"/>
                <a:gd name="T4" fmla="*/ 40 w 176"/>
                <a:gd name="T5" fmla="*/ 0 h 184"/>
                <a:gd name="T6" fmla="*/ 176 w 17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84"/>
                <a:gd name="T14" fmla="*/ 176 w 17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84">
                  <a:moveTo>
                    <a:pt x="0" y="112"/>
                  </a:moveTo>
                  <a:lnTo>
                    <a:pt x="24" y="184"/>
                  </a:lnTo>
                  <a:lnTo>
                    <a:pt x="40" y="0"/>
                  </a:lnTo>
                  <a:lnTo>
                    <a:pt x="1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4" name="Group 81"/>
          <p:cNvGrpSpPr>
            <a:grpSpLocks/>
          </p:cNvGrpSpPr>
          <p:nvPr/>
        </p:nvGrpSpPr>
        <p:grpSpPr bwMode="auto">
          <a:xfrm>
            <a:off x="4084638" y="3665538"/>
            <a:ext cx="3336925" cy="776287"/>
            <a:chOff x="2573" y="2309"/>
            <a:chExt cx="2102" cy="489"/>
          </a:xfrm>
        </p:grpSpPr>
        <p:sp>
          <p:nvSpPr>
            <p:cNvPr id="11362" name="Rectangle 29"/>
            <p:cNvSpPr>
              <a:spLocks noChangeArrowheads="1"/>
            </p:cNvSpPr>
            <p:nvPr/>
          </p:nvSpPr>
          <p:spPr bwMode="auto">
            <a:xfrm>
              <a:off x="3044" y="2539"/>
              <a:ext cx="1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663300"/>
                  </a:solidFill>
                </a:rPr>
                <a:t>length = 4</a:t>
              </a:r>
              <a:r>
                <a:rPr lang="en-US" altLang="en-US" i="1">
                  <a:solidFill>
                    <a:srgbClr val="663300"/>
                  </a:solidFill>
                </a:rPr>
                <a:t>R</a:t>
              </a:r>
              <a:r>
                <a:rPr lang="en-US" altLang="en-US">
                  <a:solidFill>
                    <a:srgbClr val="663300"/>
                  </a:solidFill>
                </a:rPr>
                <a:t> =</a:t>
              </a:r>
              <a:endParaRPr lang="en-US" altLang="en-US"/>
            </a:p>
          </p:txBody>
        </p:sp>
        <p:sp>
          <p:nvSpPr>
            <p:cNvPr id="11363" name="Rectangle 33"/>
            <p:cNvSpPr>
              <a:spLocks noChangeArrowheads="1"/>
            </p:cNvSpPr>
            <p:nvPr/>
          </p:nvSpPr>
          <p:spPr bwMode="auto">
            <a:xfrm>
              <a:off x="2573" y="2309"/>
              <a:ext cx="21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663300"/>
                  </a:solidFill>
                </a:rPr>
                <a:t>Close-packed directions:</a:t>
              </a:r>
              <a:endParaRPr lang="en-US" altLang="en-US"/>
            </a:p>
          </p:txBody>
        </p:sp>
        <p:grpSp>
          <p:nvGrpSpPr>
            <p:cNvPr id="11364" name="Group 79"/>
            <p:cNvGrpSpPr>
              <a:grpSpLocks/>
            </p:cNvGrpSpPr>
            <p:nvPr/>
          </p:nvGrpSpPr>
          <p:grpSpPr bwMode="auto">
            <a:xfrm>
              <a:off x="4250" y="2510"/>
              <a:ext cx="385" cy="288"/>
              <a:chOff x="4250" y="2510"/>
              <a:chExt cx="385" cy="288"/>
            </a:xfrm>
          </p:grpSpPr>
          <p:sp>
            <p:nvSpPr>
              <p:cNvPr id="11365" name="Freeform 28"/>
              <p:cNvSpPr>
                <a:spLocks/>
              </p:cNvSpPr>
              <p:nvPr/>
            </p:nvSpPr>
            <p:spPr bwMode="auto">
              <a:xfrm>
                <a:off x="4250" y="2556"/>
                <a:ext cx="176" cy="184"/>
              </a:xfrm>
              <a:custGeom>
                <a:avLst/>
                <a:gdLst>
                  <a:gd name="T0" fmla="*/ 0 w 176"/>
                  <a:gd name="T1" fmla="*/ 112 h 184"/>
                  <a:gd name="T2" fmla="*/ 24 w 176"/>
                  <a:gd name="T3" fmla="*/ 184 h 184"/>
                  <a:gd name="T4" fmla="*/ 40 w 176"/>
                  <a:gd name="T5" fmla="*/ 0 h 184"/>
                  <a:gd name="T6" fmla="*/ 176 w 176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84"/>
                  <a:gd name="T14" fmla="*/ 176 w 176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84">
                    <a:moveTo>
                      <a:pt x="0" y="112"/>
                    </a:moveTo>
                    <a:lnTo>
                      <a:pt x="24" y="184"/>
                    </a:lnTo>
                    <a:lnTo>
                      <a:pt x="40" y="0"/>
                    </a:lnTo>
                    <a:lnTo>
                      <a:pt x="176" y="0"/>
                    </a:lnTo>
                  </a:path>
                </a:pathLst>
              </a:custGeom>
              <a:noFill/>
              <a:ln w="127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Rectangle 78"/>
              <p:cNvSpPr>
                <a:spLocks noChangeArrowheads="1"/>
              </p:cNvSpPr>
              <p:nvPr/>
            </p:nvSpPr>
            <p:spPr bwMode="auto">
              <a:xfrm>
                <a:off x="4252" y="2510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663300"/>
                    </a:solidFill>
                  </a:rPr>
                  <a:t>3 </a:t>
                </a:r>
                <a:r>
                  <a:rPr lang="en-US" altLang="en-US" i="1">
                    <a:solidFill>
                      <a:srgbClr val="663300"/>
                    </a:solidFill>
                  </a:rPr>
                  <a:t>a</a:t>
                </a:r>
              </a:p>
            </p:txBody>
          </p:sp>
        </p:grpSp>
      </p:grp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533400" y="1006475"/>
            <a:ext cx="660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APF for a body-centered cubic structure = 0.68</a:t>
            </a:r>
          </a:p>
        </p:txBody>
      </p:sp>
      <p:grpSp>
        <p:nvGrpSpPr>
          <p:cNvPr id="11276" name="Group 145"/>
          <p:cNvGrpSpPr>
            <a:grpSpLocks/>
          </p:cNvGrpSpPr>
          <p:nvPr/>
        </p:nvGrpSpPr>
        <p:grpSpPr bwMode="auto">
          <a:xfrm>
            <a:off x="152400" y="1193800"/>
            <a:ext cx="3873500" cy="3810000"/>
            <a:chOff x="96" y="672"/>
            <a:chExt cx="2440" cy="2400"/>
          </a:xfrm>
        </p:grpSpPr>
        <p:grpSp>
          <p:nvGrpSpPr>
            <p:cNvPr id="11297" name="Group 84"/>
            <p:cNvGrpSpPr>
              <a:grpSpLocks noChangeAspect="1"/>
            </p:cNvGrpSpPr>
            <p:nvPr/>
          </p:nvGrpSpPr>
          <p:grpSpPr bwMode="auto">
            <a:xfrm>
              <a:off x="96" y="672"/>
              <a:ext cx="2440" cy="2400"/>
              <a:chOff x="96" y="672"/>
              <a:chExt cx="2440" cy="2400"/>
            </a:xfrm>
          </p:grpSpPr>
          <p:sp>
            <p:nvSpPr>
              <p:cNvPr id="11301" name="AutoShape 83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672"/>
                <a:ext cx="2440" cy="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302" name="Picture 8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792"/>
                <a:ext cx="2184" cy="2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303" name="Group 101"/>
              <p:cNvGrpSpPr>
                <a:grpSpLocks/>
              </p:cNvGrpSpPr>
              <p:nvPr/>
            </p:nvGrpSpPr>
            <p:grpSpPr bwMode="auto">
              <a:xfrm>
                <a:off x="544" y="1336"/>
                <a:ext cx="1672" cy="928"/>
                <a:chOff x="544" y="1336"/>
                <a:chExt cx="1672" cy="928"/>
              </a:xfrm>
            </p:grpSpPr>
            <p:sp>
              <p:nvSpPr>
                <p:cNvPr id="11347" name="Freeform 86"/>
                <p:cNvSpPr>
                  <a:spLocks/>
                </p:cNvSpPr>
                <p:nvPr/>
              </p:nvSpPr>
              <p:spPr bwMode="auto">
                <a:xfrm>
                  <a:off x="544" y="2176"/>
                  <a:ext cx="112" cy="88"/>
                </a:xfrm>
                <a:custGeom>
                  <a:avLst/>
                  <a:gdLst>
                    <a:gd name="T0" fmla="*/ 0 w 112"/>
                    <a:gd name="T1" fmla="*/ 88 h 88"/>
                    <a:gd name="T2" fmla="*/ 72 w 112"/>
                    <a:gd name="T3" fmla="*/ 0 h 88"/>
                    <a:gd name="T4" fmla="*/ 64 w 112"/>
                    <a:gd name="T5" fmla="*/ 56 h 88"/>
                    <a:gd name="T6" fmla="*/ 112 w 112"/>
                    <a:gd name="T7" fmla="*/ 72 h 88"/>
                    <a:gd name="T8" fmla="*/ 0 w 112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0" y="88"/>
                      </a:moveTo>
                      <a:lnTo>
                        <a:pt x="72" y="0"/>
                      </a:lnTo>
                      <a:lnTo>
                        <a:pt x="64" y="56"/>
                      </a:lnTo>
                      <a:lnTo>
                        <a:pt x="112" y="72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8" name="Freeform 87"/>
                <p:cNvSpPr>
                  <a:spLocks/>
                </p:cNvSpPr>
                <p:nvPr/>
              </p:nvSpPr>
              <p:spPr bwMode="auto">
                <a:xfrm>
                  <a:off x="2104" y="1336"/>
                  <a:ext cx="112" cy="88"/>
                </a:xfrm>
                <a:custGeom>
                  <a:avLst/>
                  <a:gdLst>
                    <a:gd name="T0" fmla="*/ 112 w 112"/>
                    <a:gd name="T1" fmla="*/ 0 h 88"/>
                    <a:gd name="T2" fmla="*/ 40 w 112"/>
                    <a:gd name="T3" fmla="*/ 88 h 88"/>
                    <a:gd name="T4" fmla="*/ 48 w 112"/>
                    <a:gd name="T5" fmla="*/ 32 h 88"/>
                    <a:gd name="T6" fmla="*/ 0 w 112"/>
                    <a:gd name="T7" fmla="*/ 16 h 88"/>
                    <a:gd name="T8" fmla="*/ 112 w 112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112" y="0"/>
                      </a:moveTo>
                      <a:lnTo>
                        <a:pt x="40" y="88"/>
                      </a:lnTo>
                      <a:lnTo>
                        <a:pt x="48" y="32"/>
                      </a:lnTo>
                      <a:lnTo>
                        <a:pt x="0" y="1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Freeform 88"/>
                <p:cNvSpPr>
                  <a:spLocks/>
                </p:cNvSpPr>
                <p:nvPr/>
              </p:nvSpPr>
              <p:spPr bwMode="auto">
                <a:xfrm>
                  <a:off x="600" y="2192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Freeform 89"/>
                <p:cNvSpPr>
                  <a:spLocks/>
                </p:cNvSpPr>
                <p:nvPr/>
              </p:nvSpPr>
              <p:spPr bwMode="auto">
                <a:xfrm>
                  <a:off x="728" y="2120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Freeform 90"/>
                <p:cNvSpPr>
                  <a:spLocks/>
                </p:cNvSpPr>
                <p:nvPr/>
              </p:nvSpPr>
              <p:spPr bwMode="auto">
                <a:xfrm>
                  <a:off x="848" y="204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2" name="Freeform 91"/>
                <p:cNvSpPr>
                  <a:spLocks/>
                </p:cNvSpPr>
                <p:nvPr/>
              </p:nvSpPr>
              <p:spPr bwMode="auto">
                <a:xfrm>
                  <a:off x="976" y="1976"/>
                  <a:ext cx="88" cy="64"/>
                </a:xfrm>
                <a:custGeom>
                  <a:avLst/>
                  <a:gdLst>
                    <a:gd name="T0" fmla="*/ 0 w 88"/>
                    <a:gd name="T1" fmla="*/ 40 h 64"/>
                    <a:gd name="T2" fmla="*/ 64 w 88"/>
                    <a:gd name="T3" fmla="*/ 0 h 64"/>
                    <a:gd name="T4" fmla="*/ 88 w 88"/>
                    <a:gd name="T5" fmla="*/ 24 h 64"/>
                    <a:gd name="T6" fmla="*/ 24 w 88"/>
                    <a:gd name="T7" fmla="*/ 64 h 64"/>
                    <a:gd name="T8" fmla="*/ 0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3" name="Freeform 92"/>
                <p:cNvSpPr>
                  <a:spLocks/>
                </p:cNvSpPr>
                <p:nvPr/>
              </p:nvSpPr>
              <p:spPr bwMode="auto">
                <a:xfrm>
                  <a:off x="1104" y="1904"/>
                  <a:ext cx="88" cy="64"/>
                </a:xfrm>
                <a:custGeom>
                  <a:avLst/>
                  <a:gdLst>
                    <a:gd name="T0" fmla="*/ 0 w 88"/>
                    <a:gd name="T1" fmla="*/ 40 h 64"/>
                    <a:gd name="T2" fmla="*/ 64 w 88"/>
                    <a:gd name="T3" fmla="*/ 0 h 64"/>
                    <a:gd name="T4" fmla="*/ 88 w 88"/>
                    <a:gd name="T5" fmla="*/ 24 h 64"/>
                    <a:gd name="T6" fmla="*/ 24 w 88"/>
                    <a:gd name="T7" fmla="*/ 64 h 64"/>
                    <a:gd name="T8" fmla="*/ 0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4" name="Freeform 93"/>
                <p:cNvSpPr>
                  <a:spLocks/>
                </p:cNvSpPr>
                <p:nvPr/>
              </p:nvSpPr>
              <p:spPr bwMode="auto">
                <a:xfrm>
                  <a:off x="1232" y="1840"/>
                  <a:ext cx="80" cy="56"/>
                </a:xfrm>
                <a:custGeom>
                  <a:avLst/>
                  <a:gdLst>
                    <a:gd name="T0" fmla="*/ 0 w 80"/>
                    <a:gd name="T1" fmla="*/ 32 h 56"/>
                    <a:gd name="T2" fmla="*/ 56 w 80"/>
                    <a:gd name="T3" fmla="*/ 0 h 56"/>
                    <a:gd name="T4" fmla="*/ 80 w 80"/>
                    <a:gd name="T5" fmla="*/ 24 h 56"/>
                    <a:gd name="T6" fmla="*/ 24 w 80"/>
                    <a:gd name="T7" fmla="*/ 56 h 56"/>
                    <a:gd name="T8" fmla="*/ 0 w 80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56"/>
                    <a:gd name="T17" fmla="*/ 80 w 80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56">
                      <a:moveTo>
                        <a:pt x="0" y="32"/>
                      </a:moveTo>
                      <a:lnTo>
                        <a:pt x="56" y="0"/>
                      </a:lnTo>
                      <a:lnTo>
                        <a:pt x="80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5" name="Freeform 94"/>
                <p:cNvSpPr>
                  <a:spLocks/>
                </p:cNvSpPr>
                <p:nvPr/>
              </p:nvSpPr>
              <p:spPr bwMode="auto">
                <a:xfrm>
                  <a:off x="1352" y="176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6" name="Freeform 95"/>
                <p:cNvSpPr>
                  <a:spLocks/>
                </p:cNvSpPr>
                <p:nvPr/>
              </p:nvSpPr>
              <p:spPr bwMode="auto">
                <a:xfrm>
                  <a:off x="1480" y="1696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7" name="Freeform 96"/>
                <p:cNvSpPr>
                  <a:spLocks/>
                </p:cNvSpPr>
                <p:nvPr/>
              </p:nvSpPr>
              <p:spPr bwMode="auto">
                <a:xfrm>
                  <a:off x="1608" y="1624"/>
                  <a:ext cx="80" cy="64"/>
                </a:xfrm>
                <a:custGeom>
                  <a:avLst/>
                  <a:gdLst>
                    <a:gd name="T0" fmla="*/ 0 w 80"/>
                    <a:gd name="T1" fmla="*/ 40 h 64"/>
                    <a:gd name="T2" fmla="*/ 56 w 80"/>
                    <a:gd name="T3" fmla="*/ 0 h 64"/>
                    <a:gd name="T4" fmla="*/ 80 w 80"/>
                    <a:gd name="T5" fmla="*/ 24 h 64"/>
                    <a:gd name="T6" fmla="*/ 24 w 80"/>
                    <a:gd name="T7" fmla="*/ 64 h 64"/>
                    <a:gd name="T8" fmla="*/ 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0" y="40"/>
                      </a:moveTo>
                      <a:lnTo>
                        <a:pt x="56" y="0"/>
                      </a:lnTo>
                      <a:lnTo>
                        <a:pt x="80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8" name="Freeform 97"/>
                <p:cNvSpPr>
                  <a:spLocks/>
                </p:cNvSpPr>
                <p:nvPr/>
              </p:nvSpPr>
              <p:spPr bwMode="auto">
                <a:xfrm>
                  <a:off x="1728" y="1560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9" name="Freeform 98"/>
                <p:cNvSpPr>
                  <a:spLocks/>
                </p:cNvSpPr>
                <p:nvPr/>
              </p:nvSpPr>
              <p:spPr bwMode="auto">
                <a:xfrm>
                  <a:off x="1856" y="148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0" name="Freeform 99"/>
                <p:cNvSpPr>
                  <a:spLocks/>
                </p:cNvSpPr>
                <p:nvPr/>
              </p:nvSpPr>
              <p:spPr bwMode="auto">
                <a:xfrm>
                  <a:off x="1984" y="1416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Freeform 100"/>
                <p:cNvSpPr>
                  <a:spLocks/>
                </p:cNvSpPr>
                <p:nvPr/>
              </p:nvSpPr>
              <p:spPr bwMode="auto">
                <a:xfrm>
                  <a:off x="2104" y="1360"/>
                  <a:ext cx="64" cy="48"/>
                </a:xfrm>
                <a:custGeom>
                  <a:avLst/>
                  <a:gdLst>
                    <a:gd name="T0" fmla="*/ 0 w 64"/>
                    <a:gd name="T1" fmla="*/ 24 h 48"/>
                    <a:gd name="T2" fmla="*/ 40 w 64"/>
                    <a:gd name="T3" fmla="*/ 0 h 48"/>
                    <a:gd name="T4" fmla="*/ 64 w 64"/>
                    <a:gd name="T5" fmla="*/ 24 h 48"/>
                    <a:gd name="T6" fmla="*/ 24 w 64"/>
                    <a:gd name="T7" fmla="*/ 48 h 48"/>
                    <a:gd name="T8" fmla="*/ 0 w 64"/>
                    <a:gd name="T9" fmla="*/ 24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48"/>
                    <a:gd name="T17" fmla="*/ 64 w 64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48">
                      <a:moveTo>
                        <a:pt x="0" y="24"/>
                      </a:moveTo>
                      <a:lnTo>
                        <a:pt x="40" y="0"/>
                      </a:lnTo>
                      <a:lnTo>
                        <a:pt x="64" y="24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04" name="Group 116"/>
              <p:cNvGrpSpPr>
                <a:grpSpLocks/>
              </p:cNvGrpSpPr>
              <p:nvPr/>
            </p:nvGrpSpPr>
            <p:grpSpPr bwMode="auto">
              <a:xfrm>
                <a:off x="1240" y="968"/>
                <a:ext cx="312" cy="1784"/>
                <a:chOff x="1240" y="968"/>
                <a:chExt cx="312" cy="1784"/>
              </a:xfrm>
            </p:grpSpPr>
            <p:sp>
              <p:nvSpPr>
                <p:cNvPr id="11333" name="Freeform 102"/>
                <p:cNvSpPr>
                  <a:spLocks/>
                </p:cNvSpPr>
                <p:nvPr/>
              </p:nvSpPr>
              <p:spPr bwMode="auto">
                <a:xfrm>
                  <a:off x="1240" y="2640"/>
                  <a:ext cx="80" cy="112"/>
                </a:xfrm>
                <a:custGeom>
                  <a:avLst/>
                  <a:gdLst>
                    <a:gd name="T0" fmla="*/ 24 w 80"/>
                    <a:gd name="T1" fmla="*/ 112 h 112"/>
                    <a:gd name="T2" fmla="*/ 0 w 80"/>
                    <a:gd name="T3" fmla="*/ 0 h 112"/>
                    <a:gd name="T4" fmla="*/ 32 w 80"/>
                    <a:gd name="T5" fmla="*/ 40 h 112"/>
                    <a:gd name="T6" fmla="*/ 80 w 80"/>
                    <a:gd name="T7" fmla="*/ 16 h 112"/>
                    <a:gd name="T8" fmla="*/ 24 w 80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32" y="40"/>
                      </a:lnTo>
                      <a:lnTo>
                        <a:pt x="80" y="1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Freeform 103"/>
                <p:cNvSpPr>
                  <a:spLocks/>
                </p:cNvSpPr>
                <p:nvPr/>
              </p:nvSpPr>
              <p:spPr bwMode="auto">
                <a:xfrm>
                  <a:off x="1472" y="968"/>
                  <a:ext cx="80" cy="112"/>
                </a:xfrm>
                <a:custGeom>
                  <a:avLst/>
                  <a:gdLst>
                    <a:gd name="T0" fmla="*/ 56 w 80"/>
                    <a:gd name="T1" fmla="*/ 0 h 112"/>
                    <a:gd name="T2" fmla="*/ 80 w 80"/>
                    <a:gd name="T3" fmla="*/ 112 h 112"/>
                    <a:gd name="T4" fmla="*/ 48 w 80"/>
                    <a:gd name="T5" fmla="*/ 72 h 112"/>
                    <a:gd name="T6" fmla="*/ 0 w 80"/>
                    <a:gd name="T7" fmla="*/ 96 h 112"/>
                    <a:gd name="T8" fmla="*/ 56 w 80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56" y="0"/>
                      </a:moveTo>
                      <a:lnTo>
                        <a:pt x="80" y="112"/>
                      </a:lnTo>
                      <a:lnTo>
                        <a:pt x="48" y="72"/>
                      </a:lnTo>
                      <a:lnTo>
                        <a:pt x="0" y="9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5" name="Freeform 104"/>
                <p:cNvSpPr>
                  <a:spLocks/>
                </p:cNvSpPr>
                <p:nvPr/>
              </p:nvSpPr>
              <p:spPr bwMode="auto">
                <a:xfrm>
                  <a:off x="1264" y="2600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Freeform 105"/>
                <p:cNvSpPr>
                  <a:spLocks/>
                </p:cNvSpPr>
                <p:nvPr/>
              </p:nvSpPr>
              <p:spPr bwMode="auto">
                <a:xfrm>
                  <a:off x="1288" y="245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Freeform 106"/>
                <p:cNvSpPr>
                  <a:spLocks/>
                </p:cNvSpPr>
                <p:nvPr/>
              </p:nvSpPr>
              <p:spPr bwMode="auto">
                <a:xfrm>
                  <a:off x="1304" y="2320"/>
                  <a:ext cx="40" cy="88"/>
                </a:xfrm>
                <a:custGeom>
                  <a:avLst/>
                  <a:gdLst>
                    <a:gd name="T0" fmla="*/ 0 w 40"/>
                    <a:gd name="T1" fmla="*/ 64 h 88"/>
                    <a:gd name="T2" fmla="*/ 16 w 40"/>
                    <a:gd name="T3" fmla="*/ 0 h 88"/>
                    <a:gd name="T4" fmla="*/ 40 w 40"/>
                    <a:gd name="T5" fmla="*/ 24 h 88"/>
                    <a:gd name="T6" fmla="*/ 24 w 40"/>
                    <a:gd name="T7" fmla="*/ 88 h 88"/>
                    <a:gd name="T8" fmla="*/ 0 w 40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88"/>
                    <a:gd name="T17" fmla="*/ 40 w 4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88">
                      <a:moveTo>
                        <a:pt x="0" y="64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8" name="Freeform 107"/>
                <p:cNvSpPr>
                  <a:spLocks/>
                </p:cNvSpPr>
                <p:nvPr/>
              </p:nvSpPr>
              <p:spPr bwMode="auto">
                <a:xfrm>
                  <a:off x="1328" y="217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9" name="Freeform 108"/>
                <p:cNvSpPr>
                  <a:spLocks/>
                </p:cNvSpPr>
                <p:nvPr/>
              </p:nvSpPr>
              <p:spPr bwMode="auto">
                <a:xfrm>
                  <a:off x="1352" y="2032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0" name="Freeform 109"/>
                <p:cNvSpPr>
                  <a:spLocks/>
                </p:cNvSpPr>
                <p:nvPr/>
              </p:nvSpPr>
              <p:spPr bwMode="auto">
                <a:xfrm>
                  <a:off x="1368" y="1888"/>
                  <a:ext cx="40" cy="96"/>
                </a:xfrm>
                <a:custGeom>
                  <a:avLst/>
                  <a:gdLst>
                    <a:gd name="T0" fmla="*/ 0 w 40"/>
                    <a:gd name="T1" fmla="*/ 72 h 96"/>
                    <a:gd name="T2" fmla="*/ 16 w 40"/>
                    <a:gd name="T3" fmla="*/ 0 h 96"/>
                    <a:gd name="T4" fmla="*/ 40 w 40"/>
                    <a:gd name="T5" fmla="*/ 24 h 96"/>
                    <a:gd name="T6" fmla="*/ 24 w 40"/>
                    <a:gd name="T7" fmla="*/ 96 h 96"/>
                    <a:gd name="T8" fmla="*/ 0 w 40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96"/>
                    <a:gd name="T17" fmla="*/ 40 w 4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96">
                      <a:moveTo>
                        <a:pt x="0" y="72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1" name="Freeform 110"/>
                <p:cNvSpPr>
                  <a:spLocks/>
                </p:cNvSpPr>
                <p:nvPr/>
              </p:nvSpPr>
              <p:spPr bwMode="auto">
                <a:xfrm>
                  <a:off x="1392" y="1744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2" name="Freeform 111"/>
                <p:cNvSpPr>
                  <a:spLocks/>
                </p:cNvSpPr>
                <p:nvPr/>
              </p:nvSpPr>
              <p:spPr bwMode="auto">
                <a:xfrm>
                  <a:off x="1416" y="1608"/>
                  <a:ext cx="32" cy="88"/>
                </a:xfrm>
                <a:custGeom>
                  <a:avLst/>
                  <a:gdLst>
                    <a:gd name="T0" fmla="*/ 0 w 32"/>
                    <a:gd name="T1" fmla="*/ 64 h 88"/>
                    <a:gd name="T2" fmla="*/ 8 w 32"/>
                    <a:gd name="T3" fmla="*/ 0 h 88"/>
                    <a:gd name="T4" fmla="*/ 32 w 32"/>
                    <a:gd name="T5" fmla="*/ 24 h 88"/>
                    <a:gd name="T6" fmla="*/ 24 w 32"/>
                    <a:gd name="T7" fmla="*/ 88 h 88"/>
                    <a:gd name="T8" fmla="*/ 0 w 32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88"/>
                    <a:gd name="T17" fmla="*/ 32 w 3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88">
                      <a:moveTo>
                        <a:pt x="0" y="64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Freeform 112"/>
                <p:cNvSpPr>
                  <a:spLocks/>
                </p:cNvSpPr>
                <p:nvPr/>
              </p:nvSpPr>
              <p:spPr bwMode="auto">
                <a:xfrm>
                  <a:off x="1440" y="1464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4" name="Freeform 113"/>
                <p:cNvSpPr>
                  <a:spLocks/>
                </p:cNvSpPr>
                <p:nvPr/>
              </p:nvSpPr>
              <p:spPr bwMode="auto">
                <a:xfrm>
                  <a:off x="1456" y="1320"/>
                  <a:ext cx="40" cy="96"/>
                </a:xfrm>
                <a:custGeom>
                  <a:avLst/>
                  <a:gdLst>
                    <a:gd name="T0" fmla="*/ 0 w 40"/>
                    <a:gd name="T1" fmla="*/ 72 h 96"/>
                    <a:gd name="T2" fmla="*/ 16 w 40"/>
                    <a:gd name="T3" fmla="*/ 0 h 96"/>
                    <a:gd name="T4" fmla="*/ 40 w 40"/>
                    <a:gd name="T5" fmla="*/ 24 h 96"/>
                    <a:gd name="T6" fmla="*/ 24 w 40"/>
                    <a:gd name="T7" fmla="*/ 96 h 96"/>
                    <a:gd name="T8" fmla="*/ 0 w 40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96"/>
                    <a:gd name="T17" fmla="*/ 40 w 4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96">
                      <a:moveTo>
                        <a:pt x="0" y="72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Freeform 114"/>
                <p:cNvSpPr>
                  <a:spLocks/>
                </p:cNvSpPr>
                <p:nvPr/>
              </p:nvSpPr>
              <p:spPr bwMode="auto">
                <a:xfrm>
                  <a:off x="1480" y="117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6" name="Freeform 115"/>
                <p:cNvSpPr>
                  <a:spLocks/>
                </p:cNvSpPr>
                <p:nvPr/>
              </p:nvSpPr>
              <p:spPr bwMode="auto">
                <a:xfrm>
                  <a:off x="1504" y="1032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05" name="Group 133"/>
              <p:cNvGrpSpPr>
                <a:grpSpLocks/>
              </p:cNvGrpSpPr>
              <p:nvPr/>
            </p:nvGrpSpPr>
            <p:grpSpPr bwMode="auto">
              <a:xfrm>
                <a:off x="552" y="1168"/>
                <a:ext cx="1680" cy="1264"/>
                <a:chOff x="552" y="1168"/>
                <a:chExt cx="1680" cy="1264"/>
              </a:xfrm>
            </p:grpSpPr>
            <p:sp>
              <p:nvSpPr>
                <p:cNvPr id="11317" name="Freeform 117"/>
                <p:cNvSpPr>
                  <a:spLocks/>
                </p:cNvSpPr>
                <p:nvPr/>
              </p:nvSpPr>
              <p:spPr bwMode="auto">
                <a:xfrm>
                  <a:off x="552" y="1168"/>
                  <a:ext cx="104" cy="96"/>
                </a:xfrm>
                <a:custGeom>
                  <a:avLst/>
                  <a:gdLst>
                    <a:gd name="T0" fmla="*/ 0 w 104"/>
                    <a:gd name="T1" fmla="*/ 0 h 96"/>
                    <a:gd name="T2" fmla="*/ 104 w 104"/>
                    <a:gd name="T3" fmla="*/ 32 h 96"/>
                    <a:gd name="T4" fmla="*/ 56 w 104"/>
                    <a:gd name="T5" fmla="*/ 40 h 96"/>
                    <a:gd name="T6" fmla="*/ 56 w 104"/>
                    <a:gd name="T7" fmla="*/ 96 h 96"/>
                    <a:gd name="T8" fmla="*/ 0 w 104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0" y="0"/>
                      </a:moveTo>
                      <a:lnTo>
                        <a:pt x="104" y="32"/>
                      </a:lnTo>
                      <a:lnTo>
                        <a:pt x="56" y="40"/>
                      </a:lnTo>
                      <a:lnTo>
                        <a:pt x="5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8" name="Freeform 118"/>
                <p:cNvSpPr>
                  <a:spLocks/>
                </p:cNvSpPr>
                <p:nvPr/>
              </p:nvSpPr>
              <p:spPr bwMode="auto">
                <a:xfrm>
                  <a:off x="2128" y="2336"/>
                  <a:ext cx="104" cy="96"/>
                </a:xfrm>
                <a:custGeom>
                  <a:avLst/>
                  <a:gdLst>
                    <a:gd name="T0" fmla="*/ 104 w 104"/>
                    <a:gd name="T1" fmla="*/ 96 h 96"/>
                    <a:gd name="T2" fmla="*/ 0 w 104"/>
                    <a:gd name="T3" fmla="*/ 64 h 96"/>
                    <a:gd name="T4" fmla="*/ 48 w 104"/>
                    <a:gd name="T5" fmla="*/ 56 h 96"/>
                    <a:gd name="T6" fmla="*/ 48 w 104"/>
                    <a:gd name="T7" fmla="*/ 0 h 96"/>
                    <a:gd name="T8" fmla="*/ 104 w 104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96"/>
                      </a:moveTo>
                      <a:lnTo>
                        <a:pt x="0" y="64"/>
                      </a:lnTo>
                      <a:lnTo>
                        <a:pt x="48" y="56"/>
                      </a:lnTo>
                      <a:lnTo>
                        <a:pt x="48" y="0"/>
                      </a:lnTo>
                      <a:lnTo>
                        <a:pt x="104" y="96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9" name="Freeform 119"/>
                <p:cNvSpPr>
                  <a:spLocks/>
                </p:cNvSpPr>
                <p:nvPr/>
              </p:nvSpPr>
              <p:spPr bwMode="auto">
                <a:xfrm>
                  <a:off x="2104" y="2344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0" name="Freeform 120"/>
                <p:cNvSpPr>
                  <a:spLocks/>
                </p:cNvSpPr>
                <p:nvPr/>
              </p:nvSpPr>
              <p:spPr bwMode="auto">
                <a:xfrm>
                  <a:off x="1984" y="2256"/>
                  <a:ext cx="88" cy="64"/>
                </a:xfrm>
                <a:custGeom>
                  <a:avLst/>
                  <a:gdLst>
                    <a:gd name="T0" fmla="*/ 88 w 88"/>
                    <a:gd name="T1" fmla="*/ 40 h 64"/>
                    <a:gd name="T2" fmla="*/ 24 w 88"/>
                    <a:gd name="T3" fmla="*/ 0 h 64"/>
                    <a:gd name="T4" fmla="*/ 0 w 88"/>
                    <a:gd name="T5" fmla="*/ 24 h 64"/>
                    <a:gd name="T6" fmla="*/ 64 w 88"/>
                    <a:gd name="T7" fmla="*/ 64 h 64"/>
                    <a:gd name="T8" fmla="*/ 88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88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64" y="64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1" name="Freeform 121"/>
                <p:cNvSpPr>
                  <a:spLocks/>
                </p:cNvSpPr>
                <p:nvPr/>
              </p:nvSpPr>
              <p:spPr bwMode="auto">
                <a:xfrm>
                  <a:off x="1872" y="2168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2" name="Freeform 122"/>
                <p:cNvSpPr>
                  <a:spLocks/>
                </p:cNvSpPr>
                <p:nvPr/>
              </p:nvSpPr>
              <p:spPr bwMode="auto">
                <a:xfrm>
                  <a:off x="1760" y="2080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3" name="Freeform 123"/>
                <p:cNvSpPr>
                  <a:spLocks/>
                </p:cNvSpPr>
                <p:nvPr/>
              </p:nvSpPr>
              <p:spPr bwMode="auto">
                <a:xfrm>
                  <a:off x="1640" y="1992"/>
                  <a:ext cx="88" cy="72"/>
                </a:xfrm>
                <a:custGeom>
                  <a:avLst/>
                  <a:gdLst>
                    <a:gd name="T0" fmla="*/ 88 w 88"/>
                    <a:gd name="T1" fmla="*/ 48 h 72"/>
                    <a:gd name="T2" fmla="*/ 24 w 88"/>
                    <a:gd name="T3" fmla="*/ 0 h 72"/>
                    <a:gd name="T4" fmla="*/ 0 w 88"/>
                    <a:gd name="T5" fmla="*/ 24 h 72"/>
                    <a:gd name="T6" fmla="*/ 64 w 88"/>
                    <a:gd name="T7" fmla="*/ 72 h 72"/>
                    <a:gd name="T8" fmla="*/ 88 w 88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72"/>
                    <a:gd name="T17" fmla="*/ 88 w 88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72">
                      <a:moveTo>
                        <a:pt x="88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64" y="72"/>
                      </a:lnTo>
                      <a:lnTo>
                        <a:pt x="88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Freeform 124"/>
                <p:cNvSpPr>
                  <a:spLocks/>
                </p:cNvSpPr>
                <p:nvPr/>
              </p:nvSpPr>
              <p:spPr bwMode="auto">
                <a:xfrm>
                  <a:off x="1528" y="1904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Freeform 125"/>
                <p:cNvSpPr>
                  <a:spLocks/>
                </p:cNvSpPr>
                <p:nvPr/>
              </p:nvSpPr>
              <p:spPr bwMode="auto">
                <a:xfrm>
                  <a:off x="1416" y="1824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Freeform 126"/>
                <p:cNvSpPr>
                  <a:spLocks/>
                </p:cNvSpPr>
                <p:nvPr/>
              </p:nvSpPr>
              <p:spPr bwMode="auto">
                <a:xfrm>
                  <a:off x="1296" y="1736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7" name="Freeform 127"/>
                <p:cNvSpPr>
                  <a:spLocks/>
                </p:cNvSpPr>
                <p:nvPr/>
              </p:nvSpPr>
              <p:spPr bwMode="auto">
                <a:xfrm>
                  <a:off x="1184" y="1648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Freeform 128"/>
                <p:cNvSpPr>
                  <a:spLocks/>
                </p:cNvSpPr>
                <p:nvPr/>
              </p:nvSpPr>
              <p:spPr bwMode="auto">
                <a:xfrm>
                  <a:off x="1072" y="1560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9" name="Freeform 129"/>
                <p:cNvSpPr>
                  <a:spLocks/>
                </p:cNvSpPr>
                <p:nvPr/>
              </p:nvSpPr>
              <p:spPr bwMode="auto">
                <a:xfrm>
                  <a:off x="952" y="1472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Freeform 130"/>
                <p:cNvSpPr>
                  <a:spLocks/>
                </p:cNvSpPr>
                <p:nvPr/>
              </p:nvSpPr>
              <p:spPr bwMode="auto">
                <a:xfrm>
                  <a:off x="840" y="1384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Freeform 131"/>
                <p:cNvSpPr>
                  <a:spLocks/>
                </p:cNvSpPr>
                <p:nvPr/>
              </p:nvSpPr>
              <p:spPr bwMode="auto">
                <a:xfrm>
                  <a:off x="728" y="1296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Freeform 132"/>
                <p:cNvSpPr>
                  <a:spLocks/>
                </p:cNvSpPr>
                <p:nvPr/>
              </p:nvSpPr>
              <p:spPr bwMode="auto">
                <a:xfrm>
                  <a:off x="608" y="1216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06" name="Group 137"/>
              <p:cNvGrpSpPr>
                <a:grpSpLocks/>
              </p:cNvGrpSpPr>
              <p:nvPr/>
            </p:nvGrpSpPr>
            <p:grpSpPr bwMode="auto">
              <a:xfrm>
                <a:off x="1264" y="2536"/>
                <a:ext cx="976" cy="328"/>
                <a:chOff x="1264" y="2536"/>
                <a:chExt cx="976" cy="328"/>
              </a:xfrm>
            </p:grpSpPr>
            <p:sp>
              <p:nvSpPr>
                <p:cNvPr id="11314" name="Freeform 134"/>
                <p:cNvSpPr>
                  <a:spLocks/>
                </p:cNvSpPr>
                <p:nvPr/>
              </p:nvSpPr>
              <p:spPr bwMode="auto">
                <a:xfrm>
                  <a:off x="1264" y="2808"/>
                  <a:ext cx="96" cy="56"/>
                </a:xfrm>
                <a:custGeom>
                  <a:avLst/>
                  <a:gdLst>
                    <a:gd name="T0" fmla="*/ 0 w 96"/>
                    <a:gd name="T1" fmla="*/ 56 h 56"/>
                    <a:gd name="T2" fmla="*/ 72 w 96"/>
                    <a:gd name="T3" fmla="*/ 0 h 56"/>
                    <a:gd name="T4" fmla="*/ 56 w 96"/>
                    <a:gd name="T5" fmla="*/ 40 h 56"/>
                    <a:gd name="T6" fmla="*/ 96 w 96"/>
                    <a:gd name="T7" fmla="*/ 56 h 56"/>
                    <a:gd name="T8" fmla="*/ 0 w 9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0" y="56"/>
                      </a:moveTo>
                      <a:lnTo>
                        <a:pt x="72" y="0"/>
                      </a:lnTo>
                      <a:lnTo>
                        <a:pt x="56" y="40"/>
                      </a:lnTo>
                      <a:lnTo>
                        <a:pt x="96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5" name="Freeform 135"/>
                <p:cNvSpPr>
                  <a:spLocks/>
                </p:cNvSpPr>
                <p:nvPr/>
              </p:nvSpPr>
              <p:spPr bwMode="auto">
                <a:xfrm>
                  <a:off x="2144" y="2536"/>
                  <a:ext cx="96" cy="56"/>
                </a:xfrm>
                <a:custGeom>
                  <a:avLst/>
                  <a:gdLst>
                    <a:gd name="T0" fmla="*/ 96 w 96"/>
                    <a:gd name="T1" fmla="*/ 0 h 56"/>
                    <a:gd name="T2" fmla="*/ 24 w 96"/>
                    <a:gd name="T3" fmla="*/ 56 h 56"/>
                    <a:gd name="T4" fmla="*/ 40 w 96"/>
                    <a:gd name="T5" fmla="*/ 16 h 56"/>
                    <a:gd name="T6" fmla="*/ 0 w 96"/>
                    <a:gd name="T7" fmla="*/ 0 h 56"/>
                    <a:gd name="T8" fmla="*/ 96 w 9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96" y="0"/>
                      </a:moveTo>
                      <a:lnTo>
                        <a:pt x="24" y="56"/>
                      </a:lnTo>
                      <a:lnTo>
                        <a:pt x="40" y="16"/>
                      </a:lnTo>
                      <a:lnTo>
                        <a:pt x="0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6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320" y="2552"/>
                  <a:ext cx="864" cy="29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07" name="Rectangle 138"/>
              <p:cNvSpPr>
                <a:spLocks noChangeArrowheads="1"/>
              </p:cNvSpPr>
              <p:nvPr/>
            </p:nvSpPr>
            <p:spPr bwMode="auto">
              <a:xfrm>
                <a:off x="1752" y="2552"/>
                <a:ext cx="128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08" name="Rectangle 139"/>
              <p:cNvSpPr>
                <a:spLocks noChangeArrowheads="1"/>
              </p:cNvSpPr>
              <p:nvPr/>
            </p:nvSpPr>
            <p:spPr bwMode="auto">
              <a:xfrm>
                <a:off x="1752" y="2552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i="1">
                    <a:solidFill>
                      <a:srgbClr val="000000"/>
                    </a:solidFill>
                  </a:rPr>
                  <a:t>a</a:t>
                </a:r>
                <a:endParaRPr lang="en-US" altLang="en-US" i="1"/>
              </a:p>
            </p:txBody>
          </p:sp>
          <p:grpSp>
            <p:nvGrpSpPr>
              <p:cNvPr id="11309" name="Group 142"/>
              <p:cNvGrpSpPr>
                <a:grpSpLocks/>
              </p:cNvGrpSpPr>
              <p:nvPr/>
            </p:nvGrpSpPr>
            <p:grpSpPr bwMode="auto">
              <a:xfrm>
                <a:off x="1272" y="2328"/>
                <a:ext cx="304" cy="440"/>
                <a:chOff x="1272" y="2328"/>
                <a:chExt cx="304" cy="440"/>
              </a:xfrm>
            </p:grpSpPr>
            <p:sp>
              <p:nvSpPr>
                <p:cNvPr id="11312" name="Freeform 140"/>
                <p:cNvSpPr>
                  <a:spLocks/>
                </p:cNvSpPr>
                <p:nvPr/>
              </p:nvSpPr>
              <p:spPr bwMode="auto">
                <a:xfrm>
                  <a:off x="1496" y="2328"/>
                  <a:ext cx="80" cy="88"/>
                </a:xfrm>
                <a:custGeom>
                  <a:avLst/>
                  <a:gdLst>
                    <a:gd name="T0" fmla="*/ 80 w 80"/>
                    <a:gd name="T1" fmla="*/ 0 h 88"/>
                    <a:gd name="T2" fmla="*/ 56 w 80"/>
                    <a:gd name="T3" fmla="*/ 88 h 88"/>
                    <a:gd name="T4" fmla="*/ 48 w 80"/>
                    <a:gd name="T5" fmla="*/ 48 h 88"/>
                    <a:gd name="T6" fmla="*/ 0 w 80"/>
                    <a:gd name="T7" fmla="*/ 56 h 88"/>
                    <a:gd name="T8" fmla="*/ 80 w 80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88"/>
                    <a:gd name="T17" fmla="*/ 80 w 8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88">
                      <a:moveTo>
                        <a:pt x="80" y="0"/>
                      </a:moveTo>
                      <a:lnTo>
                        <a:pt x="56" y="88"/>
                      </a:lnTo>
                      <a:lnTo>
                        <a:pt x="48" y="48"/>
                      </a:lnTo>
                      <a:lnTo>
                        <a:pt x="0" y="56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272" y="2376"/>
                  <a:ext cx="272" cy="39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0" name="Rectangle 143"/>
              <p:cNvSpPr>
                <a:spLocks noChangeArrowheads="1"/>
              </p:cNvSpPr>
              <p:nvPr/>
            </p:nvSpPr>
            <p:spPr bwMode="auto">
              <a:xfrm>
                <a:off x="1368" y="2416"/>
                <a:ext cx="152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1" name="Rectangle 144"/>
              <p:cNvSpPr>
                <a:spLocks noChangeArrowheads="1"/>
              </p:cNvSpPr>
              <p:nvPr/>
            </p:nvSpPr>
            <p:spPr bwMode="auto">
              <a:xfrm>
                <a:off x="1368" y="2416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i="1">
                    <a:solidFill>
                      <a:srgbClr val="000000"/>
                    </a:solidFill>
                  </a:rPr>
                  <a:t>R</a:t>
                </a:r>
                <a:endParaRPr lang="en-US" altLang="en-US" i="1"/>
              </a:p>
            </p:txBody>
          </p:sp>
        </p:grpSp>
        <p:sp>
          <p:nvSpPr>
            <p:cNvPr id="11298" name="Line 12"/>
            <p:cNvSpPr>
              <a:spLocks noChangeShapeType="1"/>
            </p:cNvSpPr>
            <p:nvPr/>
          </p:nvSpPr>
          <p:spPr bwMode="auto">
            <a:xfrm flipH="1" flipV="1">
              <a:off x="2222" y="1317"/>
              <a:ext cx="0" cy="111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3"/>
            <p:cNvSpPr>
              <a:spLocks noChangeShapeType="1"/>
            </p:cNvSpPr>
            <p:nvPr/>
          </p:nvSpPr>
          <p:spPr bwMode="auto">
            <a:xfrm flipV="1">
              <a:off x="549" y="1335"/>
              <a:ext cx="1673" cy="9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11"/>
            <p:cNvSpPr>
              <a:spLocks noChangeShapeType="1"/>
            </p:cNvSpPr>
            <p:nvPr/>
          </p:nvSpPr>
          <p:spPr bwMode="auto">
            <a:xfrm>
              <a:off x="539" y="2258"/>
              <a:ext cx="1683" cy="1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Rectangle 147"/>
          <p:cNvSpPr>
            <a:spLocks noChangeArrowheads="1"/>
          </p:cNvSpPr>
          <p:nvPr/>
        </p:nvSpPr>
        <p:spPr bwMode="auto">
          <a:xfrm>
            <a:off x="0" y="4046538"/>
            <a:ext cx="1816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Fig. 3.2(a), </a:t>
            </a:r>
            <a:r>
              <a:rPr lang="en-US" alt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grpSp>
        <p:nvGrpSpPr>
          <p:cNvPr id="11278" name="Group 149"/>
          <p:cNvGrpSpPr>
            <a:grpSpLocks noChangeAspect="1"/>
          </p:cNvGrpSpPr>
          <p:nvPr/>
        </p:nvGrpSpPr>
        <p:grpSpPr bwMode="auto">
          <a:xfrm>
            <a:off x="5829300" y="2997200"/>
            <a:ext cx="669925" cy="431800"/>
            <a:chOff x="3672" y="1896"/>
            <a:chExt cx="422" cy="272"/>
          </a:xfrm>
        </p:grpSpPr>
        <p:sp>
          <p:nvSpPr>
            <p:cNvPr id="11289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3672" y="1896"/>
              <a:ext cx="42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150"/>
            <p:cNvSpPr>
              <a:spLocks noChangeShapeType="1"/>
            </p:cNvSpPr>
            <p:nvPr/>
          </p:nvSpPr>
          <p:spPr bwMode="auto">
            <a:xfrm flipV="1">
              <a:off x="3709" y="2085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51"/>
            <p:cNvSpPr>
              <a:spLocks noChangeShapeType="1"/>
            </p:cNvSpPr>
            <p:nvPr/>
          </p:nvSpPr>
          <p:spPr bwMode="auto">
            <a:xfrm>
              <a:off x="3733" y="2089"/>
              <a:ext cx="36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52"/>
            <p:cNvSpPr>
              <a:spLocks noChangeShapeType="1"/>
            </p:cNvSpPr>
            <p:nvPr/>
          </p:nvSpPr>
          <p:spPr bwMode="auto">
            <a:xfrm flipV="1">
              <a:off x="3773" y="1966"/>
              <a:ext cx="48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53"/>
            <p:cNvSpPr>
              <a:spLocks noChangeShapeType="1"/>
            </p:cNvSpPr>
            <p:nvPr/>
          </p:nvSpPr>
          <p:spPr bwMode="auto">
            <a:xfrm>
              <a:off x="3821" y="1966"/>
              <a:ext cx="1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Rectangle 154"/>
            <p:cNvSpPr>
              <a:spLocks noChangeArrowheads="1"/>
            </p:cNvSpPr>
            <p:nvPr/>
          </p:nvSpPr>
          <p:spPr bwMode="auto">
            <a:xfrm>
              <a:off x="3977" y="1944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300" i="1">
                  <a:solidFill>
                    <a:srgbClr val="000000"/>
                  </a:solidFill>
                  <a:latin typeface="Intergraph ANSI" pitchFamily="34" charset="0"/>
                </a:rPr>
                <a:t>a</a:t>
              </a:r>
              <a:endParaRPr lang="en-US" altLang="en-US" i="1"/>
            </a:p>
          </p:txBody>
        </p:sp>
        <p:sp>
          <p:nvSpPr>
            <p:cNvPr id="11295" name="Rectangle 155"/>
            <p:cNvSpPr>
              <a:spLocks noChangeArrowheads="1"/>
            </p:cNvSpPr>
            <p:nvPr/>
          </p:nvSpPr>
          <p:spPr bwMode="auto">
            <a:xfrm>
              <a:off x="3938" y="1944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Intergraph ANSI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1296" name="Rectangle 156"/>
            <p:cNvSpPr>
              <a:spLocks noChangeArrowheads="1"/>
            </p:cNvSpPr>
            <p:nvPr/>
          </p:nvSpPr>
          <p:spPr bwMode="auto">
            <a:xfrm>
              <a:off x="3833" y="194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11279" name="Group 158"/>
          <p:cNvGrpSpPr>
            <a:grpSpLocks noChangeAspect="1"/>
          </p:cNvGrpSpPr>
          <p:nvPr/>
        </p:nvGrpSpPr>
        <p:grpSpPr bwMode="auto">
          <a:xfrm>
            <a:off x="5156200" y="1541463"/>
            <a:ext cx="644525" cy="439737"/>
            <a:chOff x="3256" y="971"/>
            <a:chExt cx="406" cy="277"/>
          </a:xfrm>
        </p:grpSpPr>
        <p:sp>
          <p:nvSpPr>
            <p:cNvPr id="11281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3256" y="971"/>
              <a:ext cx="40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59"/>
            <p:cNvSpPr>
              <a:spLocks noChangeShapeType="1"/>
            </p:cNvSpPr>
            <p:nvPr/>
          </p:nvSpPr>
          <p:spPr bwMode="auto">
            <a:xfrm flipV="1">
              <a:off x="3293" y="1162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60"/>
            <p:cNvSpPr>
              <a:spLocks noChangeShapeType="1"/>
            </p:cNvSpPr>
            <p:nvPr/>
          </p:nvSpPr>
          <p:spPr bwMode="auto">
            <a:xfrm>
              <a:off x="3317" y="1166"/>
              <a:ext cx="36" cy="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61"/>
            <p:cNvSpPr>
              <a:spLocks noChangeShapeType="1"/>
            </p:cNvSpPr>
            <p:nvPr/>
          </p:nvSpPr>
          <p:spPr bwMode="auto">
            <a:xfrm flipV="1">
              <a:off x="3358" y="1041"/>
              <a:ext cx="47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62"/>
            <p:cNvSpPr>
              <a:spLocks noChangeShapeType="1"/>
            </p:cNvSpPr>
            <p:nvPr/>
          </p:nvSpPr>
          <p:spPr bwMode="auto">
            <a:xfrm>
              <a:off x="3405" y="1041"/>
              <a:ext cx="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Rectangle 163"/>
            <p:cNvSpPr>
              <a:spLocks noChangeArrowheads="1"/>
            </p:cNvSpPr>
            <p:nvPr/>
          </p:nvSpPr>
          <p:spPr bwMode="auto">
            <a:xfrm>
              <a:off x="3549" y="1019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300" i="1">
                  <a:solidFill>
                    <a:srgbClr val="000000"/>
                  </a:solidFill>
                  <a:latin typeface="Intergraph ANSI" pitchFamily="34" charset="0"/>
                </a:rPr>
                <a:t>a</a:t>
              </a:r>
              <a:endParaRPr lang="en-US" altLang="en-US" i="1"/>
            </a:p>
          </p:txBody>
        </p:sp>
        <p:sp>
          <p:nvSpPr>
            <p:cNvPr id="11287" name="Rectangle 164"/>
            <p:cNvSpPr>
              <a:spLocks noChangeArrowheads="1"/>
            </p:cNvSpPr>
            <p:nvPr/>
          </p:nvSpPr>
          <p:spPr bwMode="auto">
            <a:xfrm>
              <a:off x="3510" y="1019"/>
              <a:ext cx="5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Intergraph ANSI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11288" name="Rectangle 165"/>
            <p:cNvSpPr>
              <a:spLocks noChangeArrowheads="1"/>
            </p:cNvSpPr>
            <p:nvPr/>
          </p:nvSpPr>
          <p:spPr bwMode="auto">
            <a:xfrm>
              <a:off x="3411" y="1022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</p:grpSp>
      <p:sp>
        <p:nvSpPr>
          <p:cNvPr id="11280" name="Freeform 167"/>
          <p:cNvSpPr>
            <a:spLocks/>
          </p:cNvSpPr>
          <p:nvPr/>
        </p:nvSpPr>
        <p:spPr bwMode="auto">
          <a:xfrm>
            <a:off x="5156200" y="1866900"/>
            <a:ext cx="1651000" cy="1117600"/>
          </a:xfrm>
          <a:custGeom>
            <a:avLst/>
            <a:gdLst>
              <a:gd name="T0" fmla="*/ 2147483647 w 1040"/>
              <a:gd name="T1" fmla="*/ 2147483647 h 704"/>
              <a:gd name="T2" fmla="*/ 2147483647 w 1040"/>
              <a:gd name="T3" fmla="*/ 0 h 704"/>
              <a:gd name="T4" fmla="*/ 0 w 1040"/>
              <a:gd name="T5" fmla="*/ 2147483647 h 704"/>
              <a:gd name="T6" fmla="*/ 2147483647 w 1040"/>
              <a:gd name="T7" fmla="*/ 2147483647 h 704"/>
              <a:gd name="T8" fmla="*/ 0 60000 65536"/>
              <a:gd name="T9" fmla="*/ 0 60000 65536"/>
              <a:gd name="T10" fmla="*/ 0 60000 65536"/>
              <a:gd name="T11" fmla="*/ 0 60000 65536"/>
              <a:gd name="T12" fmla="*/ 0 w 1040"/>
              <a:gd name="T13" fmla="*/ 0 h 704"/>
              <a:gd name="T14" fmla="*/ 1040 w 1040"/>
              <a:gd name="T15" fmla="*/ 704 h 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0" h="704">
                <a:moveTo>
                  <a:pt x="1040" y="704"/>
                </a:moveTo>
                <a:lnTo>
                  <a:pt x="1040" y="0"/>
                </a:lnTo>
                <a:lnTo>
                  <a:pt x="0" y="704"/>
                </a:lnTo>
                <a:lnTo>
                  <a:pt x="1040" y="70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787419" y="2788867"/>
            <a:ext cx="355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•  </a:t>
            </a:r>
            <a:r>
              <a:rPr lang="en-US" altLang="en-US" sz="2200" dirty="0"/>
              <a:t>Coordination </a:t>
            </a:r>
            <a:r>
              <a:rPr lang="en-US" altLang="en-US" sz="2200" dirty="0" smtClean="0"/>
              <a:t>number </a:t>
            </a:r>
            <a:r>
              <a:rPr lang="en-US" altLang="en-US" sz="2200" dirty="0"/>
              <a:t>= 12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600575" y="5435600"/>
            <a:ext cx="343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3.1, </a:t>
            </a:r>
            <a:r>
              <a:rPr lang="en-US" alt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alt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1295400"/>
            <a:ext cx="6375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Atoms touch each other along face diagonals.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79475" y="1660525"/>
            <a:ext cx="6861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800"/>
              <a:t>--Note:  All atoms are identical; the face-centered atoms are shaded</a:t>
            </a:r>
          </a:p>
          <a:p>
            <a:r>
              <a:rPr lang="en-US" altLang="en-US" sz="1800"/>
              <a:t>   differently only for ease of viewing.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528050" cy="6858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Face Centered Cubic Structure (FCC)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608388" y="2384425"/>
            <a:ext cx="340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>
                <a:cs typeface="Times New Roman" pitchFamily="18" charset="0"/>
              </a:rPr>
              <a:t>ex: Al, Cu, Au, Pb, Ni, Pt, Ag</a:t>
            </a:r>
          </a:p>
        </p:txBody>
      </p:sp>
      <p:pic>
        <p:nvPicPr>
          <p:cNvPr id="12297" name="Picture 14" descr="Fig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565525"/>
            <a:ext cx="41449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Slide_3_10.AVI" descr="/Users/davidrethwisch/Documents/Callister/8th Edition/8e Powerpoints/3e Powerpoints 10_26_09/Slide_3_10.AVI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811463"/>
            <a:ext cx="3448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127375" y="5745163"/>
            <a:ext cx="5443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2000">
                <a:cs typeface="Times New Roman" pitchFamily="18" charset="0"/>
              </a:rPr>
              <a:t>4 atoms/unit cell: 6 face x 1/2 + 8 corners x 1/8</a:t>
            </a:r>
          </a:p>
        </p:txBody>
      </p:sp>
      <p:sp>
        <p:nvSpPr>
          <p:cNvPr id="12300" name="Rectangle 7"/>
          <p:cNvSpPr>
            <a:spLocks noChangeArrowheads="1"/>
          </p:cNvSpPr>
          <p:nvPr/>
        </p:nvSpPr>
        <p:spPr bwMode="auto">
          <a:xfrm>
            <a:off x="563563" y="5613400"/>
            <a:ext cx="279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Click once on image to start animation</a:t>
            </a: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933450" y="5864225"/>
            <a:ext cx="1946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(Courtesy P.M. Anderson)</a:t>
            </a:r>
          </a:p>
        </p:txBody>
      </p:sp>
    </p:spTree>
    <p:extLst>
      <p:ext uri="{BB962C8B-B14F-4D97-AF65-F5344CB8AC3E}">
        <p14:creationId xmlns:p14="http://schemas.microsoft.com/office/powerpoint/2010/main" val="356077947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D64E250E-E409-4192-8117-173938E38734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33400" y="1006475"/>
            <a:ext cx="5463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•  </a:t>
            </a:r>
            <a:r>
              <a:rPr lang="en-US" altLang="en-US" dirty="0">
                <a:latin typeface="Arial Narrow" panose="020B0606020202030204" pitchFamily="34" charset="0"/>
              </a:rPr>
              <a:t>APF for a face-centered cubic structure = 0.74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Atomic Packing Factor:  FCC</a:t>
            </a:r>
          </a:p>
        </p:txBody>
      </p:sp>
      <p:sp>
        <p:nvSpPr>
          <p:cNvPr id="13317" name="Text Box 39"/>
          <p:cNvSpPr txBox="1">
            <a:spLocks noChangeArrowheads="1"/>
          </p:cNvSpPr>
          <p:nvPr/>
        </p:nvSpPr>
        <p:spPr bwMode="auto">
          <a:xfrm>
            <a:off x="3919538" y="1320800"/>
            <a:ext cx="428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maximum achievable APF</a:t>
            </a:r>
          </a:p>
        </p:txBody>
      </p:sp>
      <p:grpSp>
        <p:nvGrpSpPr>
          <p:cNvPr id="13318" name="Group 184"/>
          <p:cNvGrpSpPr>
            <a:grpSpLocks/>
          </p:cNvGrpSpPr>
          <p:nvPr/>
        </p:nvGrpSpPr>
        <p:grpSpPr bwMode="auto">
          <a:xfrm>
            <a:off x="2387600" y="4457700"/>
            <a:ext cx="5543550" cy="1952625"/>
            <a:chOff x="1504" y="2808"/>
            <a:chExt cx="3492" cy="1230"/>
          </a:xfrm>
        </p:grpSpPr>
        <p:sp>
          <p:nvSpPr>
            <p:cNvPr id="13417" name="Rectangle 43"/>
            <p:cNvSpPr>
              <a:spLocks noChangeArrowheads="1"/>
            </p:cNvSpPr>
            <p:nvPr/>
          </p:nvSpPr>
          <p:spPr bwMode="auto">
            <a:xfrm>
              <a:off x="2760" y="2896"/>
              <a:ext cx="1184" cy="56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" name="Rectangle 44"/>
            <p:cNvSpPr>
              <a:spLocks noChangeArrowheads="1"/>
            </p:cNvSpPr>
            <p:nvPr/>
          </p:nvSpPr>
          <p:spPr bwMode="auto">
            <a:xfrm>
              <a:off x="2568" y="2896"/>
              <a:ext cx="176" cy="56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9" name="Rectangle 45"/>
            <p:cNvSpPr>
              <a:spLocks noChangeArrowheads="1"/>
            </p:cNvSpPr>
            <p:nvPr/>
          </p:nvSpPr>
          <p:spPr bwMode="auto">
            <a:xfrm>
              <a:off x="1912" y="3368"/>
              <a:ext cx="5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APF = </a:t>
              </a:r>
              <a:endParaRPr lang="en-US" altLang="en-US"/>
            </a:p>
          </p:txBody>
        </p:sp>
        <p:sp>
          <p:nvSpPr>
            <p:cNvPr id="13420" name="Rectangle 48"/>
            <p:cNvSpPr>
              <a:spLocks noChangeArrowheads="1"/>
            </p:cNvSpPr>
            <p:nvPr/>
          </p:nvSpPr>
          <p:spPr bwMode="auto">
            <a:xfrm>
              <a:off x="2848" y="292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13421" name="Rectangle 49"/>
            <p:cNvSpPr>
              <a:spLocks noChangeArrowheads="1"/>
            </p:cNvSpPr>
            <p:nvPr/>
          </p:nvSpPr>
          <p:spPr bwMode="auto">
            <a:xfrm>
              <a:off x="2856" y="322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3422" name="Line 50"/>
            <p:cNvSpPr>
              <a:spLocks noChangeShapeType="1"/>
            </p:cNvSpPr>
            <p:nvPr/>
          </p:nvSpPr>
          <p:spPr bwMode="auto">
            <a:xfrm>
              <a:off x="2840" y="319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Rectangle 51"/>
            <p:cNvSpPr>
              <a:spLocks noChangeArrowheads="1"/>
            </p:cNvSpPr>
            <p:nvPr/>
          </p:nvSpPr>
          <p:spPr bwMode="auto">
            <a:xfrm>
              <a:off x="3040" y="3048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itchFamily="18" charset="2"/>
                </a:rPr>
                <a:t>p </a:t>
              </a:r>
              <a:endParaRPr lang="en-US" altLang="en-US"/>
            </a:p>
          </p:txBody>
        </p:sp>
        <p:sp>
          <p:nvSpPr>
            <p:cNvPr id="13424" name="Rectangle 52"/>
            <p:cNvSpPr>
              <a:spLocks noChangeArrowheads="1"/>
            </p:cNvSpPr>
            <p:nvPr/>
          </p:nvSpPr>
          <p:spPr bwMode="auto">
            <a:xfrm>
              <a:off x="3192" y="3056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( </a:t>
              </a:r>
              <a:endParaRPr lang="en-US" altLang="en-US"/>
            </a:p>
          </p:txBody>
        </p:sp>
        <p:sp>
          <p:nvSpPr>
            <p:cNvPr id="13425" name="Rectangle 53"/>
            <p:cNvSpPr>
              <a:spLocks noChangeArrowheads="1"/>
            </p:cNvSpPr>
            <p:nvPr/>
          </p:nvSpPr>
          <p:spPr bwMode="auto">
            <a:xfrm>
              <a:off x="3312" y="305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/>
                <a:t>2</a:t>
              </a:r>
            </a:p>
          </p:txBody>
        </p:sp>
        <p:sp>
          <p:nvSpPr>
            <p:cNvPr id="13426" name="Rectangle 54"/>
            <p:cNvSpPr>
              <a:spLocks noChangeArrowheads="1"/>
            </p:cNvSpPr>
            <p:nvPr/>
          </p:nvSpPr>
          <p:spPr bwMode="auto">
            <a:xfrm>
              <a:off x="3424" y="3056"/>
              <a:ext cx="2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i="1"/>
                <a:t>a</a:t>
              </a:r>
              <a:r>
                <a:rPr lang="en-US" altLang="en-US"/>
                <a:t>/4</a:t>
              </a:r>
            </a:p>
          </p:txBody>
        </p:sp>
        <p:sp>
          <p:nvSpPr>
            <p:cNvPr id="13427" name="Rectangle 55"/>
            <p:cNvSpPr>
              <a:spLocks noChangeArrowheads="1"/>
            </p:cNvSpPr>
            <p:nvPr/>
          </p:nvSpPr>
          <p:spPr bwMode="auto">
            <a:xfrm>
              <a:off x="3704" y="3056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)</a:t>
              </a:r>
              <a:endParaRPr lang="en-US" altLang="en-US"/>
            </a:p>
          </p:txBody>
        </p:sp>
        <p:sp>
          <p:nvSpPr>
            <p:cNvPr id="13428" name="Rectangle 56"/>
            <p:cNvSpPr>
              <a:spLocks noChangeArrowheads="1"/>
            </p:cNvSpPr>
            <p:nvPr/>
          </p:nvSpPr>
          <p:spPr bwMode="auto">
            <a:xfrm>
              <a:off x="3776" y="300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3429" name="Rectangle 57"/>
            <p:cNvSpPr>
              <a:spLocks noChangeArrowheads="1"/>
            </p:cNvSpPr>
            <p:nvPr/>
          </p:nvSpPr>
          <p:spPr bwMode="auto">
            <a:xfrm>
              <a:off x="2624" y="308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grpSp>
          <p:nvGrpSpPr>
            <p:cNvPr id="13430" name="Group 98"/>
            <p:cNvGrpSpPr>
              <a:grpSpLocks/>
            </p:cNvGrpSpPr>
            <p:nvPr/>
          </p:nvGrpSpPr>
          <p:grpSpPr bwMode="auto">
            <a:xfrm>
              <a:off x="1504" y="2808"/>
              <a:ext cx="680" cy="518"/>
              <a:chOff x="1512" y="2816"/>
              <a:chExt cx="680" cy="518"/>
            </a:xfrm>
          </p:grpSpPr>
          <p:sp>
            <p:nvSpPr>
              <p:cNvPr id="13455" name="Rectangle 58"/>
              <p:cNvSpPr>
                <a:spLocks noChangeArrowheads="1"/>
              </p:cNvSpPr>
              <p:nvPr/>
            </p:nvSpPr>
            <p:spPr bwMode="auto">
              <a:xfrm>
                <a:off x="1600" y="2816"/>
                <a:ext cx="52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9900"/>
                    </a:solidFill>
                  </a:rPr>
                  <a:t>atoms</a:t>
                </a:r>
                <a:endParaRPr lang="en-US" altLang="en-US"/>
              </a:p>
            </p:txBody>
          </p:sp>
          <p:sp>
            <p:nvSpPr>
              <p:cNvPr id="13456" name="Line 59"/>
              <p:cNvSpPr>
                <a:spLocks noChangeShapeType="1"/>
              </p:cNvSpPr>
              <p:nvPr/>
            </p:nvSpPr>
            <p:spPr bwMode="auto">
              <a:xfrm>
                <a:off x="1512" y="3080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Rectangle 60"/>
              <p:cNvSpPr>
                <a:spLocks noChangeArrowheads="1"/>
              </p:cNvSpPr>
              <p:nvPr/>
            </p:nvSpPr>
            <p:spPr bwMode="auto">
              <a:xfrm>
                <a:off x="1520" y="3104"/>
                <a:ext cx="65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9900"/>
                    </a:solidFill>
                  </a:rPr>
                  <a:t>unit cell</a:t>
                </a:r>
                <a:endParaRPr lang="en-US" altLang="en-US"/>
              </a:p>
            </p:txBody>
          </p:sp>
        </p:grpSp>
        <p:grpSp>
          <p:nvGrpSpPr>
            <p:cNvPr id="13431" name="Group 99"/>
            <p:cNvGrpSpPr>
              <a:grpSpLocks/>
            </p:cNvGrpSpPr>
            <p:nvPr/>
          </p:nvGrpSpPr>
          <p:grpSpPr bwMode="auto">
            <a:xfrm>
              <a:off x="4332" y="2888"/>
              <a:ext cx="664" cy="502"/>
              <a:chOff x="4340" y="2896"/>
              <a:chExt cx="664" cy="502"/>
            </a:xfrm>
          </p:grpSpPr>
          <p:sp>
            <p:nvSpPr>
              <p:cNvPr id="13452" name="Rectangle 62"/>
              <p:cNvSpPr>
                <a:spLocks noChangeArrowheads="1"/>
              </p:cNvSpPr>
              <p:nvPr/>
            </p:nvSpPr>
            <p:spPr bwMode="auto">
              <a:xfrm>
                <a:off x="4458" y="3168"/>
                <a:ext cx="42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663300"/>
                    </a:solidFill>
                  </a:rPr>
                  <a:t>atom</a:t>
                </a:r>
                <a:endParaRPr lang="en-US" altLang="en-US"/>
              </a:p>
            </p:txBody>
          </p:sp>
          <p:sp>
            <p:nvSpPr>
              <p:cNvPr id="13453" name="Line 63"/>
              <p:cNvSpPr>
                <a:spLocks noChangeShapeType="1"/>
              </p:cNvSpPr>
              <p:nvPr/>
            </p:nvSpPr>
            <p:spPr bwMode="auto">
              <a:xfrm>
                <a:off x="4340" y="3160"/>
                <a:ext cx="664" cy="1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Rectangle 64"/>
              <p:cNvSpPr>
                <a:spLocks noChangeArrowheads="1"/>
              </p:cNvSpPr>
              <p:nvPr/>
            </p:nvSpPr>
            <p:spPr bwMode="auto">
              <a:xfrm>
                <a:off x="4362" y="2896"/>
                <a:ext cx="61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663300"/>
                    </a:solidFill>
                  </a:rPr>
                  <a:t>volume</a:t>
                </a:r>
                <a:endParaRPr lang="en-US" altLang="en-US"/>
              </a:p>
            </p:txBody>
          </p:sp>
        </p:grpSp>
        <p:sp>
          <p:nvSpPr>
            <p:cNvPr id="13432" name="Line 66"/>
            <p:cNvSpPr>
              <a:spLocks noChangeShapeType="1"/>
            </p:cNvSpPr>
            <p:nvPr/>
          </p:nvSpPr>
          <p:spPr bwMode="auto">
            <a:xfrm>
              <a:off x="2560" y="3520"/>
              <a:ext cx="14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33" name="Group 183"/>
            <p:cNvGrpSpPr>
              <a:grpSpLocks/>
            </p:cNvGrpSpPr>
            <p:nvPr/>
          </p:nvGrpSpPr>
          <p:grpSpPr bwMode="auto">
            <a:xfrm>
              <a:off x="3160" y="3512"/>
              <a:ext cx="1596" cy="526"/>
              <a:chOff x="2784" y="3512"/>
              <a:chExt cx="1596" cy="526"/>
            </a:xfrm>
          </p:grpSpPr>
          <p:sp>
            <p:nvSpPr>
              <p:cNvPr id="13441" name="Rectangle 42"/>
              <p:cNvSpPr>
                <a:spLocks noChangeArrowheads="1"/>
              </p:cNvSpPr>
              <p:nvPr/>
            </p:nvSpPr>
            <p:spPr bwMode="auto">
              <a:xfrm>
                <a:off x="2784" y="3576"/>
                <a:ext cx="296" cy="36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2" name="Rectangle 46"/>
              <p:cNvSpPr>
                <a:spLocks noChangeArrowheads="1"/>
              </p:cNvSpPr>
              <p:nvPr/>
            </p:nvSpPr>
            <p:spPr bwMode="auto">
              <a:xfrm>
                <a:off x="2832" y="3624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i="1">
                    <a:solidFill>
                      <a:srgbClr val="000000"/>
                    </a:solidFill>
                  </a:rPr>
                  <a:t>a</a:t>
                </a:r>
                <a:endParaRPr lang="en-US" altLang="en-US" i="1"/>
              </a:p>
            </p:txBody>
          </p:sp>
          <p:sp>
            <p:nvSpPr>
              <p:cNvPr id="13443" name="Rectangle 47"/>
              <p:cNvSpPr>
                <a:spLocks noChangeArrowheads="1"/>
              </p:cNvSpPr>
              <p:nvPr/>
            </p:nvSpPr>
            <p:spPr bwMode="auto">
              <a:xfrm>
                <a:off x="2944" y="3568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</a:t>
                </a:r>
                <a:endParaRPr lang="en-US" altLang="en-US"/>
              </a:p>
            </p:txBody>
          </p:sp>
          <p:grpSp>
            <p:nvGrpSpPr>
              <p:cNvPr id="13444" name="Group 69"/>
              <p:cNvGrpSpPr>
                <a:grpSpLocks/>
              </p:cNvGrpSpPr>
              <p:nvPr/>
            </p:nvGrpSpPr>
            <p:grpSpPr bwMode="auto">
              <a:xfrm>
                <a:off x="3080" y="3728"/>
                <a:ext cx="512" cy="96"/>
                <a:chOff x="3088" y="3736"/>
                <a:chExt cx="512" cy="96"/>
              </a:xfrm>
            </p:grpSpPr>
            <p:sp>
              <p:nvSpPr>
                <p:cNvPr id="13450" name="Freeform 67"/>
                <p:cNvSpPr>
                  <a:spLocks/>
                </p:cNvSpPr>
                <p:nvPr/>
              </p:nvSpPr>
              <p:spPr bwMode="auto">
                <a:xfrm>
                  <a:off x="3088" y="3736"/>
                  <a:ext cx="120" cy="96"/>
                </a:xfrm>
                <a:custGeom>
                  <a:avLst/>
                  <a:gdLst>
                    <a:gd name="T0" fmla="*/ 0 w 120"/>
                    <a:gd name="T1" fmla="*/ 48 h 96"/>
                    <a:gd name="T2" fmla="*/ 120 w 120"/>
                    <a:gd name="T3" fmla="*/ 0 h 96"/>
                    <a:gd name="T4" fmla="*/ 120 w 120"/>
                    <a:gd name="T5" fmla="*/ 48 h 96"/>
                    <a:gd name="T6" fmla="*/ 120 w 120"/>
                    <a:gd name="T7" fmla="*/ 96 h 96"/>
                    <a:gd name="T8" fmla="*/ 0 w 120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96"/>
                    <a:gd name="T17" fmla="*/ 120 w 1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96">
                      <a:moveTo>
                        <a:pt x="0" y="48"/>
                      </a:moveTo>
                      <a:lnTo>
                        <a:pt x="120" y="0"/>
                      </a:lnTo>
                      <a:lnTo>
                        <a:pt x="120" y="48"/>
                      </a:lnTo>
                      <a:lnTo>
                        <a:pt x="120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1" name="Line 68"/>
                <p:cNvSpPr>
                  <a:spLocks noChangeShapeType="1"/>
                </p:cNvSpPr>
                <p:nvPr/>
              </p:nvSpPr>
              <p:spPr bwMode="auto">
                <a:xfrm>
                  <a:off x="3208" y="3784"/>
                  <a:ext cx="392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45" name="Group 100"/>
              <p:cNvGrpSpPr>
                <a:grpSpLocks/>
              </p:cNvGrpSpPr>
              <p:nvPr/>
            </p:nvGrpSpPr>
            <p:grpSpPr bwMode="auto">
              <a:xfrm>
                <a:off x="3628" y="3512"/>
                <a:ext cx="752" cy="526"/>
                <a:chOff x="3636" y="3520"/>
                <a:chExt cx="752" cy="526"/>
              </a:xfrm>
            </p:grpSpPr>
            <p:sp>
              <p:nvSpPr>
                <p:cNvPr id="13446" name="Rectangle 70"/>
                <p:cNvSpPr>
                  <a:spLocks noChangeArrowheads="1"/>
                </p:cNvSpPr>
                <p:nvPr/>
              </p:nvSpPr>
              <p:spPr bwMode="auto">
                <a:xfrm>
                  <a:off x="3636" y="3812"/>
                  <a:ext cx="752" cy="232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47" name="Rectangle 71"/>
                <p:cNvSpPr>
                  <a:spLocks noChangeArrowheads="1"/>
                </p:cNvSpPr>
                <p:nvPr/>
              </p:nvSpPr>
              <p:spPr bwMode="auto">
                <a:xfrm>
                  <a:off x="3686" y="3816"/>
                  <a:ext cx="65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0066FF"/>
                      </a:solidFill>
                    </a:rPr>
                    <a:t>unit cell</a:t>
                  </a:r>
                  <a:endParaRPr lang="en-US" altLang="en-US"/>
                </a:p>
              </p:txBody>
            </p:sp>
            <p:sp>
              <p:nvSpPr>
                <p:cNvPr id="13448" name="Line 72"/>
                <p:cNvSpPr>
                  <a:spLocks noChangeShapeType="1"/>
                </p:cNvSpPr>
                <p:nvPr/>
              </p:nvSpPr>
              <p:spPr bwMode="auto">
                <a:xfrm>
                  <a:off x="3672" y="3792"/>
                  <a:ext cx="680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9" name="Rectangle 73"/>
                <p:cNvSpPr>
                  <a:spLocks noChangeArrowheads="1"/>
                </p:cNvSpPr>
                <p:nvPr/>
              </p:nvSpPr>
              <p:spPr bwMode="auto">
                <a:xfrm>
                  <a:off x="3702" y="3520"/>
                  <a:ext cx="619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0066FF"/>
                      </a:solidFill>
                    </a:rPr>
                    <a:t>volume</a:t>
                  </a:r>
                  <a:endParaRPr lang="en-US" altLang="en-US"/>
                </a:p>
              </p:txBody>
            </p:sp>
          </p:grpSp>
        </p:grpSp>
        <p:grpSp>
          <p:nvGrpSpPr>
            <p:cNvPr id="13434" name="Group 77"/>
            <p:cNvGrpSpPr>
              <a:grpSpLocks/>
            </p:cNvGrpSpPr>
            <p:nvPr/>
          </p:nvGrpSpPr>
          <p:grpSpPr bwMode="auto">
            <a:xfrm>
              <a:off x="3960" y="3088"/>
              <a:ext cx="352" cy="96"/>
              <a:chOff x="3968" y="3096"/>
              <a:chExt cx="352" cy="96"/>
            </a:xfrm>
          </p:grpSpPr>
          <p:sp>
            <p:nvSpPr>
              <p:cNvPr id="13439" name="Freeform 75"/>
              <p:cNvSpPr>
                <a:spLocks/>
              </p:cNvSpPr>
              <p:nvPr/>
            </p:nvSpPr>
            <p:spPr bwMode="auto">
              <a:xfrm>
                <a:off x="3968" y="3096"/>
                <a:ext cx="128" cy="96"/>
              </a:xfrm>
              <a:custGeom>
                <a:avLst/>
                <a:gdLst>
                  <a:gd name="T0" fmla="*/ 0 w 128"/>
                  <a:gd name="T1" fmla="*/ 32 h 96"/>
                  <a:gd name="T2" fmla="*/ 128 w 128"/>
                  <a:gd name="T3" fmla="*/ 0 h 96"/>
                  <a:gd name="T4" fmla="*/ 120 w 128"/>
                  <a:gd name="T5" fmla="*/ 48 h 96"/>
                  <a:gd name="T6" fmla="*/ 112 w 128"/>
                  <a:gd name="T7" fmla="*/ 96 h 96"/>
                  <a:gd name="T8" fmla="*/ 0 w 128"/>
                  <a:gd name="T9" fmla="*/ 3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96"/>
                  <a:gd name="T17" fmla="*/ 128 w 12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96">
                    <a:moveTo>
                      <a:pt x="0" y="32"/>
                    </a:moveTo>
                    <a:lnTo>
                      <a:pt x="128" y="0"/>
                    </a:lnTo>
                    <a:lnTo>
                      <a:pt x="120" y="48"/>
                    </a:lnTo>
                    <a:lnTo>
                      <a:pt x="112" y="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Line 76"/>
              <p:cNvSpPr>
                <a:spLocks noChangeShapeType="1"/>
              </p:cNvSpPr>
              <p:nvPr/>
            </p:nvSpPr>
            <p:spPr bwMode="auto">
              <a:xfrm>
                <a:off x="4088" y="3144"/>
                <a:ext cx="232" cy="24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35" name="Group 80"/>
            <p:cNvGrpSpPr>
              <a:grpSpLocks/>
            </p:cNvGrpSpPr>
            <p:nvPr/>
          </p:nvGrpSpPr>
          <p:grpSpPr bwMode="auto">
            <a:xfrm>
              <a:off x="2256" y="3088"/>
              <a:ext cx="312" cy="96"/>
              <a:chOff x="2264" y="3096"/>
              <a:chExt cx="312" cy="96"/>
            </a:xfrm>
          </p:grpSpPr>
          <p:sp>
            <p:nvSpPr>
              <p:cNvPr id="13437" name="Freeform 78"/>
              <p:cNvSpPr>
                <a:spLocks/>
              </p:cNvSpPr>
              <p:nvPr/>
            </p:nvSpPr>
            <p:spPr bwMode="auto">
              <a:xfrm>
                <a:off x="2448" y="3104"/>
                <a:ext cx="128" cy="88"/>
              </a:xfrm>
              <a:custGeom>
                <a:avLst/>
                <a:gdLst>
                  <a:gd name="T0" fmla="*/ 128 w 128"/>
                  <a:gd name="T1" fmla="*/ 72 h 88"/>
                  <a:gd name="T2" fmla="*/ 0 w 128"/>
                  <a:gd name="T3" fmla="*/ 88 h 88"/>
                  <a:gd name="T4" fmla="*/ 8 w 128"/>
                  <a:gd name="T5" fmla="*/ 40 h 88"/>
                  <a:gd name="T6" fmla="*/ 24 w 128"/>
                  <a:gd name="T7" fmla="*/ 0 h 88"/>
                  <a:gd name="T8" fmla="*/ 128 w 128"/>
                  <a:gd name="T9" fmla="*/ 72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72"/>
                    </a:moveTo>
                    <a:lnTo>
                      <a:pt x="0" y="88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128" y="72"/>
                    </a:lnTo>
                    <a:close/>
                  </a:path>
                </a:pathLst>
              </a:cu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Line 79"/>
              <p:cNvSpPr>
                <a:spLocks noChangeShapeType="1"/>
              </p:cNvSpPr>
              <p:nvPr/>
            </p:nvSpPr>
            <p:spPr bwMode="auto">
              <a:xfrm>
                <a:off x="2264" y="3096"/>
                <a:ext cx="192" cy="48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36" name="Freeform 82"/>
            <p:cNvSpPr>
              <a:spLocks/>
            </p:cNvSpPr>
            <p:nvPr/>
          </p:nvSpPr>
          <p:spPr bwMode="auto">
            <a:xfrm>
              <a:off x="3258" y="3071"/>
              <a:ext cx="176" cy="184"/>
            </a:xfrm>
            <a:custGeom>
              <a:avLst/>
              <a:gdLst>
                <a:gd name="T0" fmla="*/ 0 w 176"/>
                <a:gd name="T1" fmla="*/ 112 h 184"/>
                <a:gd name="T2" fmla="*/ 24 w 176"/>
                <a:gd name="T3" fmla="*/ 184 h 184"/>
                <a:gd name="T4" fmla="*/ 40 w 176"/>
                <a:gd name="T5" fmla="*/ 0 h 184"/>
                <a:gd name="T6" fmla="*/ 176 w 17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84"/>
                <a:gd name="T14" fmla="*/ 176 w 17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84">
                  <a:moveTo>
                    <a:pt x="0" y="112"/>
                  </a:moveTo>
                  <a:lnTo>
                    <a:pt x="24" y="184"/>
                  </a:lnTo>
                  <a:lnTo>
                    <a:pt x="40" y="0"/>
                  </a:lnTo>
                  <a:lnTo>
                    <a:pt x="1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148"/>
          <p:cNvGrpSpPr>
            <a:grpSpLocks/>
          </p:cNvGrpSpPr>
          <p:nvPr/>
        </p:nvGrpSpPr>
        <p:grpSpPr bwMode="auto">
          <a:xfrm>
            <a:off x="4035425" y="1917700"/>
            <a:ext cx="3043238" cy="781050"/>
            <a:chOff x="4035425" y="1917700"/>
            <a:chExt cx="3043238" cy="781050"/>
          </a:xfrm>
        </p:grpSpPr>
        <p:sp>
          <p:nvSpPr>
            <p:cNvPr id="13412" name="Rectangle 14"/>
            <p:cNvSpPr>
              <a:spLocks noChangeArrowheads="1"/>
            </p:cNvSpPr>
            <p:nvPr/>
          </p:nvSpPr>
          <p:spPr bwMode="auto">
            <a:xfrm>
              <a:off x="4035425" y="1917700"/>
              <a:ext cx="28725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dirty="0">
                  <a:solidFill>
                    <a:srgbClr val="663300"/>
                  </a:solidFill>
                  <a:latin typeface="Arial Narrow" panose="020B0606020202030204" pitchFamily="34" charset="0"/>
                </a:rPr>
                <a:t>Close-packed directions</a:t>
              </a:r>
              <a:r>
                <a:rPr lang="en-US" altLang="en-US" dirty="0">
                  <a:solidFill>
                    <a:srgbClr val="663300"/>
                  </a:solidFill>
                </a:rPr>
                <a:t>: </a:t>
              </a:r>
              <a:endParaRPr lang="en-US" altLang="en-US" dirty="0"/>
            </a:p>
          </p:txBody>
        </p:sp>
        <p:sp>
          <p:nvSpPr>
            <p:cNvPr id="13413" name="Rectangle 16"/>
            <p:cNvSpPr>
              <a:spLocks noChangeArrowheads="1"/>
            </p:cNvSpPr>
            <p:nvPr/>
          </p:nvSpPr>
          <p:spPr bwMode="auto">
            <a:xfrm>
              <a:off x="4416425" y="2287588"/>
              <a:ext cx="18303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dirty="0">
                  <a:solidFill>
                    <a:srgbClr val="663300"/>
                  </a:solidFill>
                </a:rPr>
                <a:t>length = 4</a:t>
              </a:r>
              <a:r>
                <a:rPr lang="en-US" altLang="en-US" i="1" dirty="0">
                  <a:solidFill>
                    <a:srgbClr val="663300"/>
                  </a:solidFill>
                </a:rPr>
                <a:t>R</a:t>
              </a:r>
              <a:r>
                <a:rPr lang="en-US" altLang="en-US" dirty="0">
                  <a:solidFill>
                    <a:srgbClr val="663300"/>
                  </a:solidFill>
                </a:rPr>
                <a:t> =</a:t>
              </a:r>
              <a:endParaRPr lang="en-US" altLang="en-US" dirty="0"/>
            </a:p>
          </p:txBody>
        </p:sp>
        <p:grpSp>
          <p:nvGrpSpPr>
            <p:cNvPr id="13414" name="Group 147"/>
            <p:cNvGrpSpPr>
              <a:grpSpLocks/>
            </p:cNvGrpSpPr>
            <p:nvPr/>
          </p:nvGrpSpPr>
          <p:grpSpPr bwMode="auto">
            <a:xfrm>
              <a:off x="6364288" y="2241550"/>
              <a:ext cx="714375" cy="457200"/>
              <a:chOff x="6364288" y="2241550"/>
              <a:chExt cx="714375" cy="457200"/>
            </a:xfrm>
          </p:grpSpPr>
          <p:sp>
            <p:nvSpPr>
              <p:cNvPr id="13415" name="Freeform 37"/>
              <p:cNvSpPr>
                <a:spLocks/>
              </p:cNvSpPr>
              <p:nvPr/>
            </p:nvSpPr>
            <p:spPr bwMode="auto">
              <a:xfrm>
                <a:off x="6364288" y="2314575"/>
                <a:ext cx="279400" cy="292100"/>
              </a:xfrm>
              <a:custGeom>
                <a:avLst/>
                <a:gdLst>
                  <a:gd name="T0" fmla="*/ 0 w 176"/>
                  <a:gd name="T1" fmla="*/ 2147483647 h 184"/>
                  <a:gd name="T2" fmla="*/ 2147483647 w 176"/>
                  <a:gd name="T3" fmla="*/ 2147483647 h 184"/>
                  <a:gd name="T4" fmla="*/ 2147483647 w 176"/>
                  <a:gd name="T5" fmla="*/ 0 h 184"/>
                  <a:gd name="T6" fmla="*/ 2147483647 w 176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84"/>
                  <a:gd name="T14" fmla="*/ 176 w 176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84">
                    <a:moveTo>
                      <a:pt x="0" y="120"/>
                    </a:moveTo>
                    <a:lnTo>
                      <a:pt x="32" y="184"/>
                    </a:lnTo>
                    <a:lnTo>
                      <a:pt x="48" y="0"/>
                    </a:lnTo>
                    <a:lnTo>
                      <a:pt x="176" y="0"/>
                    </a:lnTo>
                  </a:path>
                </a:pathLst>
              </a:custGeom>
              <a:noFill/>
              <a:ln w="127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Rectangle 83"/>
              <p:cNvSpPr>
                <a:spLocks noChangeArrowheads="1"/>
              </p:cNvSpPr>
              <p:nvPr/>
            </p:nvSpPr>
            <p:spPr bwMode="auto">
              <a:xfrm>
                <a:off x="6386513" y="2241550"/>
                <a:ext cx="692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 dirty="0">
                    <a:solidFill>
                      <a:srgbClr val="663300"/>
                    </a:solidFill>
                  </a:rPr>
                  <a:t>2 </a:t>
                </a:r>
                <a:r>
                  <a:rPr lang="en-US" altLang="en-US" i="1" dirty="0">
                    <a:solidFill>
                      <a:srgbClr val="663300"/>
                    </a:solidFill>
                  </a:rPr>
                  <a:t>a</a:t>
                </a:r>
                <a:r>
                  <a:rPr lang="en-US" altLang="en-US" dirty="0"/>
                  <a:t> </a:t>
                </a:r>
              </a:p>
            </p:txBody>
          </p:sp>
        </p:grpSp>
      </p:grpSp>
      <p:grpSp>
        <p:nvGrpSpPr>
          <p:cNvPr id="13320" name="Group 96"/>
          <p:cNvGrpSpPr>
            <a:grpSpLocks/>
          </p:cNvGrpSpPr>
          <p:nvPr/>
        </p:nvGrpSpPr>
        <p:grpSpPr bwMode="auto">
          <a:xfrm>
            <a:off x="4038600" y="2989263"/>
            <a:ext cx="3073400" cy="1117600"/>
            <a:chOff x="2544" y="1883"/>
            <a:chExt cx="1936" cy="704"/>
          </a:xfrm>
        </p:grpSpPr>
        <p:sp>
          <p:nvSpPr>
            <p:cNvPr id="13407" name="AutoShape 88"/>
            <p:cNvSpPr>
              <a:spLocks noChangeAspect="1" noChangeArrowheads="1" noTextEdit="1"/>
            </p:cNvSpPr>
            <p:nvPr/>
          </p:nvSpPr>
          <p:spPr bwMode="auto">
            <a:xfrm>
              <a:off x="2544" y="1883"/>
              <a:ext cx="1936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Rectangle 90"/>
            <p:cNvSpPr>
              <a:spLocks noChangeArrowheads="1"/>
            </p:cNvSpPr>
            <p:nvPr/>
          </p:nvSpPr>
          <p:spPr bwMode="auto">
            <a:xfrm>
              <a:off x="2552" y="1891"/>
              <a:ext cx="15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Unit cell contains:</a:t>
              </a:r>
              <a:endParaRPr lang="en-US" altLang="en-US" dirty="0"/>
            </a:p>
          </p:txBody>
        </p:sp>
        <p:sp>
          <p:nvSpPr>
            <p:cNvPr id="13409" name="Rectangle 92"/>
            <p:cNvSpPr>
              <a:spLocks noChangeArrowheads="1"/>
            </p:cNvSpPr>
            <p:nvPr/>
          </p:nvSpPr>
          <p:spPr bwMode="auto">
            <a:xfrm>
              <a:off x="2552" y="2115"/>
              <a:ext cx="16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     6 x</a:t>
              </a:r>
              <a:r>
                <a:rPr lang="en-US" altLang="en-US" sz="1200">
                  <a:solidFill>
                    <a:srgbClr val="000000"/>
                  </a:solidFill>
                </a:rPr>
                <a:t> </a:t>
              </a:r>
              <a:r>
                <a:rPr lang="en-US" altLang="en-US">
                  <a:solidFill>
                    <a:srgbClr val="000000"/>
                  </a:solidFill>
                </a:rPr>
                <a:t>1/2 + 8 x</a:t>
              </a:r>
              <a:r>
                <a:rPr lang="en-US" altLang="en-US" sz="1200">
                  <a:solidFill>
                    <a:srgbClr val="000000"/>
                  </a:solidFill>
                </a:rPr>
                <a:t> </a:t>
              </a:r>
              <a:r>
                <a:rPr lang="en-US" altLang="en-US">
                  <a:solidFill>
                    <a:srgbClr val="000000"/>
                  </a:solidFill>
                </a:rPr>
                <a:t>1/8  </a:t>
              </a:r>
              <a:endParaRPr lang="en-US" altLang="en-US"/>
            </a:p>
          </p:txBody>
        </p:sp>
        <p:sp>
          <p:nvSpPr>
            <p:cNvPr id="13410" name="Rectangle 93"/>
            <p:cNvSpPr>
              <a:spLocks noChangeArrowheads="1"/>
            </p:cNvSpPr>
            <p:nvPr/>
          </p:nvSpPr>
          <p:spPr bwMode="auto">
            <a:xfrm>
              <a:off x="2552" y="2339"/>
              <a:ext cx="2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  = </a:t>
              </a:r>
              <a:endParaRPr lang="en-US" altLang="en-US"/>
            </a:p>
          </p:txBody>
        </p:sp>
        <p:sp>
          <p:nvSpPr>
            <p:cNvPr id="13411" name="Rectangle 95"/>
            <p:cNvSpPr>
              <a:spLocks noChangeArrowheads="1"/>
            </p:cNvSpPr>
            <p:nvPr/>
          </p:nvSpPr>
          <p:spPr bwMode="auto">
            <a:xfrm>
              <a:off x="2832" y="2339"/>
              <a:ext cx="138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9900"/>
                  </a:solidFill>
                </a:rPr>
                <a:t>4 atoms/unit cell</a:t>
              </a:r>
              <a:endParaRPr lang="en-US" altLang="en-US"/>
            </a:p>
          </p:txBody>
        </p:sp>
      </p:grpSp>
      <p:grpSp>
        <p:nvGrpSpPr>
          <p:cNvPr id="13321" name="Group 182"/>
          <p:cNvGrpSpPr>
            <a:grpSpLocks/>
          </p:cNvGrpSpPr>
          <p:nvPr/>
        </p:nvGrpSpPr>
        <p:grpSpPr bwMode="auto">
          <a:xfrm>
            <a:off x="266700" y="1346200"/>
            <a:ext cx="3251200" cy="3213100"/>
            <a:chOff x="168" y="848"/>
            <a:chExt cx="2048" cy="2024"/>
          </a:xfrm>
        </p:grpSpPr>
        <p:sp>
          <p:nvSpPr>
            <p:cNvPr id="13323" name="Line 10"/>
            <p:cNvSpPr>
              <a:spLocks noChangeShapeType="1"/>
            </p:cNvSpPr>
            <p:nvPr/>
          </p:nvSpPr>
          <p:spPr bwMode="auto">
            <a:xfrm>
              <a:off x="411" y="2341"/>
              <a:ext cx="970" cy="3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H="1" flipV="1">
              <a:off x="1343" y="1463"/>
              <a:ext cx="9" cy="12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 flipV="1">
              <a:off x="411" y="1472"/>
              <a:ext cx="942" cy="87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6" name="Picture 1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848"/>
              <a:ext cx="2048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7" name="Group 115"/>
            <p:cNvGrpSpPr>
              <a:grpSpLocks/>
            </p:cNvGrpSpPr>
            <p:nvPr/>
          </p:nvGrpSpPr>
          <p:grpSpPr bwMode="auto">
            <a:xfrm>
              <a:off x="1344" y="1496"/>
              <a:ext cx="688" cy="760"/>
              <a:chOff x="1344" y="1496"/>
              <a:chExt cx="688" cy="760"/>
            </a:xfrm>
          </p:grpSpPr>
          <p:sp>
            <p:nvSpPr>
              <p:cNvPr id="13398" name="Freeform 106"/>
              <p:cNvSpPr>
                <a:spLocks/>
              </p:cNvSpPr>
              <p:nvPr/>
            </p:nvSpPr>
            <p:spPr bwMode="auto">
              <a:xfrm>
                <a:off x="1344" y="1496"/>
                <a:ext cx="96" cy="104"/>
              </a:xfrm>
              <a:custGeom>
                <a:avLst/>
                <a:gdLst>
                  <a:gd name="T0" fmla="*/ 0 w 96"/>
                  <a:gd name="T1" fmla="*/ 0 h 104"/>
                  <a:gd name="T2" fmla="*/ 96 w 96"/>
                  <a:gd name="T3" fmla="*/ 48 h 104"/>
                  <a:gd name="T4" fmla="*/ 48 w 96"/>
                  <a:gd name="T5" fmla="*/ 56 h 104"/>
                  <a:gd name="T6" fmla="*/ 40 w 96"/>
                  <a:gd name="T7" fmla="*/ 104 h 104"/>
                  <a:gd name="T8" fmla="*/ 0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0" y="0"/>
                    </a:moveTo>
                    <a:lnTo>
                      <a:pt x="96" y="48"/>
                    </a:lnTo>
                    <a:lnTo>
                      <a:pt x="48" y="56"/>
                    </a:lnTo>
                    <a:lnTo>
                      <a:pt x="4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107"/>
              <p:cNvSpPr>
                <a:spLocks/>
              </p:cNvSpPr>
              <p:nvPr/>
            </p:nvSpPr>
            <p:spPr bwMode="auto">
              <a:xfrm>
                <a:off x="1936" y="2152"/>
                <a:ext cx="96" cy="104"/>
              </a:xfrm>
              <a:custGeom>
                <a:avLst/>
                <a:gdLst>
                  <a:gd name="T0" fmla="*/ 96 w 96"/>
                  <a:gd name="T1" fmla="*/ 104 h 104"/>
                  <a:gd name="T2" fmla="*/ 0 w 96"/>
                  <a:gd name="T3" fmla="*/ 56 h 104"/>
                  <a:gd name="T4" fmla="*/ 48 w 96"/>
                  <a:gd name="T5" fmla="*/ 48 h 104"/>
                  <a:gd name="T6" fmla="*/ 56 w 96"/>
                  <a:gd name="T7" fmla="*/ 0 h 104"/>
                  <a:gd name="T8" fmla="*/ 96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96" y="104"/>
                    </a:moveTo>
                    <a:lnTo>
                      <a:pt x="0" y="56"/>
                    </a:lnTo>
                    <a:lnTo>
                      <a:pt x="48" y="48"/>
                    </a:lnTo>
                    <a:lnTo>
                      <a:pt x="56" y="0"/>
                    </a:lnTo>
                    <a:lnTo>
                      <a:pt x="96" y="104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108"/>
              <p:cNvSpPr>
                <a:spLocks/>
              </p:cNvSpPr>
              <p:nvPr/>
            </p:nvSpPr>
            <p:spPr bwMode="auto">
              <a:xfrm>
                <a:off x="1920" y="2136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109"/>
              <p:cNvSpPr>
                <a:spLocks/>
              </p:cNvSpPr>
              <p:nvPr/>
            </p:nvSpPr>
            <p:spPr bwMode="auto">
              <a:xfrm>
                <a:off x="1824" y="2032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110"/>
              <p:cNvSpPr>
                <a:spLocks/>
              </p:cNvSpPr>
              <p:nvPr/>
            </p:nvSpPr>
            <p:spPr bwMode="auto">
              <a:xfrm>
                <a:off x="1728" y="1928"/>
                <a:ext cx="72" cy="72"/>
              </a:xfrm>
              <a:custGeom>
                <a:avLst/>
                <a:gdLst>
                  <a:gd name="T0" fmla="*/ 72 w 72"/>
                  <a:gd name="T1" fmla="*/ 48 h 72"/>
                  <a:gd name="T2" fmla="*/ 24 w 72"/>
                  <a:gd name="T3" fmla="*/ 0 h 72"/>
                  <a:gd name="T4" fmla="*/ 0 w 72"/>
                  <a:gd name="T5" fmla="*/ 24 h 72"/>
                  <a:gd name="T6" fmla="*/ 48 w 72"/>
                  <a:gd name="T7" fmla="*/ 72 h 72"/>
                  <a:gd name="T8" fmla="*/ 72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4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72"/>
                    </a:lnTo>
                    <a:lnTo>
                      <a:pt x="72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111"/>
              <p:cNvSpPr>
                <a:spLocks/>
              </p:cNvSpPr>
              <p:nvPr/>
            </p:nvSpPr>
            <p:spPr bwMode="auto">
              <a:xfrm>
                <a:off x="1632" y="1816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112"/>
              <p:cNvSpPr>
                <a:spLocks/>
              </p:cNvSpPr>
              <p:nvPr/>
            </p:nvSpPr>
            <p:spPr bwMode="auto">
              <a:xfrm>
                <a:off x="1528" y="1712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113"/>
              <p:cNvSpPr>
                <a:spLocks/>
              </p:cNvSpPr>
              <p:nvPr/>
            </p:nvSpPr>
            <p:spPr bwMode="auto">
              <a:xfrm>
                <a:off x="1432" y="1608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114"/>
              <p:cNvSpPr>
                <a:spLocks/>
              </p:cNvSpPr>
              <p:nvPr/>
            </p:nvSpPr>
            <p:spPr bwMode="auto">
              <a:xfrm>
                <a:off x="1376" y="1544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24 w 32"/>
                  <a:gd name="T3" fmla="*/ 0 h 32"/>
                  <a:gd name="T4" fmla="*/ 0 w 32"/>
                  <a:gd name="T5" fmla="*/ 24 h 32"/>
                  <a:gd name="T6" fmla="*/ 8 w 32"/>
                  <a:gd name="T7" fmla="*/ 32 h 32"/>
                  <a:gd name="T8" fmla="*/ 32 w 32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32" y="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8" name="Group 129"/>
            <p:cNvGrpSpPr>
              <a:grpSpLocks/>
            </p:cNvGrpSpPr>
            <p:nvPr/>
          </p:nvGrpSpPr>
          <p:grpSpPr bwMode="auto">
            <a:xfrm>
              <a:off x="1368" y="1200"/>
              <a:ext cx="680" cy="1480"/>
              <a:chOff x="1368" y="1200"/>
              <a:chExt cx="680" cy="1480"/>
            </a:xfrm>
          </p:grpSpPr>
          <p:sp>
            <p:nvSpPr>
              <p:cNvPr id="13385" name="Freeform 116"/>
              <p:cNvSpPr>
                <a:spLocks/>
              </p:cNvSpPr>
              <p:nvPr/>
            </p:nvSpPr>
            <p:spPr bwMode="auto">
              <a:xfrm>
                <a:off x="1368" y="2568"/>
                <a:ext cx="80" cy="112"/>
              </a:xfrm>
              <a:custGeom>
                <a:avLst/>
                <a:gdLst>
                  <a:gd name="T0" fmla="*/ 0 w 80"/>
                  <a:gd name="T1" fmla="*/ 112 h 112"/>
                  <a:gd name="T2" fmla="*/ 8 w 80"/>
                  <a:gd name="T3" fmla="*/ 0 h 112"/>
                  <a:gd name="T4" fmla="*/ 32 w 80"/>
                  <a:gd name="T5" fmla="*/ 48 h 112"/>
                  <a:gd name="T6" fmla="*/ 80 w 80"/>
                  <a:gd name="T7" fmla="*/ 32 h 112"/>
                  <a:gd name="T8" fmla="*/ 0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0" y="112"/>
                    </a:moveTo>
                    <a:lnTo>
                      <a:pt x="8" y="0"/>
                    </a:lnTo>
                    <a:lnTo>
                      <a:pt x="32" y="48"/>
                    </a:lnTo>
                    <a:lnTo>
                      <a:pt x="80" y="3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117"/>
              <p:cNvSpPr>
                <a:spLocks/>
              </p:cNvSpPr>
              <p:nvPr/>
            </p:nvSpPr>
            <p:spPr bwMode="auto">
              <a:xfrm>
                <a:off x="1968" y="1200"/>
                <a:ext cx="80" cy="112"/>
              </a:xfrm>
              <a:custGeom>
                <a:avLst/>
                <a:gdLst>
                  <a:gd name="T0" fmla="*/ 80 w 80"/>
                  <a:gd name="T1" fmla="*/ 0 h 112"/>
                  <a:gd name="T2" fmla="*/ 72 w 80"/>
                  <a:gd name="T3" fmla="*/ 112 h 112"/>
                  <a:gd name="T4" fmla="*/ 48 w 80"/>
                  <a:gd name="T5" fmla="*/ 64 h 112"/>
                  <a:gd name="T6" fmla="*/ 0 w 80"/>
                  <a:gd name="T7" fmla="*/ 80 h 112"/>
                  <a:gd name="T8" fmla="*/ 80 w 8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80" y="0"/>
                    </a:moveTo>
                    <a:lnTo>
                      <a:pt x="72" y="112"/>
                    </a:lnTo>
                    <a:lnTo>
                      <a:pt x="48" y="64"/>
                    </a:lnTo>
                    <a:lnTo>
                      <a:pt x="0" y="8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118"/>
              <p:cNvSpPr>
                <a:spLocks/>
              </p:cNvSpPr>
              <p:nvPr/>
            </p:nvSpPr>
            <p:spPr bwMode="auto">
              <a:xfrm>
                <a:off x="1392" y="2544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119"/>
              <p:cNvSpPr>
                <a:spLocks/>
              </p:cNvSpPr>
              <p:nvPr/>
            </p:nvSpPr>
            <p:spPr bwMode="auto">
              <a:xfrm>
                <a:off x="1448" y="2408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120"/>
              <p:cNvSpPr>
                <a:spLocks/>
              </p:cNvSpPr>
              <p:nvPr/>
            </p:nvSpPr>
            <p:spPr bwMode="auto">
              <a:xfrm>
                <a:off x="1512" y="2280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121"/>
              <p:cNvSpPr>
                <a:spLocks/>
              </p:cNvSpPr>
              <p:nvPr/>
            </p:nvSpPr>
            <p:spPr bwMode="auto">
              <a:xfrm>
                <a:off x="1568" y="2152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122"/>
              <p:cNvSpPr>
                <a:spLocks/>
              </p:cNvSpPr>
              <p:nvPr/>
            </p:nvSpPr>
            <p:spPr bwMode="auto">
              <a:xfrm>
                <a:off x="1632" y="2016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123"/>
              <p:cNvSpPr>
                <a:spLocks/>
              </p:cNvSpPr>
              <p:nvPr/>
            </p:nvSpPr>
            <p:spPr bwMode="auto">
              <a:xfrm>
                <a:off x="1688" y="1888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124"/>
              <p:cNvSpPr>
                <a:spLocks/>
              </p:cNvSpPr>
              <p:nvPr/>
            </p:nvSpPr>
            <p:spPr bwMode="auto">
              <a:xfrm>
                <a:off x="1752" y="1760"/>
                <a:ext cx="48" cy="88"/>
              </a:xfrm>
              <a:custGeom>
                <a:avLst/>
                <a:gdLst>
                  <a:gd name="T0" fmla="*/ 0 w 48"/>
                  <a:gd name="T1" fmla="*/ 64 h 88"/>
                  <a:gd name="T2" fmla="*/ 24 w 48"/>
                  <a:gd name="T3" fmla="*/ 0 h 88"/>
                  <a:gd name="T4" fmla="*/ 48 w 48"/>
                  <a:gd name="T5" fmla="*/ 24 h 88"/>
                  <a:gd name="T6" fmla="*/ 24 w 48"/>
                  <a:gd name="T7" fmla="*/ 88 h 88"/>
                  <a:gd name="T8" fmla="*/ 0 w 48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8"/>
                  <a:gd name="T17" fmla="*/ 48 w 4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8">
                    <a:moveTo>
                      <a:pt x="0" y="64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125"/>
              <p:cNvSpPr>
                <a:spLocks/>
              </p:cNvSpPr>
              <p:nvPr/>
            </p:nvSpPr>
            <p:spPr bwMode="auto">
              <a:xfrm>
                <a:off x="1808" y="1624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126"/>
              <p:cNvSpPr>
                <a:spLocks/>
              </p:cNvSpPr>
              <p:nvPr/>
            </p:nvSpPr>
            <p:spPr bwMode="auto">
              <a:xfrm>
                <a:off x="1872" y="1496"/>
                <a:ext cx="48" cy="88"/>
              </a:xfrm>
              <a:custGeom>
                <a:avLst/>
                <a:gdLst>
                  <a:gd name="T0" fmla="*/ 0 w 48"/>
                  <a:gd name="T1" fmla="*/ 64 h 88"/>
                  <a:gd name="T2" fmla="*/ 24 w 48"/>
                  <a:gd name="T3" fmla="*/ 0 h 88"/>
                  <a:gd name="T4" fmla="*/ 48 w 48"/>
                  <a:gd name="T5" fmla="*/ 24 h 88"/>
                  <a:gd name="T6" fmla="*/ 24 w 48"/>
                  <a:gd name="T7" fmla="*/ 88 h 88"/>
                  <a:gd name="T8" fmla="*/ 0 w 48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8"/>
                  <a:gd name="T17" fmla="*/ 48 w 4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8">
                    <a:moveTo>
                      <a:pt x="0" y="64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127"/>
              <p:cNvSpPr>
                <a:spLocks/>
              </p:cNvSpPr>
              <p:nvPr/>
            </p:nvSpPr>
            <p:spPr bwMode="auto">
              <a:xfrm>
                <a:off x="1928" y="1360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128"/>
              <p:cNvSpPr>
                <a:spLocks/>
              </p:cNvSpPr>
              <p:nvPr/>
            </p:nvSpPr>
            <p:spPr bwMode="auto">
              <a:xfrm>
                <a:off x="1992" y="1256"/>
                <a:ext cx="40" cy="64"/>
              </a:xfrm>
              <a:custGeom>
                <a:avLst/>
                <a:gdLst>
                  <a:gd name="T0" fmla="*/ 0 w 40"/>
                  <a:gd name="T1" fmla="*/ 40 h 64"/>
                  <a:gd name="T2" fmla="*/ 16 w 40"/>
                  <a:gd name="T3" fmla="*/ 0 h 64"/>
                  <a:gd name="T4" fmla="*/ 40 w 40"/>
                  <a:gd name="T5" fmla="*/ 24 h 64"/>
                  <a:gd name="T6" fmla="*/ 24 w 40"/>
                  <a:gd name="T7" fmla="*/ 64 h 64"/>
                  <a:gd name="T8" fmla="*/ 0 w 40"/>
                  <a:gd name="T9" fmla="*/ 4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40"/>
                    </a:moveTo>
                    <a:lnTo>
                      <a:pt x="16" y="0"/>
                    </a:lnTo>
                    <a:lnTo>
                      <a:pt x="40" y="24"/>
                    </a:lnTo>
                    <a:lnTo>
                      <a:pt x="24" y="6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9" name="Group 154"/>
            <p:cNvGrpSpPr>
              <a:grpSpLocks/>
            </p:cNvGrpSpPr>
            <p:nvPr/>
          </p:nvGrpSpPr>
          <p:grpSpPr bwMode="auto">
            <a:xfrm>
              <a:off x="392" y="1272"/>
              <a:ext cx="952" cy="1416"/>
              <a:chOff x="392" y="1272"/>
              <a:chExt cx="952" cy="1416"/>
            </a:xfrm>
          </p:grpSpPr>
          <p:sp>
            <p:nvSpPr>
              <p:cNvPr id="13372" name="Freeform 141"/>
              <p:cNvSpPr>
                <a:spLocks/>
              </p:cNvSpPr>
              <p:nvPr/>
            </p:nvSpPr>
            <p:spPr bwMode="auto">
              <a:xfrm>
                <a:off x="392" y="1272"/>
                <a:ext cx="88" cy="112"/>
              </a:xfrm>
              <a:custGeom>
                <a:avLst/>
                <a:gdLst>
                  <a:gd name="T0" fmla="*/ 0 w 88"/>
                  <a:gd name="T1" fmla="*/ 0 h 112"/>
                  <a:gd name="T2" fmla="*/ 88 w 88"/>
                  <a:gd name="T3" fmla="*/ 64 h 112"/>
                  <a:gd name="T4" fmla="*/ 40 w 88"/>
                  <a:gd name="T5" fmla="*/ 56 h 112"/>
                  <a:gd name="T6" fmla="*/ 24 w 88"/>
                  <a:gd name="T7" fmla="*/ 112 h 112"/>
                  <a:gd name="T8" fmla="*/ 0 w 88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0"/>
                    </a:moveTo>
                    <a:lnTo>
                      <a:pt x="88" y="64"/>
                    </a:lnTo>
                    <a:lnTo>
                      <a:pt x="40" y="56"/>
                    </a:lnTo>
                    <a:lnTo>
                      <a:pt x="2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142"/>
              <p:cNvSpPr>
                <a:spLocks/>
              </p:cNvSpPr>
              <p:nvPr/>
            </p:nvSpPr>
            <p:spPr bwMode="auto">
              <a:xfrm>
                <a:off x="1256" y="2576"/>
                <a:ext cx="88" cy="112"/>
              </a:xfrm>
              <a:custGeom>
                <a:avLst/>
                <a:gdLst>
                  <a:gd name="T0" fmla="*/ 88 w 88"/>
                  <a:gd name="T1" fmla="*/ 112 h 112"/>
                  <a:gd name="T2" fmla="*/ 0 w 88"/>
                  <a:gd name="T3" fmla="*/ 48 h 112"/>
                  <a:gd name="T4" fmla="*/ 48 w 88"/>
                  <a:gd name="T5" fmla="*/ 56 h 112"/>
                  <a:gd name="T6" fmla="*/ 64 w 88"/>
                  <a:gd name="T7" fmla="*/ 0 h 112"/>
                  <a:gd name="T8" fmla="*/ 88 w 88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8" y="112"/>
                    </a:moveTo>
                    <a:lnTo>
                      <a:pt x="0" y="48"/>
                    </a:lnTo>
                    <a:lnTo>
                      <a:pt x="48" y="56"/>
                    </a:lnTo>
                    <a:lnTo>
                      <a:pt x="64" y="0"/>
                    </a:lnTo>
                    <a:lnTo>
                      <a:pt x="88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143"/>
              <p:cNvSpPr>
                <a:spLocks/>
              </p:cNvSpPr>
              <p:nvPr/>
            </p:nvSpPr>
            <p:spPr bwMode="auto">
              <a:xfrm>
                <a:off x="1248" y="25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144"/>
              <p:cNvSpPr>
                <a:spLocks/>
              </p:cNvSpPr>
              <p:nvPr/>
            </p:nvSpPr>
            <p:spPr bwMode="auto">
              <a:xfrm>
                <a:off x="1168" y="244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145"/>
              <p:cNvSpPr>
                <a:spLocks/>
              </p:cNvSpPr>
              <p:nvPr/>
            </p:nvSpPr>
            <p:spPr bwMode="auto">
              <a:xfrm>
                <a:off x="1088" y="232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146"/>
              <p:cNvSpPr>
                <a:spLocks/>
              </p:cNvSpPr>
              <p:nvPr/>
            </p:nvSpPr>
            <p:spPr bwMode="auto">
              <a:xfrm>
                <a:off x="1008" y="220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147"/>
              <p:cNvSpPr>
                <a:spLocks/>
              </p:cNvSpPr>
              <p:nvPr/>
            </p:nvSpPr>
            <p:spPr bwMode="auto">
              <a:xfrm>
                <a:off x="928" y="208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148"/>
              <p:cNvSpPr>
                <a:spLocks/>
              </p:cNvSpPr>
              <p:nvPr/>
            </p:nvSpPr>
            <p:spPr bwMode="auto">
              <a:xfrm>
                <a:off x="848" y="19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149"/>
              <p:cNvSpPr>
                <a:spLocks/>
              </p:cNvSpPr>
              <p:nvPr/>
            </p:nvSpPr>
            <p:spPr bwMode="auto">
              <a:xfrm>
                <a:off x="768" y="184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150"/>
              <p:cNvSpPr>
                <a:spLocks/>
              </p:cNvSpPr>
              <p:nvPr/>
            </p:nvSpPr>
            <p:spPr bwMode="auto">
              <a:xfrm>
                <a:off x="688" y="172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151"/>
              <p:cNvSpPr>
                <a:spLocks/>
              </p:cNvSpPr>
              <p:nvPr/>
            </p:nvSpPr>
            <p:spPr bwMode="auto">
              <a:xfrm>
                <a:off x="608" y="160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152"/>
              <p:cNvSpPr>
                <a:spLocks/>
              </p:cNvSpPr>
              <p:nvPr/>
            </p:nvSpPr>
            <p:spPr bwMode="auto">
              <a:xfrm>
                <a:off x="528" y="148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153"/>
              <p:cNvSpPr>
                <a:spLocks/>
              </p:cNvSpPr>
              <p:nvPr/>
            </p:nvSpPr>
            <p:spPr bwMode="auto">
              <a:xfrm>
                <a:off x="448" y="13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0" name="Group 160"/>
            <p:cNvGrpSpPr>
              <a:grpSpLocks/>
            </p:cNvGrpSpPr>
            <p:nvPr/>
          </p:nvGrpSpPr>
          <p:grpSpPr bwMode="auto">
            <a:xfrm>
              <a:off x="1216" y="1024"/>
              <a:ext cx="136" cy="408"/>
              <a:chOff x="1216" y="1024"/>
              <a:chExt cx="136" cy="408"/>
            </a:xfrm>
          </p:grpSpPr>
          <p:sp>
            <p:nvSpPr>
              <p:cNvPr id="13367" name="Freeform 155"/>
              <p:cNvSpPr>
                <a:spLocks/>
              </p:cNvSpPr>
              <p:nvPr/>
            </p:nvSpPr>
            <p:spPr bwMode="auto">
              <a:xfrm>
                <a:off x="1216" y="1024"/>
                <a:ext cx="80" cy="112"/>
              </a:xfrm>
              <a:custGeom>
                <a:avLst/>
                <a:gdLst>
                  <a:gd name="T0" fmla="*/ 16 w 80"/>
                  <a:gd name="T1" fmla="*/ 0 h 112"/>
                  <a:gd name="T2" fmla="*/ 80 w 80"/>
                  <a:gd name="T3" fmla="*/ 88 h 112"/>
                  <a:gd name="T4" fmla="*/ 32 w 80"/>
                  <a:gd name="T5" fmla="*/ 72 h 112"/>
                  <a:gd name="T6" fmla="*/ 0 w 80"/>
                  <a:gd name="T7" fmla="*/ 112 h 112"/>
                  <a:gd name="T8" fmla="*/ 16 w 8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16" y="0"/>
                    </a:moveTo>
                    <a:lnTo>
                      <a:pt x="80" y="88"/>
                    </a:lnTo>
                    <a:lnTo>
                      <a:pt x="32" y="72"/>
                    </a:lnTo>
                    <a:lnTo>
                      <a:pt x="0" y="1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156"/>
              <p:cNvSpPr>
                <a:spLocks/>
              </p:cNvSpPr>
              <p:nvPr/>
            </p:nvSpPr>
            <p:spPr bwMode="auto">
              <a:xfrm>
                <a:off x="1272" y="1320"/>
                <a:ext cx="80" cy="112"/>
              </a:xfrm>
              <a:custGeom>
                <a:avLst/>
                <a:gdLst>
                  <a:gd name="T0" fmla="*/ 64 w 80"/>
                  <a:gd name="T1" fmla="*/ 112 h 112"/>
                  <a:gd name="T2" fmla="*/ 0 w 80"/>
                  <a:gd name="T3" fmla="*/ 24 h 112"/>
                  <a:gd name="T4" fmla="*/ 48 w 80"/>
                  <a:gd name="T5" fmla="*/ 40 h 112"/>
                  <a:gd name="T6" fmla="*/ 80 w 80"/>
                  <a:gd name="T7" fmla="*/ 0 h 112"/>
                  <a:gd name="T8" fmla="*/ 64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64" y="112"/>
                    </a:moveTo>
                    <a:lnTo>
                      <a:pt x="0" y="24"/>
                    </a:lnTo>
                    <a:lnTo>
                      <a:pt x="48" y="40"/>
                    </a:lnTo>
                    <a:lnTo>
                      <a:pt x="80" y="0"/>
                    </a:lnTo>
                    <a:lnTo>
                      <a:pt x="64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157"/>
              <p:cNvSpPr>
                <a:spLocks/>
              </p:cNvSpPr>
              <p:nvPr/>
            </p:nvSpPr>
            <p:spPr bwMode="auto">
              <a:xfrm>
                <a:off x="1288" y="1280"/>
                <a:ext cx="40" cy="96"/>
              </a:xfrm>
              <a:custGeom>
                <a:avLst/>
                <a:gdLst>
                  <a:gd name="T0" fmla="*/ 40 w 40"/>
                  <a:gd name="T1" fmla="*/ 72 h 96"/>
                  <a:gd name="T2" fmla="*/ 24 w 40"/>
                  <a:gd name="T3" fmla="*/ 0 h 96"/>
                  <a:gd name="T4" fmla="*/ 0 w 40"/>
                  <a:gd name="T5" fmla="*/ 24 h 96"/>
                  <a:gd name="T6" fmla="*/ 16 w 40"/>
                  <a:gd name="T7" fmla="*/ 96 h 96"/>
                  <a:gd name="T8" fmla="*/ 40 w 40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6"/>
                  <a:gd name="T17" fmla="*/ 40 w 4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6">
                    <a:moveTo>
                      <a:pt x="40" y="72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16" y="96"/>
                    </a:ln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158"/>
              <p:cNvSpPr>
                <a:spLocks/>
              </p:cNvSpPr>
              <p:nvPr/>
            </p:nvSpPr>
            <p:spPr bwMode="auto">
              <a:xfrm>
                <a:off x="1248" y="1144"/>
                <a:ext cx="40" cy="96"/>
              </a:xfrm>
              <a:custGeom>
                <a:avLst/>
                <a:gdLst>
                  <a:gd name="T0" fmla="*/ 40 w 40"/>
                  <a:gd name="T1" fmla="*/ 72 h 96"/>
                  <a:gd name="T2" fmla="*/ 24 w 40"/>
                  <a:gd name="T3" fmla="*/ 0 h 96"/>
                  <a:gd name="T4" fmla="*/ 0 w 40"/>
                  <a:gd name="T5" fmla="*/ 24 h 96"/>
                  <a:gd name="T6" fmla="*/ 16 w 40"/>
                  <a:gd name="T7" fmla="*/ 96 h 96"/>
                  <a:gd name="T8" fmla="*/ 40 w 40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6"/>
                  <a:gd name="T17" fmla="*/ 40 w 4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6">
                    <a:moveTo>
                      <a:pt x="40" y="72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16" y="96"/>
                    </a:ln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159"/>
              <p:cNvSpPr>
                <a:spLocks/>
              </p:cNvSpPr>
              <p:nvPr/>
            </p:nvSpPr>
            <p:spPr bwMode="auto">
              <a:xfrm>
                <a:off x="1232" y="1072"/>
                <a:ext cx="24" cy="40"/>
              </a:xfrm>
              <a:custGeom>
                <a:avLst/>
                <a:gdLst>
                  <a:gd name="T0" fmla="*/ 24 w 24"/>
                  <a:gd name="T1" fmla="*/ 0 h 40"/>
                  <a:gd name="T2" fmla="*/ 24 w 24"/>
                  <a:gd name="T3" fmla="*/ 16 h 40"/>
                  <a:gd name="T4" fmla="*/ 0 w 24"/>
                  <a:gd name="T5" fmla="*/ 40 h 40"/>
                  <a:gd name="T6" fmla="*/ 0 w 24"/>
                  <a:gd name="T7" fmla="*/ 24 h 40"/>
                  <a:gd name="T8" fmla="*/ 24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24" y="0"/>
                    </a:moveTo>
                    <a:lnTo>
                      <a:pt x="24" y="16"/>
                    </a:lnTo>
                    <a:lnTo>
                      <a:pt x="0" y="40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1" name="Group 174"/>
            <p:cNvGrpSpPr>
              <a:grpSpLocks/>
            </p:cNvGrpSpPr>
            <p:nvPr/>
          </p:nvGrpSpPr>
          <p:grpSpPr bwMode="auto">
            <a:xfrm>
              <a:off x="400" y="1144"/>
              <a:ext cx="1616" cy="160"/>
              <a:chOff x="400" y="1144"/>
              <a:chExt cx="1616" cy="160"/>
            </a:xfrm>
          </p:grpSpPr>
          <p:sp>
            <p:nvSpPr>
              <p:cNvPr id="13354" name="Freeform 161"/>
              <p:cNvSpPr>
                <a:spLocks/>
              </p:cNvSpPr>
              <p:nvPr/>
            </p:nvSpPr>
            <p:spPr bwMode="auto">
              <a:xfrm>
                <a:off x="400" y="1224"/>
                <a:ext cx="104" cy="80"/>
              </a:xfrm>
              <a:custGeom>
                <a:avLst/>
                <a:gdLst>
                  <a:gd name="T0" fmla="*/ 0 w 104"/>
                  <a:gd name="T1" fmla="*/ 48 h 80"/>
                  <a:gd name="T2" fmla="*/ 104 w 104"/>
                  <a:gd name="T3" fmla="*/ 0 h 80"/>
                  <a:gd name="T4" fmla="*/ 72 w 104"/>
                  <a:gd name="T5" fmla="*/ 40 h 80"/>
                  <a:gd name="T6" fmla="*/ 104 w 104"/>
                  <a:gd name="T7" fmla="*/ 80 h 80"/>
                  <a:gd name="T8" fmla="*/ 0 w 104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0"/>
                    </a:lnTo>
                    <a:lnTo>
                      <a:pt x="104" y="8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62"/>
              <p:cNvSpPr>
                <a:spLocks/>
              </p:cNvSpPr>
              <p:nvPr/>
            </p:nvSpPr>
            <p:spPr bwMode="auto">
              <a:xfrm>
                <a:off x="1912" y="1144"/>
                <a:ext cx="104" cy="80"/>
              </a:xfrm>
              <a:custGeom>
                <a:avLst/>
                <a:gdLst>
                  <a:gd name="T0" fmla="*/ 104 w 104"/>
                  <a:gd name="T1" fmla="*/ 32 h 80"/>
                  <a:gd name="T2" fmla="*/ 0 w 104"/>
                  <a:gd name="T3" fmla="*/ 80 h 80"/>
                  <a:gd name="T4" fmla="*/ 32 w 104"/>
                  <a:gd name="T5" fmla="*/ 40 h 80"/>
                  <a:gd name="T6" fmla="*/ 0 w 104"/>
                  <a:gd name="T7" fmla="*/ 0 h 80"/>
                  <a:gd name="T8" fmla="*/ 104 w 104"/>
                  <a:gd name="T9" fmla="*/ 3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104" y="32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63"/>
              <p:cNvSpPr>
                <a:spLocks/>
              </p:cNvSpPr>
              <p:nvPr/>
            </p:nvSpPr>
            <p:spPr bwMode="auto">
              <a:xfrm>
                <a:off x="1864" y="1176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64"/>
              <p:cNvSpPr>
                <a:spLocks/>
              </p:cNvSpPr>
              <p:nvPr/>
            </p:nvSpPr>
            <p:spPr bwMode="auto">
              <a:xfrm>
                <a:off x="1720" y="1184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65"/>
              <p:cNvSpPr>
                <a:spLocks/>
              </p:cNvSpPr>
              <p:nvPr/>
            </p:nvSpPr>
            <p:spPr bwMode="auto">
              <a:xfrm>
                <a:off x="1576" y="1192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6"/>
              <p:cNvSpPr>
                <a:spLocks/>
              </p:cNvSpPr>
              <p:nvPr/>
            </p:nvSpPr>
            <p:spPr bwMode="auto">
              <a:xfrm>
                <a:off x="1432" y="1200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67"/>
              <p:cNvSpPr>
                <a:spLocks/>
              </p:cNvSpPr>
              <p:nvPr/>
            </p:nvSpPr>
            <p:spPr bwMode="auto">
              <a:xfrm>
                <a:off x="1288" y="1208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68"/>
              <p:cNvSpPr>
                <a:spLocks/>
              </p:cNvSpPr>
              <p:nvPr/>
            </p:nvSpPr>
            <p:spPr bwMode="auto">
              <a:xfrm>
                <a:off x="1144" y="1216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69"/>
              <p:cNvSpPr>
                <a:spLocks/>
              </p:cNvSpPr>
              <p:nvPr/>
            </p:nvSpPr>
            <p:spPr bwMode="auto">
              <a:xfrm>
                <a:off x="1000" y="1224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170"/>
              <p:cNvSpPr>
                <a:spLocks/>
              </p:cNvSpPr>
              <p:nvPr/>
            </p:nvSpPr>
            <p:spPr bwMode="auto">
              <a:xfrm>
                <a:off x="856" y="1232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171"/>
              <p:cNvSpPr>
                <a:spLocks/>
              </p:cNvSpPr>
              <p:nvPr/>
            </p:nvSpPr>
            <p:spPr bwMode="auto">
              <a:xfrm>
                <a:off x="712" y="1240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172"/>
              <p:cNvSpPr>
                <a:spLocks/>
              </p:cNvSpPr>
              <p:nvPr/>
            </p:nvSpPr>
            <p:spPr bwMode="auto">
              <a:xfrm>
                <a:off x="568" y="1248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173"/>
              <p:cNvSpPr>
                <a:spLocks/>
              </p:cNvSpPr>
              <p:nvPr/>
            </p:nvSpPr>
            <p:spPr bwMode="auto">
              <a:xfrm>
                <a:off x="464" y="1256"/>
                <a:ext cx="56" cy="24"/>
              </a:xfrm>
              <a:custGeom>
                <a:avLst/>
                <a:gdLst>
                  <a:gd name="T0" fmla="*/ 32 w 56"/>
                  <a:gd name="T1" fmla="*/ 0 h 24"/>
                  <a:gd name="T2" fmla="*/ 0 w 56"/>
                  <a:gd name="T3" fmla="*/ 0 h 24"/>
                  <a:gd name="T4" fmla="*/ 24 w 56"/>
                  <a:gd name="T5" fmla="*/ 24 h 24"/>
                  <a:gd name="T6" fmla="*/ 56 w 56"/>
                  <a:gd name="T7" fmla="*/ 24 h 24"/>
                  <a:gd name="T8" fmla="*/ 32 w 5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4"/>
                  <a:gd name="T17" fmla="*/ 56 w 5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4">
                    <a:moveTo>
                      <a:pt x="3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56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2" name="Group 178"/>
            <p:cNvGrpSpPr>
              <a:grpSpLocks/>
            </p:cNvGrpSpPr>
            <p:nvPr/>
          </p:nvGrpSpPr>
          <p:grpSpPr bwMode="auto">
            <a:xfrm>
              <a:off x="400" y="2432"/>
              <a:ext cx="960" cy="368"/>
              <a:chOff x="400" y="2432"/>
              <a:chExt cx="960" cy="368"/>
            </a:xfrm>
          </p:grpSpPr>
          <p:sp>
            <p:nvSpPr>
              <p:cNvPr id="13351" name="Freeform 175"/>
              <p:cNvSpPr>
                <a:spLocks/>
              </p:cNvSpPr>
              <p:nvPr/>
            </p:nvSpPr>
            <p:spPr bwMode="auto">
              <a:xfrm>
                <a:off x="400" y="2432"/>
                <a:ext cx="128" cy="88"/>
              </a:xfrm>
              <a:custGeom>
                <a:avLst/>
                <a:gdLst>
                  <a:gd name="T0" fmla="*/ 0 w 128"/>
                  <a:gd name="T1" fmla="*/ 0 h 88"/>
                  <a:gd name="T2" fmla="*/ 128 w 128"/>
                  <a:gd name="T3" fmla="*/ 0 h 88"/>
                  <a:gd name="T4" fmla="*/ 112 w 128"/>
                  <a:gd name="T5" fmla="*/ 40 h 88"/>
                  <a:gd name="T6" fmla="*/ 96 w 128"/>
                  <a:gd name="T7" fmla="*/ 88 h 88"/>
                  <a:gd name="T8" fmla="*/ 0 w 12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0" y="0"/>
                    </a:moveTo>
                    <a:lnTo>
                      <a:pt x="128" y="0"/>
                    </a:lnTo>
                    <a:lnTo>
                      <a:pt x="112" y="40"/>
                    </a:lnTo>
                    <a:lnTo>
                      <a:pt x="96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176"/>
              <p:cNvSpPr>
                <a:spLocks/>
              </p:cNvSpPr>
              <p:nvPr/>
            </p:nvSpPr>
            <p:spPr bwMode="auto">
              <a:xfrm>
                <a:off x="1232" y="2712"/>
                <a:ext cx="128" cy="88"/>
              </a:xfrm>
              <a:custGeom>
                <a:avLst/>
                <a:gdLst>
                  <a:gd name="T0" fmla="*/ 128 w 128"/>
                  <a:gd name="T1" fmla="*/ 88 h 88"/>
                  <a:gd name="T2" fmla="*/ 0 w 128"/>
                  <a:gd name="T3" fmla="*/ 88 h 88"/>
                  <a:gd name="T4" fmla="*/ 16 w 128"/>
                  <a:gd name="T5" fmla="*/ 48 h 88"/>
                  <a:gd name="T6" fmla="*/ 32 w 128"/>
                  <a:gd name="T7" fmla="*/ 0 h 88"/>
                  <a:gd name="T8" fmla="*/ 128 w 128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88"/>
                    </a:moveTo>
                    <a:lnTo>
                      <a:pt x="0" y="88"/>
                    </a:lnTo>
                    <a:lnTo>
                      <a:pt x="16" y="48"/>
                    </a:lnTo>
                    <a:lnTo>
                      <a:pt x="32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177"/>
              <p:cNvSpPr>
                <a:spLocks noChangeShapeType="1"/>
              </p:cNvSpPr>
              <p:nvPr/>
            </p:nvSpPr>
            <p:spPr bwMode="auto">
              <a:xfrm>
                <a:off x="512" y="2472"/>
                <a:ext cx="736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3" name="Rectangle 179"/>
            <p:cNvSpPr>
              <a:spLocks noChangeArrowheads="1"/>
            </p:cNvSpPr>
            <p:nvPr/>
          </p:nvSpPr>
          <p:spPr bwMode="auto">
            <a:xfrm>
              <a:off x="792" y="2456"/>
              <a:ext cx="12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4" name="Rectangle 180"/>
            <p:cNvSpPr>
              <a:spLocks noChangeArrowheads="1"/>
            </p:cNvSpPr>
            <p:nvPr/>
          </p:nvSpPr>
          <p:spPr bwMode="auto">
            <a:xfrm>
              <a:off x="792" y="245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</a:rPr>
                <a:t>a</a:t>
              </a:r>
              <a:endParaRPr lang="en-US" altLang="en-US" i="1"/>
            </a:p>
          </p:txBody>
        </p:sp>
        <p:grpSp>
          <p:nvGrpSpPr>
            <p:cNvPr id="13335" name="Group 181"/>
            <p:cNvGrpSpPr>
              <a:grpSpLocks/>
            </p:cNvGrpSpPr>
            <p:nvPr/>
          </p:nvGrpSpPr>
          <p:grpSpPr bwMode="auto">
            <a:xfrm>
              <a:off x="591" y="1622"/>
              <a:ext cx="446" cy="288"/>
              <a:chOff x="615" y="1590"/>
              <a:chExt cx="446" cy="288"/>
            </a:xfrm>
          </p:grpSpPr>
          <p:sp>
            <p:nvSpPr>
              <p:cNvPr id="13347" name="Text Box 29"/>
              <p:cNvSpPr txBox="1">
                <a:spLocks noChangeArrowheads="1"/>
              </p:cNvSpPr>
              <p:nvPr/>
            </p:nvSpPr>
            <p:spPr bwMode="auto">
              <a:xfrm>
                <a:off x="631" y="1590"/>
                <a:ext cx="43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2 </a:t>
                </a:r>
                <a:r>
                  <a:rPr lang="en-US" altLang="en-US" i="1"/>
                  <a:t>a</a:t>
                </a:r>
              </a:p>
            </p:txBody>
          </p:sp>
          <p:grpSp>
            <p:nvGrpSpPr>
              <p:cNvPr id="13348" name="Group 26"/>
              <p:cNvGrpSpPr>
                <a:grpSpLocks/>
              </p:cNvGrpSpPr>
              <p:nvPr/>
            </p:nvGrpSpPr>
            <p:grpSpPr bwMode="auto">
              <a:xfrm>
                <a:off x="615" y="1613"/>
                <a:ext cx="184" cy="192"/>
                <a:chOff x="3520" y="1472"/>
                <a:chExt cx="184" cy="192"/>
              </a:xfrm>
            </p:grpSpPr>
            <p:sp>
              <p:nvSpPr>
                <p:cNvPr id="13349" name="Freeform 27"/>
                <p:cNvSpPr>
                  <a:spLocks/>
                </p:cNvSpPr>
                <p:nvPr/>
              </p:nvSpPr>
              <p:spPr bwMode="auto">
                <a:xfrm>
                  <a:off x="3520" y="1472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32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32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0" name="Freeform 28"/>
                <p:cNvSpPr>
                  <a:spLocks/>
                </p:cNvSpPr>
                <p:nvPr/>
              </p:nvSpPr>
              <p:spPr bwMode="auto">
                <a:xfrm>
                  <a:off x="3528" y="1480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24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24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6" name="Group 140"/>
            <p:cNvGrpSpPr>
              <a:grpSpLocks/>
            </p:cNvGrpSpPr>
            <p:nvPr/>
          </p:nvGrpSpPr>
          <p:grpSpPr bwMode="auto">
            <a:xfrm>
              <a:off x="424" y="1496"/>
              <a:ext cx="912" cy="832"/>
              <a:chOff x="424" y="1496"/>
              <a:chExt cx="912" cy="832"/>
            </a:xfrm>
          </p:grpSpPr>
          <p:sp>
            <p:nvSpPr>
              <p:cNvPr id="13337" name="Freeform 130"/>
              <p:cNvSpPr>
                <a:spLocks/>
              </p:cNvSpPr>
              <p:nvPr/>
            </p:nvSpPr>
            <p:spPr bwMode="auto">
              <a:xfrm>
                <a:off x="424" y="2232"/>
                <a:ext cx="104" cy="96"/>
              </a:xfrm>
              <a:custGeom>
                <a:avLst/>
                <a:gdLst>
                  <a:gd name="T0" fmla="*/ 0 w 104"/>
                  <a:gd name="T1" fmla="*/ 96 h 96"/>
                  <a:gd name="T2" fmla="*/ 48 w 104"/>
                  <a:gd name="T3" fmla="*/ 0 h 96"/>
                  <a:gd name="T4" fmla="*/ 56 w 104"/>
                  <a:gd name="T5" fmla="*/ 48 h 96"/>
                  <a:gd name="T6" fmla="*/ 104 w 104"/>
                  <a:gd name="T7" fmla="*/ 56 h 96"/>
                  <a:gd name="T8" fmla="*/ 0 w 10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96"/>
                    </a:moveTo>
                    <a:lnTo>
                      <a:pt x="48" y="0"/>
                    </a:lnTo>
                    <a:lnTo>
                      <a:pt x="56" y="48"/>
                    </a:lnTo>
                    <a:lnTo>
                      <a:pt x="104" y="5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31"/>
              <p:cNvSpPr>
                <a:spLocks/>
              </p:cNvSpPr>
              <p:nvPr/>
            </p:nvSpPr>
            <p:spPr bwMode="auto">
              <a:xfrm>
                <a:off x="1232" y="1496"/>
                <a:ext cx="104" cy="96"/>
              </a:xfrm>
              <a:custGeom>
                <a:avLst/>
                <a:gdLst>
                  <a:gd name="T0" fmla="*/ 104 w 104"/>
                  <a:gd name="T1" fmla="*/ 0 h 96"/>
                  <a:gd name="T2" fmla="*/ 56 w 104"/>
                  <a:gd name="T3" fmla="*/ 96 h 96"/>
                  <a:gd name="T4" fmla="*/ 48 w 104"/>
                  <a:gd name="T5" fmla="*/ 48 h 96"/>
                  <a:gd name="T6" fmla="*/ 0 w 104"/>
                  <a:gd name="T7" fmla="*/ 40 h 96"/>
                  <a:gd name="T8" fmla="*/ 104 w 104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0"/>
                    </a:moveTo>
                    <a:lnTo>
                      <a:pt x="56" y="96"/>
                    </a:lnTo>
                    <a:lnTo>
                      <a:pt x="48" y="48"/>
                    </a:lnTo>
                    <a:lnTo>
                      <a:pt x="0" y="4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32"/>
              <p:cNvSpPr>
                <a:spLocks/>
              </p:cNvSpPr>
              <p:nvPr/>
            </p:nvSpPr>
            <p:spPr bwMode="auto">
              <a:xfrm>
                <a:off x="472" y="2224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33"/>
              <p:cNvSpPr>
                <a:spLocks/>
              </p:cNvSpPr>
              <p:nvPr/>
            </p:nvSpPr>
            <p:spPr bwMode="auto">
              <a:xfrm>
                <a:off x="576" y="2128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34"/>
              <p:cNvSpPr>
                <a:spLocks/>
              </p:cNvSpPr>
              <p:nvPr/>
            </p:nvSpPr>
            <p:spPr bwMode="auto">
              <a:xfrm>
                <a:off x="680" y="2032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35"/>
              <p:cNvSpPr>
                <a:spLocks/>
              </p:cNvSpPr>
              <p:nvPr/>
            </p:nvSpPr>
            <p:spPr bwMode="auto">
              <a:xfrm>
                <a:off x="792" y="1928"/>
                <a:ext cx="72" cy="72"/>
              </a:xfrm>
              <a:custGeom>
                <a:avLst/>
                <a:gdLst>
                  <a:gd name="T0" fmla="*/ 0 w 72"/>
                  <a:gd name="T1" fmla="*/ 48 h 72"/>
                  <a:gd name="T2" fmla="*/ 48 w 72"/>
                  <a:gd name="T3" fmla="*/ 0 h 72"/>
                  <a:gd name="T4" fmla="*/ 72 w 72"/>
                  <a:gd name="T5" fmla="*/ 24 h 72"/>
                  <a:gd name="T6" fmla="*/ 24 w 72"/>
                  <a:gd name="T7" fmla="*/ 72 h 72"/>
                  <a:gd name="T8" fmla="*/ 0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0" y="48"/>
                    </a:moveTo>
                    <a:lnTo>
                      <a:pt x="48" y="0"/>
                    </a:lnTo>
                    <a:lnTo>
                      <a:pt x="72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36"/>
              <p:cNvSpPr>
                <a:spLocks/>
              </p:cNvSpPr>
              <p:nvPr/>
            </p:nvSpPr>
            <p:spPr bwMode="auto">
              <a:xfrm>
                <a:off x="896" y="1832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37"/>
              <p:cNvSpPr>
                <a:spLocks/>
              </p:cNvSpPr>
              <p:nvPr/>
            </p:nvSpPr>
            <p:spPr bwMode="auto">
              <a:xfrm>
                <a:off x="1000" y="1736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38"/>
              <p:cNvSpPr>
                <a:spLocks/>
              </p:cNvSpPr>
              <p:nvPr/>
            </p:nvSpPr>
            <p:spPr bwMode="auto">
              <a:xfrm>
                <a:off x="1104" y="1640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39"/>
              <p:cNvSpPr>
                <a:spLocks/>
              </p:cNvSpPr>
              <p:nvPr/>
            </p:nvSpPr>
            <p:spPr bwMode="auto">
              <a:xfrm>
                <a:off x="1216" y="1544"/>
                <a:ext cx="72" cy="72"/>
              </a:xfrm>
              <a:custGeom>
                <a:avLst/>
                <a:gdLst>
                  <a:gd name="T0" fmla="*/ 0 w 72"/>
                  <a:gd name="T1" fmla="*/ 48 h 72"/>
                  <a:gd name="T2" fmla="*/ 48 w 72"/>
                  <a:gd name="T3" fmla="*/ 0 h 72"/>
                  <a:gd name="T4" fmla="*/ 72 w 72"/>
                  <a:gd name="T5" fmla="*/ 24 h 72"/>
                  <a:gd name="T6" fmla="*/ 24 w 72"/>
                  <a:gd name="T7" fmla="*/ 72 h 72"/>
                  <a:gd name="T8" fmla="*/ 0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0" y="48"/>
                    </a:moveTo>
                    <a:lnTo>
                      <a:pt x="48" y="0"/>
                    </a:lnTo>
                    <a:lnTo>
                      <a:pt x="72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479425" y="4191000"/>
            <a:ext cx="1614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Fig. 3.1(a),</a:t>
            </a:r>
          </a:p>
          <a:p>
            <a:r>
              <a:rPr lang="en-US" alt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altLang="en-US" sz="12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2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0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Atomic structure and interatomic bonding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Crystalline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Composite materials</a:t>
            </a:r>
          </a:p>
          <a:p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 materials (Polymers and Biomolecules)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materials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Liquids and non-crystalline materials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transition and glass formation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EB17C07D-B8CF-4C4C-93A7-1C1BA0A08B7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500" y="1466850"/>
            <a:ext cx="6775450" cy="2552700"/>
            <a:chOff x="840" y="924"/>
            <a:chExt cx="4268" cy="1608"/>
          </a:xfrm>
        </p:grpSpPr>
        <p:grpSp>
          <p:nvGrpSpPr>
            <p:cNvPr id="14593" name="Group 5"/>
            <p:cNvGrpSpPr>
              <a:grpSpLocks/>
            </p:cNvGrpSpPr>
            <p:nvPr/>
          </p:nvGrpSpPr>
          <p:grpSpPr bwMode="auto">
            <a:xfrm>
              <a:off x="848" y="924"/>
              <a:ext cx="4260" cy="1608"/>
              <a:chOff x="848" y="924"/>
              <a:chExt cx="4260" cy="1608"/>
            </a:xfrm>
          </p:grpSpPr>
          <p:sp>
            <p:nvSpPr>
              <p:cNvPr id="14610" name="Oval 6"/>
              <p:cNvSpPr>
                <a:spLocks noChangeArrowheads="1"/>
              </p:cNvSpPr>
              <p:nvPr/>
            </p:nvSpPr>
            <p:spPr bwMode="auto">
              <a:xfrm>
                <a:off x="1660" y="2084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1" name="Oval 7"/>
              <p:cNvSpPr>
                <a:spLocks noChangeArrowheads="1"/>
              </p:cNvSpPr>
              <p:nvPr/>
            </p:nvSpPr>
            <p:spPr bwMode="auto">
              <a:xfrm>
                <a:off x="2124" y="208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2" name="Oval 8"/>
              <p:cNvSpPr>
                <a:spLocks noChangeArrowheads="1"/>
              </p:cNvSpPr>
              <p:nvPr/>
            </p:nvSpPr>
            <p:spPr bwMode="auto">
              <a:xfrm>
                <a:off x="2588" y="208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3" name="Oval 9"/>
              <p:cNvSpPr>
                <a:spLocks noChangeArrowheads="1"/>
              </p:cNvSpPr>
              <p:nvPr/>
            </p:nvSpPr>
            <p:spPr bwMode="auto">
              <a:xfrm>
                <a:off x="3052" y="208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4" name="Oval 10"/>
              <p:cNvSpPr>
                <a:spLocks noChangeArrowheads="1"/>
              </p:cNvSpPr>
              <p:nvPr/>
            </p:nvSpPr>
            <p:spPr bwMode="auto">
              <a:xfrm>
                <a:off x="3516" y="208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5" name="Oval 11"/>
              <p:cNvSpPr>
                <a:spLocks noChangeArrowheads="1"/>
              </p:cNvSpPr>
              <p:nvPr/>
            </p:nvSpPr>
            <p:spPr bwMode="auto">
              <a:xfrm>
                <a:off x="3972" y="2084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6" name="Oval 12"/>
              <p:cNvSpPr>
                <a:spLocks noChangeArrowheads="1"/>
              </p:cNvSpPr>
              <p:nvPr/>
            </p:nvSpPr>
            <p:spPr bwMode="auto">
              <a:xfrm>
                <a:off x="4436" y="208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7" name="Oval 13"/>
              <p:cNvSpPr>
                <a:spLocks noChangeArrowheads="1"/>
              </p:cNvSpPr>
              <p:nvPr/>
            </p:nvSpPr>
            <p:spPr bwMode="auto">
              <a:xfrm>
                <a:off x="1884" y="1700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8" name="Oval 14"/>
              <p:cNvSpPr>
                <a:spLocks noChangeArrowheads="1"/>
              </p:cNvSpPr>
              <p:nvPr/>
            </p:nvSpPr>
            <p:spPr bwMode="auto">
              <a:xfrm>
                <a:off x="2348" y="1700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19" name="Oval 15"/>
              <p:cNvSpPr>
                <a:spLocks noChangeArrowheads="1"/>
              </p:cNvSpPr>
              <p:nvPr/>
            </p:nvSpPr>
            <p:spPr bwMode="auto">
              <a:xfrm>
                <a:off x="2812" y="1700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0" name="Oval 16"/>
              <p:cNvSpPr>
                <a:spLocks noChangeArrowheads="1"/>
              </p:cNvSpPr>
              <p:nvPr/>
            </p:nvSpPr>
            <p:spPr bwMode="auto">
              <a:xfrm>
                <a:off x="3276" y="1700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1" name="Oval 17"/>
              <p:cNvSpPr>
                <a:spLocks noChangeArrowheads="1"/>
              </p:cNvSpPr>
              <p:nvPr/>
            </p:nvSpPr>
            <p:spPr bwMode="auto">
              <a:xfrm>
                <a:off x="3732" y="1700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2" name="Oval 18"/>
              <p:cNvSpPr>
                <a:spLocks noChangeArrowheads="1"/>
              </p:cNvSpPr>
              <p:nvPr/>
            </p:nvSpPr>
            <p:spPr bwMode="auto">
              <a:xfrm>
                <a:off x="4196" y="1700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3" name="Oval 19"/>
              <p:cNvSpPr>
                <a:spLocks noChangeArrowheads="1"/>
              </p:cNvSpPr>
              <p:nvPr/>
            </p:nvSpPr>
            <p:spPr bwMode="auto">
              <a:xfrm>
                <a:off x="4660" y="1700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4" name="Oval 20"/>
              <p:cNvSpPr>
                <a:spLocks noChangeArrowheads="1"/>
              </p:cNvSpPr>
              <p:nvPr/>
            </p:nvSpPr>
            <p:spPr bwMode="auto">
              <a:xfrm>
                <a:off x="1644" y="1308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5" name="Oval 21"/>
              <p:cNvSpPr>
                <a:spLocks noChangeArrowheads="1"/>
              </p:cNvSpPr>
              <p:nvPr/>
            </p:nvSpPr>
            <p:spPr bwMode="auto">
              <a:xfrm>
                <a:off x="2108" y="130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6" name="Oval 22"/>
              <p:cNvSpPr>
                <a:spLocks noChangeArrowheads="1"/>
              </p:cNvSpPr>
              <p:nvPr/>
            </p:nvSpPr>
            <p:spPr bwMode="auto">
              <a:xfrm>
                <a:off x="2572" y="130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7" name="Oval 23"/>
              <p:cNvSpPr>
                <a:spLocks noChangeArrowheads="1"/>
              </p:cNvSpPr>
              <p:nvPr/>
            </p:nvSpPr>
            <p:spPr bwMode="auto">
              <a:xfrm>
                <a:off x="3036" y="130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8" name="Oval 24"/>
              <p:cNvSpPr>
                <a:spLocks noChangeArrowheads="1"/>
              </p:cNvSpPr>
              <p:nvPr/>
            </p:nvSpPr>
            <p:spPr bwMode="auto">
              <a:xfrm>
                <a:off x="3500" y="130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29" name="Oval 25"/>
              <p:cNvSpPr>
                <a:spLocks noChangeArrowheads="1"/>
              </p:cNvSpPr>
              <p:nvPr/>
            </p:nvSpPr>
            <p:spPr bwMode="auto">
              <a:xfrm>
                <a:off x="3956" y="1308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0" name="Oval 26"/>
              <p:cNvSpPr>
                <a:spLocks noChangeArrowheads="1"/>
              </p:cNvSpPr>
              <p:nvPr/>
            </p:nvSpPr>
            <p:spPr bwMode="auto">
              <a:xfrm>
                <a:off x="4420" y="130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1" name="Oval 27"/>
              <p:cNvSpPr>
                <a:spLocks noChangeArrowheads="1"/>
              </p:cNvSpPr>
              <p:nvPr/>
            </p:nvSpPr>
            <p:spPr bwMode="auto">
              <a:xfrm>
                <a:off x="1868" y="92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2" name="Oval 28"/>
              <p:cNvSpPr>
                <a:spLocks noChangeArrowheads="1"/>
              </p:cNvSpPr>
              <p:nvPr/>
            </p:nvSpPr>
            <p:spPr bwMode="auto">
              <a:xfrm>
                <a:off x="2332" y="92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3" name="Oval 29"/>
              <p:cNvSpPr>
                <a:spLocks noChangeArrowheads="1"/>
              </p:cNvSpPr>
              <p:nvPr/>
            </p:nvSpPr>
            <p:spPr bwMode="auto">
              <a:xfrm>
                <a:off x="2796" y="92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4" name="Oval 30"/>
              <p:cNvSpPr>
                <a:spLocks noChangeArrowheads="1"/>
              </p:cNvSpPr>
              <p:nvPr/>
            </p:nvSpPr>
            <p:spPr bwMode="auto">
              <a:xfrm>
                <a:off x="3260" y="92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5" name="Oval 31"/>
              <p:cNvSpPr>
                <a:spLocks noChangeArrowheads="1"/>
              </p:cNvSpPr>
              <p:nvPr/>
            </p:nvSpPr>
            <p:spPr bwMode="auto">
              <a:xfrm>
                <a:off x="3716" y="924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6" name="Oval 32"/>
              <p:cNvSpPr>
                <a:spLocks noChangeArrowheads="1"/>
              </p:cNvSpPr>
              <p:nvPr/>
            </p:nvSpPr>
            <p:spPr bwMode="auto">
              <a:xfrm>
                <a:off x="4180" y="92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7" name="Oval 33"/>
              <p:cNvSpPr>
                <a:spLocks noChangeArrowheads="1"/>
              </p:cNvSpPr>
              <p:nvPr/>
            </p:nvSpPr>
            <p:spPr bwMode="auto">
              <a:xfrm>
                <a:off x="4644" y="924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38" name="Rectangle 34"/>
              <p:cNvSpPr>
                <a:spLocks noChangeArrowheads="1"/>
              </p:cNvSpPr>
              <p:nvPr/>
            </p:nvSpPr>
            <p:spPr bwMode="auto">
              <a:xfrm>
                <a:off x="848" y="1568"/>
                <a:ext cx="57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9900"/>
                    </a:solidFill>
                  </a:rPr>
                  <a:t>A sites</a:t>
                </a:r>
                <a:endParaRPr lang="en-US" altLang="en-US"/>
              </a:p>
            </p:txBody>
          </p:sp>
        </p:grpSp>
        <p:sp>
          <p:nvSpPr>
            <p:cNvPr id="14594" name="Rectangle 35"/>
            <p:cNvSpPr>
              <a:spLocks noChangeArrowheads="1"/>
            </p:cNvSpPr>
            <p:nvPr/>
          </p:nvSpPr>
          <p:spPr bwMode="auto">
            <a:xfrm>
              <a:off x="2264" y="1928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595" name="Rectangle 36"/>
            <p:cNvSpPr>
              <a:spLocks noChangeArrowheads="1"/>
            </p:cNvSpPr>
            <p:nvPr/>
          </p:nvSpPr>
          <p:spPr bwMode="auto">
            <a:xfrm>
              <a:off x="2736" y="1944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596" name="Rectangle 37"/>
            <p:cNvSpPr>
              <a:spLocks noChangeArrowheads="1"/>
            </p:cNvSpPr>
            <p:nvPr/>
          </p:nvSpPr>
          <p:spPr bwMode="auto">
            <a:xfrm>
              <a:off x="2960" y="1552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597" name="Rectangle 38"/>
            <p:cNvSpPr>
              <a:spLocks noChangeArrowheads="1"/>
            </p:cNvSpPr>
            <p:nvPr/>
          </p:nvSpPr>
          <p:spPr bwMode="auto">
            <a:xfrm>
              <a:off x="2712" y="1152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598" name="Rectangle 39"/>
            <p:cNvSpPr>
              <a:spLocks noChangeArrowheads="1"/>
            </p:cNvSpPr>
            <p:nvPr/>
          </p:nvSpPr>
          <p:spPr bwMode="auto">
            <a:xfrm>
              <a:off x="2248" y="1168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599" name="Rectangle 40"/>
            <p:cNvSpPr>
              <a:spLocks noChangeArrowheads="1"/>
            </p:cNvSpPr>
            <p:nvPr/>
          </p:nvSpPr>
          <p:spPr bwMode="auto">
            <a:xfrm>
              <a:off x="2024" y="1552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600" name="Rectangle 41"/>
            <p:cNvSpPr>
              <a:spLocks noChangeArrowheads="1"/>
            </p:cNvSpPr>
            <p:nvPr/>
          </p:nvSpPr>
          <p:spPr bwMode="auto">
            <a:xfrm>
              <a:off x="2496" y="1552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601" name="Rectangle 42"/>
            <p:cNvSpPr>
              <a:spLocks noChangeArrowheads="1"/>
            </p:cNvSpPr>
            <p:nvPr/>
          </p:nvSpPr>
          <p:spPr bwMode="auto">
            <a:xfrm>
              <a:off x="840" y="218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602" name="Rectangle 43"/>
            <p:cNvSpPr>
              <a:spLocks noChangeArrowheads="1"/>
            </p:cNvSpPr>
            <p:nvPr/>
          </p:nvSpPr>
          <p:spPr bwMode="auto">
            <a:xfrm>
              <a:off x="984" y="2184"/>
              <a:ext cx="4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 sites</a:t>
              </a:r>
              <a:endParaRPr lang="en-US" altLang="en-US"/>
            </a:p>
          </p:txBody>
        </p:sp>
        <p:sp>
          <p:nvSpPr>
            <p:cNvPr id="14603" name="Rectangle 44"/>
            <p:cNvSpPr>
              <a:spLocks noChangeArrowheads="1"/>
            </p:cNvSpPr>
            <p:nvPr/>
          </p:nvSpPr>
          <p:spPr bwMode="auto">
            <a:xfrm>
              <a:off x="2256" y="166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604" name="Rectangle 45"/>
            <p:cNvSpPr>
              <a:spLocks noChangeArrowheads="1"/>
            </p:cNvSpPr>
            <p:nvPr/>
          </p:nvSpPr>
          <p:spPr bwMode="auto">
            <a:xfrm>
              <a:off x="2736" y="1680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605" name="Rectangle 46"/>
            <p:cNvSpPr>
              <a:spLocks noChangeArrowheads="1"/>
            </p:cNvSpPr>
            <p:nvPr/>
          </p:nvSpPr>
          <p:spPr bwMode="auto">
            <a:xfrm>
              <a:off x="2496" y="1288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606" name="Rectangle 47"/>
            <p:cNvSpPr>
              <a:spLocks noChangeArrowheads="1"/>
            </p:cNvSpPr>
            <p:nvPr/>
          </p:nvSpPr>
          <p:spPr bwMode="auto">
            <a:xfrm>
              <a:off x="1800" y="1416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14607" name="Rectangle 48"/>
            <p:cNvSpPr>
              <a:spLocks noChangeArrowheads="1"/>
            </p:cNvSpPr>
            <p:nvPr/>
          </p:nvSpPr>
          <p:spPr bwMode="auto">
            <a:xfrm>
              <a:off x="2496" y="1552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608" name="Rectangle 49"/>
            <p:cNvSpPr>
              <a:spLocks noChangeArrowheads="1"/>
            </p:cNvSpPr>
            <p:nvPr/>
          </p:nvSpPr>
          <p:spPr bwMode="auto">
            <a:xfrm>
              <a:off x="856" y="1888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609" name="Rectangle 50"/>
            <p:cNvSpPr>
              <a:spLocks noChangeArrowheads="1"/>
            </p:cNvSpPr>
            <p:nvPr/>
          </p:nvSpPr>
          <p:spPr bwMode="auto">
            <a:xfrm>
              <a:off x="992" y="1888"/>
              <a:ext cx="4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 sites</a:t>
              </a:r>
              <a:endParaRPr lang="en-US" altLang="en-US"/>
            </a:p>
          </p:txBody>
        </p:sp>
      </p:grpSp>
      <p:sp>
        <p:nvSpPr>
          <p:cNvPr id="14340" name="Rectangle 51"/>
          <p:cNvSpPr>
            <a:spLocks noChangeArrowheads="1"/>
          </p:cNvSpPr>
          <p:nvPr/>
        </p:nvSpPr>
        <p:spPr bwMode="auto">
          <a:xfrm>
            <a:off x="533400" y="1006475"/>
            <a:ext cx="37814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•  </a:t>
            </a:r>
            <a:r>
              <a:rPr lang="en-US" altLang="en-US" dirty="0">
                <a:latin typeface="Arial Narrow" panose="020B0606020202030204" pitchFamily="34" charset="0"/>
              </a:rPr>
              <a:t>ABCABC... Stacking Sequence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•  2D Projection</a:t>
            </a:r>
          </a:p>
        </p:txBody>
      </p:sp>
      <p:sp>
        <p:nvSpPr>
          <p:cNvPr id="468020" name="Rectangle 52"/>
          <p:cNvSpPr>
            <a:spLocks noChangeArrowheads="1"/>
          </p:cNvSpPr>
          <p:nvPr/>
        </p:nvSpPr>
        <p:spPr bwMode="auto">
          <a:xfrm>
            <a:off x="533400" y="4527550"/>
            <a:ext cx="2138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FCC Unit Cell</a:t>
            </a:r>
          </a:p>
        </p:txBody>
      </p:sp>
      <p:sp>
        <p:nvSpPr>
          <p:cNvPr id="14342" name="Rectangle 53"/>
          <p:cNvSpPr>
            <a:spLocks noChangeArrowheads="1"/>
          </p:cNvSpPr>
          <p:nvPr/>
        </p:nvSpPr>
        <p:spPr bwMode="auto">
          <a:xfrm>
            <a:off x="381000" y="317114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3600" b="1" dirty="0">
                <a:solidFill>
                  <a:srgbClr val="0000FF"/>
                </a:solidFill>
                <a:latin typeface="Arial Narrow" panose="020B0606020202030204" pitchFamily="34" charset="0"/>
              </a:rPr>
              <a:t>FCC Stacking Sequence</a:t>
            </a: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58900" y="1663700"/>
            <a:ext cx="6007100" cy="1955800"/>
            <a:chOff x="856" y="1048"/>
            <a:chExt cx="3784" cy="1232"/>
          </a:xfrm>
        </p:grpSpPr>
        <p:grpSp>
          <p:nvGrpSpPr>
            <p:cNvPr id="14562" name="Group 55"/>
            <p:cNvGrpSpPr>
              <a:grpSpLocks/>
            </p:cNvGrpSpPr>
            <p:nvPr/>
          </p:nvGrpSpPr>
          <p:grpSpPr bwMode="auto">
            <a:xfrm>
              <a:off x="856" y="1048"/>
              <a:ext cx="3784" cy="1232"/>
              <a:chOff x="856" y="1048"/>
              <a:chExt cx="3784" cy="1232"/>
            </a:xfrm>
          </p:grpSpPr>
          <p:sp>
            <p:nvSpPr>
              <p:cNvPr id="14567" name="Rectangle 56"/>
              <p:cNvSpPr>
                <a:spLocks noChangeArrowheads="1"/>
              </p:cNvSpPr>
              <p:nvPr/>
            </p:nvSpPr>
            <p:spPr bwMode="auto">
              <a:xfrm>
                <a:off x="2264" y="1928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4568" name="Rectangle 57"/>
              <p:cNvSpPr>
                <a:spLocks noChangeArrowheads="1"/>
              </p:cNvSpPr>
              <p:nvPr/>
            </p:nvSpPr>
            <p:spPr bwMode="auto">
              <a:xfrm>
                <a:off x="2736" y="1944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4569" name="Rectangle 58"/>
              <p:cNvSpPr>
                <a:spLocks noChangeArrowheads="1"/>
              </p:cNvSpPr>
              <p:nvPr/>
            </p:nvSpPr>
            <p:spPr bwMode="auto">
              <a:xfrm>
                <a:off x="2960" y="1552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4570" name="Rectangle 59"/>
              <p:cNvSpPr>
                <a:spLocks noChangeArrowheads="1"/>
              </p:cNvSpPr>
              <p:nvPr/>
            </p:nvSpPr>
            <p:spPr bwMode="auto">
              <a:xfrm>
                <a:off x="2712" y="1152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4571" name="Rectangle 60"/>
              <p:cNvSpPr>
                <a:spLocks noChangeArrowheads="1"/>
              </p:cNvSpPr>
              <p:nvPr/>
            </p:nvSpPr>
            <p:spPr bwMode="auto">
              <a:xfrm>
                <a:off x="2248" y="1168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4572" name="Rectangle 61"/>
              <p:cNvSpPr>
                <a:spLocks noChangeArrowheads="1"/>
              </p:cNvSpPr>
              <p:nvPr/>
            </p:nvSpPr>
            <p:spPr bwMode="auto">
              <a:xfrm>
                <a:off x="2024" y="1552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14573" name="Rectangle 62"/>
              <p:cNvSpPr>
                <a:spLocks noChangeArrowheads="1"/>
              </p:cNvSpPr>
              <p:nvPr/>
            </p:nvSpPr>
            <p:spPr bwMode="auto">
              <a:xfrm>
                <a:off x="2496" y="1552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r>
                  <a:rPr lang="en-US" altLang="en-US">
                    <a:solidFill>
                      <a:srgbClr val="0066FF"/>
                    </a:solidFill>
                  </a:rPr>
                  <a:t>B</a:t>
                </a:r>
                <a:endParaRPr lang="en-US" altLang="en-US"/>
              </a:p>
            </p:txBody>
          </p:sp>
          <p:grpSp>
            <p:nvGrpSpPr>
              <p:cNvPr id="14574" name="Group 63"/>
              <p:cNvGrpSpPr>
                <a:grpSpLocks/>
              </p:cNvGrpSpPr>
              <p:nvPr/>
            </p:nvGrpSpPr>
            <p:grpSpPr bwMode="auto">
              <a:xfrm>
                <a:off x="856" y="1048"/>
                <a:ext cx="3784" cy="1232"/>
                <a:chOff x="856" y="1048"/>
                <a:chExt cx="3784" cy="1232"/>
              </a:xfrm>
            </p:grpSpPr>
            <p:grpSp>
              <p:nvGrpSpPr>
                <p:cNvPr id="14575" name="Group 64"/>
                <p:cNvGrpSpPr>
                  <a:grpSpLocks/>
                </p:cNvGrpSpPr>
                <p:nvPr/>
              </p:nvGrpSpPr>
              <p:grpSpPr bwMode="auto">
                <a:xfrm>
                  <a:off x="3272" y="1048"/>
                  <a:ext cx="1368" cy="1232"/>
                  <a:chOff x="3272" y="1048"/>
                  <a:chExt cx="1368" cy="1232"/>
                </a:xfrm>
              </p:grpSpPr>
              <p:sp>
                <p:nvSpPr>
                  <p:cNvPr id="1458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512" y="1824"/>
                    <a:ext cx="448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824"/>
                    <a:ext cx="456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272" y="1440"/>
                    <a:ext cx="448" cy="448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1440"/>
                    <a:ext cx="456" cy="448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90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1440"/>
                    <a:ext cx="448" cy="448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91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496" y="1048"/>
                    <a:ext cx="448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92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1048"/>
                    <a:ext cx="456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4576" name="Rectangle 72"/>
                <p:cNvSpPr>
                  <a:spLocks noChangeArrowheads="1"/>
                </p:cNvSpPr>
                <p:nvPr/>
              </p:nvSpPr>
              <p:spPr bwMode="auto">
                <a:xfrm>
                  <a:off x="856" y="1888"/>
                  <a:ext cx="128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0066FF"/>
                      </a:solidFill>
                    </a:rPr>
                    <a:t>B</a:t>
                  </a:r>
                  <a:endParaRPr lang="en-US" altLang="en-US"/>
                </a:p>
              </p:txBody>
            </p:sp>
            <p:sp>
              <p:nvSpPr>
                <p:cNvPr id="14577" name="Rectangle 73"/>
                <p:cNvSpPr>
                  <a:spLocks noChangeArrowheads="1"/>
                </p:cNvSpPr>
                <p:nvPr/>
              </p:nvSpPr>
              <p:spPr bwMode="auto">
                <a:xfrm>
                  <a:off x="992" y="1888"/>
                  <a:ext cx="448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r>
                    <a:rPr lang="en-US" altLang="en-US">
                      <a:solidFill>
                        <a:srgbClr val="0066FF"/>
                      </a:solidFill>
                    </a:rPr>
                    <a:t> sites</a:t>
                  </a:r>
                  <a:endParaRPr lang="en-US" altLang="en-US"/>
                </a:p>
              </p:txBody>
            </p:sp>
            <p:grpSp>
              <p:nvGrpSpPr>
                <p:cNvPr id="14578" name="Group 74"/>
                <p:cNvGrpSpPr>
                  <a:grpSpLocks/>
                </p:cNvGrpSpPr>
                <p:nvPr/>
              </p:nvGrpSpPr>
              <p:grpSpPr bwMode="auto">
                <a:xfrm>
                  <a:off x="1888" y="1048"/>
                  <a:ext cx="1376" cy="1232"/>
                  <a:chOff x="1888" y="1048"/>
                  <a:chExt cx="1376" cy="1232"/>
                </a:xfrm>
              </p:grpSpPr>
              <p:sp>
                <p:nvSpPr>
                  <p:cNvPr id="1457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128" y="1824"/>
                    <a:ext cx="448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1824"/>
                    <a:ext cx="448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1440"/>
                    <a:ext cx="448" cy="448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440"/>
                    <a:ext cx="448" cy="448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440"/>
                    <a:ext cx="448" cy="448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048"/>
                    <a:ext cx="448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458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1048"/>
                    <a:ext cx="448" cy="456"/>
                  </a:xfrm>
                  <a:prstGeom prst="ellipse">
                    <a:avLst/>
                  </a:prstGeom>
                  <a:noFill/>
                  <a:ln w="50800">
                    <a:solidFill>
                      <a:srgbClr val="00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-111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14563" name="Rectangle 82"/>
            <p:cNvSpPr>
              <a:spLocks noChangeArrowheads="1"/>
            </p:cNvSpPr>
            <p:nvPr/>
          </p:nvSpPr>
          <p:spPr bwMode="auto">
            <a:xfrm>
              <a:off x="2256" y="166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564" name="Rectangle 83"/>
            <p:cNvSpPr>
              <a:spLocks noChangeArrowheads="1"/>
            </p:cNvSpPr>
            <p:nvPr/>
          </p:nvSpPr>
          <p:spPr bwMode="auto">
            <a:xfrm>
              <a:off x="2736" y="1680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565" name="Rectangle 84"/>
            <p:cNvSpPr>
              <a:spLocks noChangeArrowheads="1"/>
            </p:cNvSpPr>
            <p:nvPr/>
          </p:nvSpPr>
          <p:spPr bwMode="auto">
            <a:xfrm>
              <a:off x="2496" y="1288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566" name="Rectangle 85"/>
            <p:cNvSpPr>
              <a:spLocks noChangeArrowheads="1"/>
            </p:cNvSpPr>
            <p:nvPr/>
          </p:nvSpPr>
          <p:spPr bwMode="auto">
            <a:xfrm>
              <a:off x="1800" y="1416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A</a:t>
              </a:r>
              <a:endParaRPr lang="en-US" altLang="en-US"/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2857500" y="1879600"/>
            <a:ext cx="4171950" cy="1339850"/>
            <a:chOff x="1800" y="1184"/>
            <a:chExt cx="2628" cy="844"/>
          </a:xfrm>
        </p:grpSpPr>
        <p:grpSp>
          <p:nvGrpSpPr>
            <p:cNvPr id="14550" name="Group 87"/>
            <p:cNvGrpSpPr>
              <a:grpSpLocks/>
            </p:cNvGrpSpPr>
            <p:nvPr/>
          </p:nvGrpSpPr>
          <p:grpSpPr bwMode="auto">
            <a:xfrm>
              <a:off x="3516" y="1196"/>
              <a:ext cx="912" cy="832"/>
              <a:chOff x="3516" y="1196"/>
              <a:chExt cx="912" cy="832"/>
            </a:xfrm>
          </p:grpSpPr>
          <p:sp>
            <p:nvSpPr>
              <p:cNvPr id="14559" name="Oval 88"/>
              <p:cNvSpPr>
                <a:spLocks noChangeArrowheads="1"/>
              </p:cNvSpPr>
              <p:nvPr/>
            </p:nvSpPr>
            <p:spPr bwMode="auto">
              <a:xfrm>
                <a:off x="3516" y="1580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0" name="Oval 89"/>
              <p:cNvSpPr>
                <a:spLocks noChangeArrowheads="1"/>
              </p:cNvSpPr>
              <p:nvPr/>
            </p:nvSpPr>
            <p:spPr bwMode="auto">
              <a:xfrm>
                <a:off x="3980" y="1580"/>
                <a:ext cx="448" cy="448"/>
              </a:xfrm>
              <a:prstGeom prst="ellips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61" name="Oval 90"/>
              <p:cNvSpPr>
                <a:spLocks noChangeArrowheads="1"/>
              </p:cNvSpPr>
              <p:nvPr/>
            </p:nvSpPr>
            <p:spPr bwMode="auto">
              <a:xfrm>
                <a:off x="3740" y="1196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551" name="Rectangle 91"/>
            <p:cNvSpPr>
              <a:spLocks noChangeArrowheads="1"/>
            </p:cNvSpPr>
            <p:nvPr/>
          </p:nvSpPr>
          <p:spPr bwMode="auto">
            <a:xfrm>
              <a:off x="2256" y="166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552" name="Rectangle 92"/>
            <p:cNvSpPr>
              <a:spLocks noChangeArrowheads="1"/>
            </p:cNvSpPr>
            <p:nvPr/>
          </p:nvSpPr>
          <p:spPr bwMode="auto">
            <a:xfrm>
              <a:off x="2736" y="1680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553" name="Rectangle 93"/>
            <p:cNvSpPr>
              <a:spLocks noChangeArrowheads="1"/>
            </p:cNvSpPr>
            <p:nvPr/>
          </p:nvSpPr>
          <p:spPr bwMode="auto">
            <a:xfrm>
              <a:off x="2496" y="1288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CC99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554" name="Rectangle 94"/>
            <p:cNvSpPr>
              <a:spLocks noChangeArrowheads="1"/>
            </p:cNvSpPr>
            <p:nvPr/>
          </p:nvSpPr>
          <p:spPr bwMode="auto">
            <a:xfrm>
              <a:off x="1800" y="1416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A</a:t>
              </a:r>
              <a:endParaRPr lang="en-US" altLang="en-US"/>
            </a:p>
          </p:txBody>
        </p:sp>
        <p:grpSp>
          <p:nvGrpSpPr>
            <p:cNvPr id="14555" name="Group 95"/>
            <p:cNvGrpSpPr>
              <a:grpSpLocks/>
            </p:cNvGrpSpPr>
            <p:nvPr/>
          </p:nvGrpSpPr>
          <p:grpSpPr bwMode="auto">
            <a:xfrm>
              <a:off x="2118" y="1184"/>
              <a:ext cx="912" cy="832"/>
              <a:chOff x="3516" y="1196"/>
              <a:chExt cx="912" cy="832"/>
            </a:xfrm>
          </p:grpSpPr>
          <p:sp>
            <p:nvSpPr>
              <p:cNvPr id="14556" name="Oval 96"/>
              <p:cNvSpPr>
                <a:spLocks noChangeArrowheads="1"/>
              </p:cNvSpPr>
              <p:nvPr/>
            </p:nvSpPr>
            <p:spPr bwMode="auto">
              <a:xfrm>
                <a:off x="3516" y="1580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7" name="Oval 97"/>
              <p:cNvSpPr>
                <a:spLocks noChangeArrowheads="1"/>
              </p:cNvSpPr>
              <p:nvPr/>
            </p:nvSpPr>
            <p:spPr bwMode="auto">
              <a:xfrm>
                <a:off x="3980" y="1580"/>
                <a:ext cx="448" cy="448"/>
              </a:xfrm>
              <a:prstGeom prst="ellips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58" name="Oval 98"/>
              <p:cNvSpPr>
                <a:spLocks noChangeArrowheads="1"/>
              </p:cNvSpPr>
              <p:nvPr/>
            </p:nvSpPr>
            <p:spPr bwMode="auto">
              <a:xfrm>
                <a:off x="3740" y="1196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" name="Group 302"/>
          <p:cNvGrpSpPr>
            <a:grpSpLocks/>
          </p:cNvGrpSpPr>
          <p:nvPr/>
        </p:nvGrpSpPr>
        <p:grpSpPr bwMode="auto">
          <a:xfrm>
            <a:off x="3714750" y="4267200"/>
            <a:ext cx="2159000" cy="2216150"/>
            <a:chOff x="3714750" y="4267200"/>
            <a:chExt cx="2159000" cy="2216150"/>
          </a:xfrm>
        </p:grpSpPr>
        <p:sp>
          <p:nvSpPr>
            <p:cNvPr id="14346" name="Oval 436"/>
            <p:cNvSpPr>
              <a:spLocks noChangeArrowheads="1"/>
            </p:cNvSpPr>
            <p:nvPr/>
          </p:nvSpPr>
          <p:spPr bwMode="auto">
            <a:xfrm>
              <a:off x="5149850" y="56324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7" name="Oval 437"/>
            <p:cNvSpPr>
              <a:spLocks noChangeArrowheads="1"/>
            </p:cNvSpPr>
            <p:nvPr/>
          </p:nvSpPr>
          <p:spPr bwMode="auto">
            <a:xfrm>
              <a:off x="5175250" y="56451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6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Oval 438"/>
            <p:cNvSpPr>
              <a:spLocks noChangeArrowheads="1"/>
            </p:cNvSpPr>
            <p:nvPr/>
          </p:nvSpPr>
          <p:spPr bwMode="auto">
            <a:xfrm>
              <a:off x="5200650" y="56705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7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9" name="Oval 439"/>
            <p:cNvSpPr>
              <a:spLocks noChangeArrowheads="1"/>
            </p:cNvSpPr>
            <p:nvPr/>
          </p:nvSpPr>
          <p:spPr bwMode="auto">
            <a:xfrm>
              <a:off x="5226050" y="56959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7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Oval 440"/>
            <p:cNvSpPr>
              <a:spLocks noChangeArrowheads="1"/>
            </p:cNvSpPr>
            <p:nvPr/>
          </p:nvSpPr>
          <p:spPr bwMode="auto">
            <a:xfrm>
              <a:off x="5251450" y="57213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441"/>
            <p:cNvSpPr>
              <a:spLocks noChangeArrowheads="1"/>
            </p:cNvSpPr>
            <p:nvPr/>
          </p:nvSpPr>
          <p:spPr bwMode="auto">
            <a:xfrm>
              <a:off x="5276850" y="57467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8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442"/>
            <p:cNvSpPr>
              <a:spLocks noChangeArrowheads="1"/>
            </p:cNvSpPr>
            <p:nvPr/>
          </p:nvSpPr>
          <p:spPr bwMode="auto">
            <a:xfrm>
              <a:off x="5302250" y="57721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3" name="Oval 443"/>
            <p:cNvSpPr>
              <a:spLocks noChangeArrowheads="1"/>
            </p:cNvSpPr>
            <p:nvPr/>
          </p:nvSpPr>
          <p:spPr bwMode="auto">
            <a:xfrm>
              <a:off x="5327650" y="57975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4" name="Oval 444"/>
            <p:cNvSpPr>
              <a:spLocks noChangeArrowheads="1"/>
            </p:cNvSpPr>
            <p:nvPr/>
          </p:nvSpPr>
          <p:spPr bwMode="auto">
            <a:xfrm>
              <a:off x="5353050" y="58229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5" name="Oval 445"/>
            <p:cNvSpPr>
              <a:spLocks noChangeArrowheads="1"/>
            </p:cNvSpPr>
            <p:nvPr/>
          </p:nvSpPr>
          <p:spPr bwMode="auto">
            <a:xfrm>
              <a:off x="5378450" y="58483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6" name="Oval 446"/>
            <p:cNvSpPr>
              <a:spLocks noChangeArrowheads="1"/>
            </p:cNvSpPr>
            <p:nvPr/>
          </p:nvSpPr>
          <p:spPr bwMode="auto">
            <a:xfrm>
              <a:off x="5403850" y="58737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7" name="Oval 447"/>
            <p:cNvSpPr>
              <a:spLocks noChangeArrowheads="1"/>
            </p:cNvSpPr>
            <p:nvPr/>
          </p:nvSpPr>
          <p:spPr bwMode="auto">
            <a:xfrm>
              <a:off x="5429250" y="58991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8" name="Oval 448"/>
            <p:cNvSpPr>
              <a:spLocks noChangeArrowheads="1"/>
            </p:cNvSpPr>
            <p:nvPr/>
          </p:nvSpPr>
          <p:spPr bwMode="auto">
            <a:xfrm>
              <a:off x="5454650" y="5924550"/>
              <a:ext cx="76200" cy="76200"/>
            </a:xfrm>
            <a:prstGeom prst="ellipse">
              <a:avLst/>
            </a:prstGeom>
            <a:noFill/>
            <a:ln w="63500">
              <a:solidFill>
                <a:srgbClr val="00D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9" name="Oval 449"/>
            <p:cNvSpPr>
              <a:spLocks noChangeArrowheads="1"/>
            </p:cNvSpPr>
            <p:nvPr/>
          </p:nvSpPr>
          <p:spPr bwMode="auto">
            <a:xfrm>
              <a:off x="5480050" y="5949950"/>
              <a:ext cx="25400" cy="25400"/>
            </a:xfrm>
            <a:prstGeom prst="ellipse">
              <a:avLst/>
            </a:prstGeom>
            <a:noFill/>
            <a:ln w="635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0" name="Oval 450"/>
            <p:cNvSpPr>
              <a:spLocks noChangeArrowheads="1"/>
            </p:cNvSpPr>
            <p:nvPr/>
          </p:nvSpPr>
          <p:spPr bwMode="auto">
            <a:xfrm>
              <a:off x="5448300" y="5918200"/>
              <a:ext cx="88900" cy="88900"/>
            </a:xfrm>
            <a:prstGeom prst="ellipse">
              <a:avLst/>
            </a:prstGeom>
            <a:solidFill>
              <a:srgbClr val="00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1" name="Oval 451"/>
            <p:cNvSpPr>
              <a:spLocks noChangeArrowheads="1"/>
            </p:cNvSpPr>
            <p:nvPr/>
          </p:nvSpPr>
          <p:spPr bwMode="auto">
            <a:xfrm>
              <a:off x="3714750" y="54927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Oval 452"/>
            <p:cNvSpPr>
              <a:spLocks noChangeArrowheads="1"/>
            </p:cNvSpPr>
            <p:nvPr/>
          </p:nvSpPr>
          <p:spPr bwMode="auto">
            <a:xfrm>
              <a:off x="3740150" y="55054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6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3" name="Oval 453"/>
            <p:cNvSpPr>
              <a:spLocks noChangeArrowheads="1"/>
            </p:cNvSpPr>
            <p:nvPr/>
          </p:nvSpPr>
          <p:spPr bwMode="auto">
            <a:xfrm>
              <a:off x="3765550" y="55308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7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4" name="Oval 454"/>
            <p:cNvSpPr>
              <a:spLocks noChangeArrowheads="1"/>
            </p:cNvSpPr>
            <p:nvPr/>
          </p:nvSpPr>
          <p:spPr bwMode="auto">
            <a:xfrm>
              <a:off x="3790950" y="55562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7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5" name="Oval 455"/>
            <p:cNvSpPr>
              <a:spLocks noChangeArrowheads="1"/>
            </p:cNvSpPr>
            <p:nvPr/>
          </p:nvSpPr>
          <p:spPr bwMode="auto">
            <a:xfrm>
              <a:off x="3816350" y="55816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6" name="Oval 456"/>
            <p:cNvSpPr>
              <a:spLocks noChangeArrowheads="1"/>
            </p:cNvSpPr>
            <p:nvPr/>
          </p:nvSpPr>
          <p:spPr bwMode="auto">
            <a:xfrm>
              <a:off x="3841750" y="56070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8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7" name="Oval 457"/>
            <p:cNvSpPr>
              <a:spLocks noChangeArrowheads="1"/>
            </p:cNvSpPr>
            <p:nvPr/>
          </p:nvSpPr>
          <p:spPr bwMode="auto">
            <a:xfrm>
              <a:off x="3867150" y="56324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8" name="Oval 458"/>
            <p:cNvSpPr>
              <a:spLocks noChangeArrowheads="1"/>
            </p:cNvSpPr>
            <p:nvPr/>
          </p:nvSpPr>
          <p:spPr bwMode="auto">
            <a:xfrm>
              <a:off x="3892550" y="56578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9" name="Oval 459"/>
            <p:cNvSpPr>
              <a:spLocks noChangeArrowheads="1"/>
            </p:cNvSpPr>
            <p:nvPr/>
          </p:nvSpPr>
          <p:spPr bwMode="auto">
            <a:xfrm>
              <a:off x="3917950" y="56832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0" name="Oval 460"/>
            <p:cNvSpPr>
              <a:spLocks noChangeArrowheads="1"/>
            </p:cNvSpPr>
            <p:nvPr/>
          </p:nvSpPr>
          <p:spPr bwMode="auto">
            <a:xfrm>
              <a:off x="3943350" y="57086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1" name="Oval 461"/>
            <p:cNvSpPr>
              <a:spLocks noChangeArrowheads="1"/>
            </p:cNvSpPr>
            <p:nvPr/>
          </p:nvSpPr>
          <p:spPr bwMode="auto">
            <a:xfrm>
              <a:off x="3968750" y="57340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2" name="Oval 462"/>
            <p:cNvSpPr>
              <a:spLocks noChangeArrowheads="1"/>
            </p:cNvSpPr>
            <p:nvPr/>
          </p:nvSpPr>
          <p:spPr bwMode="auto">
            <a:xfrm>
              <a:off x="3994150" y="57594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Oval 463"/>
            <p:cNvSpPr>
              <a:spLocks noChangeArrowheads="1"/>
            </p:cNvSpPr>
            <p:nvPr/>
          </p:nvSpPr>
          <p:spPr bwMode="auto">
            <a:xfrm>
              <a:off x="4019550" y="5784850"/>
              <a:ext cx="76200" cy="76200"/>
            </a:xfrm>
            <a:prstGeom prst="ellipse">
              <a:avLst/>
            </a:prstGeom>
            <a:noFill/>
            <a:ln w="63500">
              <a:solidFill>
                <a:srgbClr val="00D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Oval 464"/>
            <p:cNvSpPr>
              <a:spLocks noChangeArrowheads="1"/>
            </p:cNvSpPr>
            <p:nvPr/>
          </p:nvSpPr>
          <p:spPr bwMode="auto">
            <a:xfrm>
              <a:off x="4044950" y="5810250"/>
              <a:ext cx="25400" cy="25400"/>
            </a:xfrm>
            <a:prstGeom prst="ellipse">
              <a:avLst/>
            </a:prstGeom>
            <a:noFill/>
            <a:ln w="635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5" name="Oval 465"/>
            <p:cNvSpPr>
              <a:spLocks noChangeArrowheads="1"/>
            </p:cNvSpPr>
            <p:nvPr/>
          </p:nvSpPr>
          <p:spPr bwMode="auto">
            <a:xfrm>
              <a:off x="4013200" y="5778500"/>
              <a:ext cx="88900" cy="88900"/>
            </a:xfrm>
            <a:prstGeom prst="ellipse">
              <a:avLst/>
            </a:prstGeom>
            <a:solidFill>
              <a:srgbClr val="00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Oval 466"/>
            <p:cNvSpPr>
              <a:spLocks noChangeArrowheads="1"/>
            </p:cNvSpPr>
            <p:nvPr/>
          </p:nvSpPr>
          <p:spPr bwMode="auto">
            <a:xfrm>
              <a:off x="4565650" y="43243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7" name="Oval 467"/>
            <p:cNvSpPr>
              <a:spLocks noChangeArrowheads="1"/>
            </p:cNvSpPr>
            <p:nvPr/>
          </p:nvSpPr>
          <p:spPr bwMode="auto">
            <a:xfrm>
              <a:off x="4591050" y="43370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6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8" name="Oval 468"/>
            <p:cNvSpPr>
              <a:spLocks noChangeArrowheads="1"/>
            </p:cNvSpPr>
            <p:nvPr/>
          </p:nvSpPr>
          <p:spPr bwMode="auto">
            <a:xfrm>
              <a:off x="4616450" y="43624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7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Oval 469"/>
            <p:cNvSpPr>
              <a:spLocks noChangeArrowheads="1"/>
            </p:cNvSpPr>
            <p:nvPr/>
          </p:nvSpPr>
          <p:spPr bwMode="auto">
            <a:xfrm>
              <a:off x="4641850" y="43878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7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0" name="Oval 470"/>
            <p:cNvSpPr>
              <a:spLocks noChangeArrowheads="1"/>
            </p:cNvSpPr>
            <p:nvPr/>
          </p:nvSpPr>
          <p:spPr bwMode="auto">
            <a:xfrm>
              <a:off x="4667250" y="44132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1" name="Oval 471"/>
            <p:cNvSpPr>
              <a:spLocks noChangeArrowheads="1"/>
            </p:cNvSpPr>
            <p:nvPr/>
          </p:nvSpPr>
          <p:spPr bwMode="auto">
            <a:xfrm>
              <a:off x="4692650" y="44386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8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Oval 472"/>
            <p:cNvSpPr>
              <a:spLocks noChangeArrowheads="1"/>
            </p:cNvSpPr>
            <p:nvPr/>
          </p:nvSpPr>
          <p:spPr bwMode="auto">
            <a:xfrm>
              <a:off x="4718050" y="44640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3" name="Oval 473"/>
            <p:cNvSpPr>
              <a:spLocks noChangeArrowheads="1"/>
            </p:cNvSpPr>
            <p:nvPr/>
          </p:nvSpPr>
          <p:spPr bwMode="auto">
            <a:xfrm>
              <a:off x="4743450" y="44894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4" name="Oval 474"/>
            <p:cNvSpPr>
              <a:spLocks noChangeArrowheads="1"/>
            </p:cNvSpPr>
            <p:nvPr/>
          </p:nvSpPr>
          <p:spPr bwMode="auto">
            <a:xfrm>
              <a:off x="4768850" y="45148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5" name="Oval 475"/>
            <p:cNvSpPr>
              <a:spLocks noChangeArrowheads="1"/>
            </p:cNvSpPr>
            <p:nvPr/>
          </p:nvSpPr>
          <p:spPr bwMode="auto">
            <a:xfrm>
              <a:off x="4794250" y="45402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6" name="Oval 476"/>
            <p:cNvSpPr>
              <a:spLocks noChangeArrowheads="1"/>
            </p:cNvSpPr>
            <p:nvPr/>
          </p:nvSpPr>
          <p:spPr bwMode="auto">
            <a:xfrm>
              <a:off x="4819650" y="45656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7" name="Oval 477"/>
            <p:cNvSpPr>
              <a:spLocks noChangeArrowheads="1"/>
            </p:cNvSpPr>
            <p:nvPr/>
          </p:nvSpPr>
          <p:spPr bwMode="auto">
            <a:xfrm>
              <a:off x="4845050" y="45910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8" name="Oval 478"/>
            <p:cNvSpPr>
              <a:spLocks noChangeArrowheads="1"/>
            </p:cNvSpPr>
            <p:nvPr/>
          </p:nvSpPr>
          <p:spPr bwMode="auto">
            <a:xfrm>
              <a:off x="4870450" y="4616450"/>
              <a:ext cx="76200" cy="76200"/>
            </a:xfrm>
            <a:prstGeom prst="ellipse">
              <a:avLst/>
            </a:prstGeom>
            <a:noFill/>
            <a:ln w="63500">
              <a:solidFill>
                <a:srgbClr val="00D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9" name="Oval 479"/>
            <p:cNvSpPr>
              <a:spLocks noChangeArrowheads="1"/>
            </p:cNvSpPr>
            <p:nvPr/>
          </p:nvSpPr>
          <p:spPr bwMode="auto">
            <a:xfrm>
              <a:off x="4895850" y="4641850"/>
              <a:ext cx="25400" cy="25400"/>
            </a:xfrm>
            <a:prstGeom prst="ellipse">
              <a:avLst/>
            </a:prstGeom>
            <a:noFill/>
            <a:ln w="635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0" name="Oval 480"/>
            <p:cNvSpPr>
              <a:spLocks noChangeArrowheads="1"/>
            </p:cNvSpPr>
            <p:nvPr/>
          </p:nvSpPr>
          <p:spPr bwMode="auto">
            <a:xfrm>
              <a:off x="4864100" y="4610100"/>
              <a:ext cx="88900" cy="88900"/>
            </a:xfrm>
            <a:prstGeom prst="ellipse">
              <a:avLst/>
            </a:prstGeom>
            <a:solidFill>
              <a:srgbClr val="00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1" name="Oval 481"/>
            <p:cNvSpPr>
              <a:spLocks noChangeArrowheads="1"/>
            </p:cNvSpPr>
            <p:nvPr/>
          </p:nvSpPr>
          <p:spPr bwMode="auto">
            <a:xfrm>
              <a:off x="4438650" y="55562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2" name="Oval 482"/>
            <p:cNvSpPr>
              <a:spLocks noChangeArrowheads="1"/>
            </p:cNvSpPr>
            <p:nvPr/>
          </p:nvSpPr>
          <p:spPr bwMode="auto">
            <a:xfrm>
              <a:off x="4464050" y="55689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6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3" name="Oval 483"/>
            <p:cNvSpPr>
              <a:spLocks noChangeArrowheads="1"/>
            </p:cNvSpPr>
            <p:nvPr/>
          </p:nvSpPr>
          <p:spPr bwMode="auto">
            <a:xfrm>
              <a:off x="4489450" y="55943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7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4" name="Oval 484"/>
            <p:cNvSpPr>
              <a:spLocks noChangeArrowheads="1"/>
            </p:cNvSpPr>
            <p:nvPr/>
          </p:nvSpPr>
          <p:spPr bwMode="auto">
            <a:xfrm>
              <a:off x="4514850" y="56197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7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5" name="Oval 485"/>
            <p:cNvSpPr>
              <a:spLocks noChangeArrowheads="1"/>
            </p:cNvSpPr>
            <p:nvPr/>
          </p:nvSpPr>
          <p:spPr bwMode="auto">
            <a:xfrm>
              <a:off x="4540250" y="56451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6" name="Oval 486"/>
            <p:cNvSpPr>
              <a:spLocks noChangeArrowheads="1"/>
            </p:cNvSpPr>
            <p:nvPr/>
          </p:nvSpPr>
          <p:spPr bwMode="auto">
            <a:xfrm>
              <a:off x="4565650" y="56705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8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7" name="Oval 487"/>
            <p:cNvSpPr>
              <a:spLocks noChangeArrowheads="1"/>
            </p:cNvSpPr>
            <p:nvPr/>
          </p:nvSpPr>
          <p:spPr bwMode="auto">
            <a:xfrm>
              <a:off x="4591050" y="56959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8" name="Oval 488"/>
            <p:cNvSpPr>
              <a:spLocks noChangeArrowheads="1"/>
            </p:cNvSpPr>
            <p:nvPr/>
          </p:nvSpPr>
          <p:spPr bwMode="auto">
            <a:xfrm>
              <a:off x="4616450" y="57213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9" name="Oval 489"/>
            <p:cNvSpPr>
              <a:spLocks noChangeArrowheads="1"/>
            </p:cNvSpPr>
            <p:nvPr/>
          </p:nvSpPr>
          <p:spPr bwMode="auto">
            <a:xfrm>
              <a:off x="4641850" y="57467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0" name="Oval 490"/>
            <p:cNvSpPr>
              <a:spLocks noChangeArrowheads="1"/>
            </p:cNvSpPr>
            <p:nvPr/>
          </p:nvSpPr>
          <p:spPr bwMode="auto">
            <a:xfrm>
              <a:off x="4667250" y="57721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1" name="Oval 491"/>
            <p:cNvSpPr>
              <a:spLocks noChangeArrowheads="1"/>
            </p:cNvSpPr>
            <p:nvPr/>
          </p:nvSpPr>
          <p:spPr bwMode="auto">
            <a:xfrm>
              <a:off x="4692650" y="57975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2" name="Oval 492"/>
            <p:cNvSpPr>
              <a:spLocks noChangeArrowheads="1"/>
            </p:cNvSpPr>
            <p:nvPr/>
          </p:nvSpPr>
          <p:spPr bwMode="auto">
            <a:xfrm>
              <a:off x="4718050" y="58229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3" name="Oval 493"/>
            <p:cNvSpPr>
              <a:spLocks noChangeArrowheads="1"/>
            </p:cNvSpPr>
            <p:nvPr/>
          </p:nvSpPr>
          <p:spPr bwMode="auto">
            <a:xfrm>
              <a:off x="4743450" y="5848350"/>
              <a:ext cx="76200" cy="76200"/>
            </a:xfrm>
            <a:prstGeom prst="ellipse">
              <a:avLst/>
            </a:prstGeom>
            <a:noFill/>
            <a:ln w="63500">
              <a:solidFill>
                <a:srgbClr val="00D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4" name="Oval 494"/>
            <p:cNvSpPr>
              <a:spLocks noChangeArrowheads="1"/>
            </p:cNvSpPr>
            <p:nvPr/>
          </p:nvSpPr>
          <p:spPr bwMode="auto">
            <a:xfrm>
              <a:off x="4768850" y="5873750"/>
              <a:ext cx="25400" cy="25400"/>
            </a:xfrm>
            <a:prstGeom prst="ellipse">
              <a:avLst/>
            </a:prstGeom>
            <a:noFill/>
            <a:ln w="635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5" name="Oval 495"/>
            <p:cNvSpPr>
              <a:spLocks noChangeArrowheads="1"/>
            </p:cNvSpPr>
            <p:nvPr/>
          </p:nvSpPr>
          <p:spPr bwMode="auto">
            <a:xfrm>
              <a:off x="4737100" y="5842000"/>
              <a:ext cx="88900" cy="88900"/>
            </a:xfrm>
            <a:prstGeom prst="ellipse">
              <a:avLst/>
            </a:prstGeom>
            <a:solidFill>
              <a:srgbClr val="00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6" name="Oval 496"/>
            <p:cNvSpPr>
              <a:spLocks noChangeArrowheads="1"/>
            </p:cNvSpPr>
            <p:nvPr/>
          </p:nvSpPr>
          <p:spPr bwMode="auto">
            <a:xfrm>
              <a:off x="4870450" y="49720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7" name="Oval 497"/>
            <p:cNvSpPr>
              <a:spLocks noChangeArrowheads="1"/>
            </p:cNvSpPr>
            <p:nvPr/>
          </p:nvSpPr>
          <p:spPr bwMode="auto">
            <a:xfrm>
              <a:off x="4895850" y="49847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6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8" name="Oval 498"/>
            <p:cNvSpPr>
              <a:spLocks noChangeArrowheads="1"/>
            </p:cNvSpPr>
            <p:nvPr/>
          </p:nvSpPr>
          <p:spPr bwMode="auto">
            <a:xfrm>
              <a:off x="4921250" y="50101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7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9" name="Oval 499"/>
            <p:cNvSpPr>
              <a:spLocks noChangeArrowheads="1"/>
            </p:cNvSpPr>
            <p:nvPr/>
          </p:nvSpPr>
          <p:spPr bwMode="auto">
            <a:xfrm>
              <a:off x="4946650" y="50355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7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0" name="Oval 500"/>
            <p:cNvSpPr>
              <a:spLocks noChangeArrowheads="1"/>
            </p:cNvSpPr>
            <p:nvPr/>
          </p:nvSpPr>
          <p:spPr bwMode="auto">
            <a:xfrm>
              <a:off x="4972050" y="50609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1" name="Oval 501"/>
            <p:cNvSpPr>
              <a:spLocks noChangeArrowheads="1"/>
            </p:cNvSpPr>
            <p:nvPr/>
          </p:nvSpPr>
          <p:spPr bwMode="auto">
            <a:xfrm>
              <a:off x="4997450" y="50863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8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2" name="Oval 502"/>
            <p:cNvSpPr>
              <a:spLocks noChangeArrowheads="1"/>
            </p:cNvSpPr>
            <p:nvPr/>
          </p:nvSpPr>
          <p:spPr bwMode="auto">
            <a:xfrm>
              <a:off x="5022850" y="51117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3" name="Oval 503"/>
            <p:cNvSpPr>
              <a:spLocks noChangeArrowheads="1"/>
            </p:cNvSpPr>
            <p:nvPr/>
          </p:nvSpPr>
          <p:spPr bwMode="auto">
            <a:xfrm>
              <a:off x="5048250" y="51371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4" name="Oval 504"/>
            <p:cNvSpPr>
              <a:spLocks noChangeArrowheads="1"/>
            </p:cNvSpPr>
            <p:nvPr/>
          </p:nvSpPr>
          <p:spPr bwMode="auto">
            <a:xfrm>
              <a:off x="5073650" y="51625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5" name="Oval 505"/>
            <p:cNvSpPr>
              <a:spLocks noChangeArrowheads="1"/>
            </p:cNvSpPr>
            <p:nvPr/>
          </p:nvSpPr>
          <p:spPr bwMode="auto">
            <a:xfrm>
              <a:off x="5099050" y="51879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6" name="Oval 506"/>
            <p:cNvSpPr>
              <a:spLocks noChangeArrowheads="1"/>
            </p:cNvSpPr>
            <p:nvPr/>
          </p:nvSpPr>
          <p:spPr bwMode="auto">
            <a:xfrm>
              <a:off x="5124450" y="52133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7" name="Oval 507"/>
            <p:cNvSpPr>
              <a:spLocks noChangeArrowheads="1"/>
            </p:cNvSpPr>
            <p:nvPr/>
          </p:nvSpPr>
          <p:spPr bwMode="auto">
            <a:xfrm>
              <a:off x="5149850" y="52387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8" name="Oval 508"/>
            <p:cNvSpPr>
              <a:spLocks noChangeArrowheads="1"/>
            </p:cNvSpPr>
            <p:nvPr/>
          </p:nvSpPr>
          <p:spPr bwMode="auto">
            <a:xfrm>
              <a:off x="5175250" y="5264150"/>
              <a:ext cx="76200" cy="76200"/>
            </a:xfrm>
            <a:prstGeom prst="ellipse">
              <a:avLst/>
            </a:prstGeom>
            <a:noFill/>
            <a:ln w="63500">
              <a:solidFill>
                <a:srgbClr val="00D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9" name="Oval 509"/>
            <p:cNvSpPr>
              <a:spLocks noChangeArrowheads="1"/>
            </p:cNvSpPr>
            <p:nvPr/>
          </p:nvSpPr>
          <p:spPr bwMode="auto">
            <a:xfrm>
              <a:off x="5200650" y="5289550"/>
              <a:ext cx="25400" cy="25400"/>
            </a:xfrm>
            <a:prstGeom prst="ellipse">
              <a:avLst/>
            </a:prstGeom>
            <a:noFill/>
            <a:ln w="635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0" name="Oval 510"/>
            <p:cNvSpPr>
              <a:spLocks noChangeArrowheads="1"/>
            </p:cNvSpPr>
            <p:nvPr/>
          </p:nvSpPr>
          <p:spPr bwMode="auto">
            <a:xfrm>
              <a:off x="5168900" y="5257800"/>
              <a:ext cx="88900" cy="88900"/>
            </a:xfrm>
            <a:prstGeom prst="ellipse">
              <a:avLst/>
            </a:prstGeom>
            <a:solidFill>
              <a:srgbClr val="00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1" name="Oval 511"/>
            <p:cNvSpPr>
              <a:spLocks noChangeArrowheads="1"/>
            </p:cNvSpPr>
            <p:nvPr/>
          </p:nvSpPr>
          <p:spPr bwMode="auto">
            <a:xfrm>
              <a:off x="4146550" y="49212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2" name="Oval 512"/>
            <p:cNvSpPr>
              <a:spLocks noChangeArrowheads="1"/>
            </p:cNvSpPr>
            <p:nvPr/>
          </p:nvSpPr>
          <p:spPr bwMode="auto">
            <a:xfrm>
              <a:off x="4171950" y="49339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6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3" name="Oval 513"/>
            <p:cNvSpPr>
              <a:spLocks noChangeArrowheads="1"/>
            </p:cNvSpPr>
            <p:nvPr/>
          </p:nvSpPr>
          <p:spPr bwMode="auto">
            <a:xfrm>
              <a:off x="4197350" y="49593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71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4" name="Oval 514"/>
            <p:cNvSpPr>
              <a:spLocks noChangeArrowheads="1"/>
            </p:cNvSpPr>
            <p:nvPr/>
          </p:nvSpPr>
          <p:spPr bwMode="auto">
            <a:xfrm>
              <a:off x="4222750" y="49847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7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5" name="Oval 515"/>
            <p:cNvSpPr>
              <a:spLocks noChangeArrowheads="1"/>
            </p:cNvSpPr>
            <p:nvPr/>
          </p:nvSpPr>
          <p:spPr bwMode="auto">
            <a:xfrm>
              <a:off x="4248150" y="50101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7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6" name="Oval 516"/>
            <p:cNvSpPr>
              <a:spLocks noChangeArrowheads="1"/>
            </p:cNvSpPr>
            <p:nvPr/>
          </p:nvSpPr>
          <p:spPr bwMode="auto">
            <a:xfrm>
              <a:off x="4273550" y="50355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8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7" name="Oval 517"/>
            <p:cNvSpPr>
              <a:spLocks noChangeArrowheads="1"/>
            </p:cNvSpPr>
            <p:nvPr/>
          </p:nvSpPr>
          <p:spPr bwMode="auto">
            <a:xfrm>
              <a:off x="4298950" y="50609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8" name="Oval 518"/>
            <p:cNvSpPr>
              <a:spLocks noChangeArrowheads="1"/>
            </p:cNvSpPr>
            <p:nvPr/>
          </p:nvSpPr>
          <p:spPr bwMode="auto">
            <a:xfrm>
              <a:off x="4324350" y="50863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Oval 519"/>
            <p:cNvSpPr>
              <a:spLocks noChangeArrowheads="1"/>
            </p:cNvSpPr>
            <p:nvPr/>
          </p:nvSpPr>
          <p:spPr bwMode="auto">
            <a:xfrm>
              <a:off x="4349750" y="51117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0" name="Oval 520"/>
            <p:cNvSpPr>
              <a:spLocks noChangeArrowheads="1"/>
            </p:cNvSpPr>
            <p:nvPr/>
          </p:nvSpPr>
          <p:spPr bwMode="auto">
            <a:xfrm>
              <a:off x="4375150" y="51371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Oval 521"/>
            <p:cNvSpPr>
              <a:spLocks noChangeArrowheads="1"/>
            </p:cNvSpPr>
            <p:nvPr/>
          </p:nvSpPr>
          <p:spPr bwMode="auto">
            <a:xfrm>
              <a:off x="4400550" y="51625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2" name="Oval 522"/>
            <p:cNvSpPr>
              <a:spLocks noChangeArrowheads="1"/>
            </p:cNvSpPr>
            <p:nvPr/>
          </p:nvSpPr>
          <p:spPr bwMode="auto">
            <a:xfrm>
              <a:off x="4425950" y="51879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3" name="Oval 523"/>
            <p:cNvSpPr>
              <a:spLocks noChangeArrowheads="1"/>
            </p:cNvSpPr>
            <p:nvPr/>
          </p:nvSpPr>
          <p:spPr bwMode="auto">
            <a:xfrm>
              <a:off x="4451350" y="5213350"/>
              <a:ext cx="76200" cy="76200"/>
            </a:xfrm>
            <a:prstGeom prst="ellipse">
              <a:avLst/>
            </a:prstGeom>
            <a:noFill/>
            <a:ln w="63500">
              <a:solidFill>
                <a:srgbClr val="00D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4" name="Oval 524"/>
            <p:cNvSpPr>
              <a:spLocks noChangeArrowheads="1"/>
            </p:cNvSpPr>
            <p:nvPr/>
          </p:nvSpPr>
          <p:spPr bwMode="auto">
            <a:xfrm>
              <a:off x="4476750" y="5238750"/>
              <a:ext cx="25400" cy="25400"/>
            </a:xfrm>
            <a:prstGeom prst="ellipse">
              <a:avLst/>
            </a:prstGeom>
            <a:noFill/>
            <a:ln w="635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5" name="Oval 525"/>
            <p:cNvSpPr>
              <a:spLocks noChangeArrowheads="1"/>
            </p:cNvSpPr>
            <p:nvPr/>
          </p:nvSpPr>
          <p:spPr bwMode="auto">
            <a:xfrm>
              <a:off x="4445000" y="5207000"/>
              <a:ext cx="88900" cy="88900"/>
            </a:xfrm>
            <a:prstGeom prst="ellipse">
              <a:avLst/>
            </a:prstGeom>
            <a:solidFill>
              <a:srgbClr val="00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6" name="Oval 526"/>
            <p:cNvSpPr>
              <a:spLocks noChangeArrowheads="1"/>
            </p:cNvSpPr>
            <p:nvPr/>
          </p:nvSpPr>
          <p:spPr bwMode="auto">
            <a:xfrm>
              <a:off x="5213350" y="46418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7" name="Oval 527"/>
            <p:cNvSpPr>
              <a:spLocks noChangeArrowheads="1"/>
            </p:cNvSpPr>
            <p:nvPr/>
          </p:nvSpPr>
          <p:spPr bwMode="auto">
            <a:xfrm>
              <a:off x="5238750" y="46545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33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8" name="Oval 528"/>
            <p:cNvSpPr>
              <a:spLocks noChangeArrowheads="1"/>
            </p:cNvSpPr>
            <p:nvPr/>
          </p:nvSpPr>
          <p:spPr bwMode="auto">
            <a:xfrm>
              <a:off x="5264150" y="46799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33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" name="Oval 529"/>
            <p:cNvSpPr>
              <a:spLocks noChangeArrowheads="1"/>
            </p:cNvSpPr>
            <p:nvPr/>
          </p:nvSpPr>
          <p:spPr bwMode="auto">
            <a:xfrm>
              <a:off x="5289550" y="47053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0" name="Oval 530"/>
            <p:cNvSpPr>
              <a:spLocks noChangeArrowheads="1"/>
            </p:cNvSpPr>
            <p:nvPr/>
          </p:nvSpPr>
          <p:spPr bwMode="auto">
            <a:xfrm>
              <a:off x="5314950" y="47307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33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1" name="Oval 531"/>
            <p:cNvSpPr>
              <a:spLocks noChangeArrowheads="1"/>
            </p:cNvSpPr>
            <p:nvPr/>
          </p:nvSpPr>
          <p:spPr bwMode="auto">
            <a:xfrm>
              <a:off x="5340350" y="47561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33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2" name="Oval 532"/>
            <p:cNvSpPr>
              <a:spLocks noChangeArrowheads="1"/>
            </p:cNvSpPr>
            <p:nvPr/>
          </p:nvSpPr>
          <p:spPr bwMode="auto">
            <a:xfrm>
              <a:off x="5365750" y="47815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3" name="Oval 533"/>
            <p:cNvSpPr>
              <a:spLocks noChangeArrowheads="1"/>
            </p:cNvSpPr>
            <p:nvPr/>
          </p:nvSpPr>
          <p:spPr bwMode="auto">
            <a:xfrm>
              <a:off x="5391150" y="48069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4" name="Oval 534"/>
            <p:cNvSpPr>
              <a:spLocks noChangeArrowheads="1"/>
            </p:cNvSpPr>
            <p:nvPr/>
          </p:nvSpPr>
          <p:spPr bwMode="auto">
            <a:xfrm>
              <a:off x="5416550" y="48323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4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5" name="Oval 535"/>
            <p:cNvSpPr>
              <a:spLocks noChangeArrowheads="1"/>
            </p:cNvSpPr>
            <p:nvPr/>
          </p:nvSpPr>
          <p:spPr bwMode="auto">
            <a:xfrm>
              <a:off x="5441950" y="48577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5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6" name="Oval 536"/>
            <p:cNvSpPr>
              <a:spLocks noChangeArrowheads="1"/>
            </p:cNvSpPr>
            <p:nvPr/>
          </p:nvSpPr>
          <p:spPr bwMode="auto">
            <a:xfrm>
              <a:off x="5467350" y="48831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7" name="Oval 537"/>
            <p:cNvSpPr>
              <a:spLocks noChangeArrowheads="1"/>
            </p:cNvSpPr>
            <p:nvPr/>
          </p:nvSpPr>
          <p:spPr bwMode="auto">
            <a:xfrm>
              <a:off x="5492750" y="49085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7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8" name="Oval 538"/>
            <p:cNvSpPr>
              <a:spLocks noChangeArrowheads="1"/>
            </p:cNvSpPr>
            <p:nvPr/>
          </p:nvSpPr>
          <p:spPr bwMode="auto">
            <a:xfrm>
              <a:off x="5518150" y="4933950"/>
              <a:ext cx="76200" cy="76200"/>
            </a:xfrm>
            <a:prstGeom prst="ellipse">
              <a:avLst/>
            </a:prstGeom>
            <a:noFill/>
            <a:ln w="63500">
              <a:solidFill>
                <a:srgbClr val="008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9" name="Oval 539"/>
            <p:cNvSpPr>
              <a:spLocks noChangeArrowheads="1"/>
            </p:cNvSpPr>
            <p:nvPr/>
          </p:nvSpPr>
          <p:spPr bwMode="auto">
            <a:xfrm>
              <a:off x="5543550" y="4959350"/>
              <a:ext cx="25400" cy="25400"/>
            </a:xfrm>
            <a:prstGeom prst="ellipse">
              <a:avLst/>
            </a:prstGeom>
            <a:noFill/>
            <a:ln w="635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0" name="Oval 540"/>
            <p:cNvSpPr>
              <a:spLocks noChangeArrowheads="1"/>
            </p:cNvSpPr>
            <p:nvPr/>
          </p:nvSpPr>
          <p:spPr bwMode="auto">
            <a:xfrm>
              <a:off x="5511800" y="4927600"/>
              <a:ext cx="88900" cy="889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1" name="Oval 541"/>
            <p:cNvSpPr>
              <a:spLocks noChangeArrowheads="1"/>
            </p:cNvSpPr>
            <p:nvPr/>
          </p:nvSpPr>
          <p:spPr bwMode="auto">
            <a:xfrm>
              <a:off x="3778250" y="45148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2" name="Oval 542"/>
            <p:cNvSpPr>
              <a:spLocks noChangeArrowheads="1"/>
            </p:cNvSpPr>
            <p:nvPr/>
          </p:nvSpPr>
          <p:spPr bwMode="auto">
            <a:xfrm>
              <a:off x="3803650" y="45275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33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3" name="Oval 543"/>
            <p:cNvSpPr>
              <a:spLocks noChangeArrowheads="1"/>
            </p:cNvSpPr>
            <p:nvPr/>
          </p:nvSpPr>
          <p:spPr bwMode="auto">
            <a:xfrm>
              <a:off x="3829050" y="45529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33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4" name="Oval 544"/>
            <p:cNvSpPr>
              <a:spLocks noChangeArrowheads="1"/>
            </p:cNvSpPr>
            <p:nvPr/>
          </p:nvSpPr>
          <p:spPr bwMode="auto">
            <a:xfrm>
              <a:off x="3854450" y="45783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5" name="Oval 545"/>
            <p:cNvSpPr>
              <a:spLocks noChangeArrowheads="1"/>
            </p:cNvSpPr>
            <p:nvPr/>
          </p:nvSpPr>
          <p:spPr bwMode="auto">
            <a:xfrm>
              <a:off x="3879850" y="46037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33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6" name="Oval 546"/>
            <p:cNvSpPr>
              <a:spLocks noChangeArrowheads="1"/>
            </p:cNvSpPr>
            <p:nvPr/>
          </p:nvSpPr>
          <p:spPr bwMode="auto">
            <a:xfrm>
              <a:off x="3905250" y="46291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33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7" name="Oval 547"/>
            <p:cNvSpPr>
              <a:spLocks noChangeArrowheads="1"/>
            </p:cNvSpPr>
            <p:nvPr/>
          </p:nvSpPr>
          <p:spPr bwMode="auto">
            <a:xfrm>
              <a:off x="3930650" y="46545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8" name="Oval 548"/>
            <p:cNvSpPr>
              <a:spLocks noChangeArrowheads="1"/>
            </p:cNvSpPr>
            <p:nvPr/>
          </p:nvSpPr>
          <p:spPr bwMode="auto">
            <a:xfrm>
              <a:off x="3956050" y="46799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9" name="Oval 549"/>
            <p:cNvSpPr>
              <a:spLocks noChangeArrowheads="1"/>
            </p:cNvSpPr>
            <p:nvPr/>
          </p:nvSpPr>
          <p:spPr bwMode="auto">
            <a:xfrm>
              <a:off x="3981450" y="47053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4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0" name="Oval 550"/>
            <p:cNvSpPr>
              <a:spLocks noChangeArrowheads="1"/>
            </p:cNvSpPr>
            <p:nvPr/>
          </p:nvSpPr>
          <p:spPr bwMode="auto">
            <a:xfrm>
              <a:off x="4006850" y="47307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5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1" name="Oval 551"/>
            <p:cNvSpPr>
              <a:spLocks noChangeArrowheads="1"/>
            </p:cNvSpPr>
            <p:nvPr/>
          </p:nvSpPr>
          <p:spPr bwMode="auto">
            <a:xfrm>
              <a:off x="4032250" y="47561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2" name="Oval 552"/>
            <p:cNvSpPr>
              <a:spLocks noChangeArrowheads="1"/>
            </p:cNvSpPr>
            <p:nvPr/>
          </p:nvSpPr>
          <p:spPr bwMode="auto">
            <a:xfrm>
              <a:off x="4057650" y="47815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7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3" name="Oval 553"/>
            <p:cNvSpPr>
              <a:spLocks noChangeArrowheads="1"/>
            </p:cNvSpPr>
            <p:nvPr/>
          </p:nvSpPr>
          <p:spPr bwMode="auto">
            <a:xfrm>
              <a:off x="4083050" y="4806950"/>
              <a:ext cx="76200" cy="76200"/>
            </a:xfrm>
            <a:prstGeom prst="ellipse">
              <a:avLst/>
            </a:prstGeom>
            <a:noFill/>
            <a:ln w="63500">
              <a:solidFill>
                <a:srgbClr val="008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4" name="Oval 554"/>
            <p:cNvSpPr>
              <a:spLocks noChangeArrowheads="1"/>
            </p:cNvSpPr>
            <p:nvPr/>
          </p:nvSpPr>
          <p:spPr bwMode="auto">
            <a:xfrm>
              <a:off x="4108450" y="4832350"/>
              <a:ext cx="25400" cy="25400"/>
            </a:xfrm>
            <a:prstGeom prst="ellipse">
              <a:avLst/>
            </a:prstGeom>
            <a:noFill/>
            <a:ln w="635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5" name="Oval 555"/>
            <p:cNvSpPr>
              <a:spLocks noChangeArrowheads="1"/>
            </p:cNvSpPr>
            <p:nvPr/>
          </p:nvSpPr>
          <p:spPr bwMode="auto">
            <a:xfrm>
              <a:off x="4076700" y="4800600"/>
              <a:ext cx="88900" cy="889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6" name="Oval 556"/>
            <p:cNvSpPr>
              <a:spLocks noChangeArrowheads="1"/>
            </p:cNvSpPr>
            <p:nvPr/>
          </p:nvSpPr>
          <p:spPr bwMode="auto">
            <a:xfrm>
              <a:off x="4489450" y="46037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7" name="Oval 557"/>
            <p:cNvSpPr>
              <a:spLocks noChangeArrowheads="1"/>
            </p:cNvSpPr>
            <p:nvPr/>
          </p:nvSpPr>
          <p:spPr bwMode="auto">
            <a:xfrm>
              <a:off x="4514850" y="46164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33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8" name="Oval 558"/>
            <p:cNvSpPr>
              <a:spLocks noChangeArrowheads="1"/>
            </p:cNvSpPr>
            <p:nvPr/>
          </p:nvSpPr>
          <p:spPr bwMode="auto">
            <a:xfrm>
              <a:off x="4540250" y="46418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33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9" name="Oval 559"/>
            <p:cNvSpPr>
              <a:spLocks noChangeArrowheads="1"/>
            </p:cNvSpPr>
            <p:nvPr/>
          </p:nvSpPr>
          <p:spPr bwMode="auto">
            <a:xfrm>
              <a:off x="4565650" y="46672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0" name="Oval 560"/>
            <p:cNvSpPr>
              <a:spLocks noChangeArrowheads="1"/>
            </p:cNvSpPr>
            <p:nvPr/>
          </p:nvSpPr>
          <p:spPr bwMode="auto">
            <a:xfrm>
              <a:off x="4591050" y="46926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33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1" name="Oval 561"/>
            <p:cNvSpPr>
              <a:spLocks noChangeArrowheads="1"/>
            </p:cNvSpPr>
            <p:nvPr/>
          </p:nvSpPr>
          <p:spPr bwMode="auto">
            <a:xfrm>
              <a:off x="4616450" y="47180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33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2" name="Oval 562"/>
            <p:cNvSpPr>
              <a:spLocks noChangeArrowheads="1"/>
            </p:cNvSpPr>
            <p:nvPr/>
          </p:nvSpPr>
          <p:spPr bwMode="auto">
            <a:xfrm>
              <a:off x="4641850" y="47434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3" name="Oval 563"/>
            <p:cNvSpPr>
              <a:spLocks noChangeArrowheads="1"/>
            </p:cNvSpPr>
            <p:nvPr/>
          </p:nvSpPr>
          <p:spPr bwMode="auto">
            <a:xfrm>
              <a:off x="4667250" y="47688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4" name="Oval 564"/>
            <p:cNvSpPr>
              <a:spLocks noChangeArrowheads="1"/>
            </p:cNvSpPr>
            <p:nvPr/>
          </p:nvSpPr>
          <p:spPr bwMode="auto">
            <a:xfrm>
              <a:off x="4692650" y="47942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4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5" name="Oval 565"/>
            <p:cNvSpPr>
              <a:spLocks noChangeArrowheads="1"/>
            </p:cNvSpPr>
            <p:nvPr/>
          </p:nvSpPr>
          <p:spPr bwMode="auto">
            <a:xfrm>
              <a:off x="4718050" y="48196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5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6" name="Oval 566"/>
            <p:cNvSpPr>
              <a:spLocks noChangeArrowheads="1"/>
            </p:cNvSpPr>
            <p:nvPr/>
          </p:nvSpPr>
          <p:spPr bwMode="auto">
            <a:xfrm>
              <a:off x="4743450" y="48450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7" name="Oval 567"/>
            <p:cNvSpPr>
              <a:spLocks noChangeArrowheads="1"/>
            </p:cNvSpPr>
            <p:nvPr/>
          </p:nvSpPr>
          <p:spPr bwMode="auto">
            <a:xfrm>
              <a:off x="4768850" y="48704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7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8" name="Oval 568"/>
            <p:cNvSpPr>
              <a:spLocks noChangeArrowheads="1"/>
            </p:cNvSpPr>
            <p:nvPr/>
          </p:nvSpPr>
          <p:spPr bwMode="auto">
            <a:xfrm>
              <a:off x="4794250" y="4895850"/>
              <a:ext cx="76200" cy="76200"/>
            </a:xfrm>
            <a:prstGeom prst="ellipse">
              <a:avLst/>
            </a:prstGeom>
            <a:noFill/>
            <a:ln w="63500">
              <a:solidFill>
                <a:srgbClr val="008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9" name="Oval 569"/>
            <p:cNvSpPr>
              <a:spLocks noChangeArrowheads="1"/>
            </p:cNvSpPr>
            <p:nvPr/>
          </p:nvSpPr>
          <p:spPr bwMode="auto">
            <a:xfrm>
              <a:off x="4819650" y="4921250"/>
              <a:ext cx="25400" cy="25400"/>
            </a:xfrm>
            <a:prstGeom prst="ellipse">
              <a:avLst/>
            </a:prstGeom>
            <a:noFill/>
            <a:ln w="635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0" name="Oval 570"/>
            <p:cNvSpPr>
              <a:spLocks noChangeArrowheads="1"/>
            </p:cNvSpPr>
            <p:nvPr/>
          </p:nvSpPr>
          <p:spPr bwMode="auto">
            <a:xfrm>
              <a:off x="4787900" y="4889500"/>
              <a:ext cx="88900" cy="889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1" name="Oval 571"/>
            <p:cNvSpPr>
              <a:spLocks noChangeArrowheads="1"/>
            </p:cNvSpPr>
            <p:nvPr/>
          </p:nvSpPr>
          <p:spPr bwMode="auto">
            <a:xfrm>
              <a:off x="4362450" y="58229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2" name="Oval 572"/>
            <p:cNvSpPr>
              <a:spLocks noChangeArrowheads="1"/>
            </p:cNvSpPr>
            <p:nvPr/>
          </p:nvSpPr>
          <p:spPr bwMode="auto">
            <a:xfrm>
              <a:off x="4387850" y="58356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33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3" name="Oval 573"/>
            <p:cNvSpPr>
              <a:spLocks noChangeArrowheads="1"/>
            </p:cNvSpPr>
            <p:nvPr/>
          </p:nvSpPr>
          <p:spPr bwMode="auto">
            <a:xfrm>
              <a:off x="4413250" y="58610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33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4" name="Oval 574"/>
            <p:cNvSpPr>
              <a:spLocks noChangeArrowheads="1"/>
            </p:cNvSpPr>
            <p:nvPr/>
          </p:nvSpPr>
          <p:spPr bwMode="auto">
            <a:xfrm>
              <a:off x="4438650" y="58864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5" name="Oval 575"/>
            <p:cNvSpPr>
              <a:spLocks noChangeArrowheads="1"/>
            </p:cNvSpPr>
            <p:nvPr/>
          </p:nvSpPr>
          <p:spPr bwMode="auto">
            <a:xfrm>
              <a:off x="4464050" y="59118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33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6" name="Oval 576"/>
            <p:cNvSpPr>
              <a:spLocks noChangeArrowheads="1"/>
            </p:cNvSpPr>
            <p:nvPr/>
          </p:nvSpPr>
          <p:spPr bwMode="auto">
            <a:xfrm>
              <a:off x="4489450" y="59372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33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7" name="Oval 577"/>
            <p:cNvSpPr>
              <a:spLocks noChangeArrowheads="1"/>
            </p:cNvSpPr>
            <p:nvPr/>
          </p:nvSpPr>
          <p:spPr bwMode="auto">
            <a:xfrm>
              <a:off x="4514850" y="59626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8" name="Oval 578"/>
            <p:cNvSpPr>
              <a:spLocks noChangeArrowheads="1"/>
            </p:cNvSpPr>
            <p:nvPr/>
          </p:nvSpPr>
          <p:spPr bwMode="auto">
            <a:xfrm>
              <a:off x="4540250" y="59880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9" name="Oval 579"/>
            <p:cNvSpPr>
              <a:spLocks noChangeArrowheads="1"/>
            </p:cNvSpPr>
            <p:nvPr/>
          </p:nvSpPr>
          <p:spPr bwMode="auto">
            <a:xfrm>
              <a:off x="4565650" y="60134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4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0" name="Oval 580"/>
            <p:cNvSpPr>
              <a:spLocks noChangeArrowheads="1"/>
            </p:cNvSpPr>
            <p:nvPr/>
          </p:nvSpPr>
          <p:spPr bwMode="auto">
            <a:xfrm>
              <a:off x="4591050" y="60388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5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1" name="Oval 581"/>
            <p:cNvSpPr>
              <a:spLocks noChangeArrowheads="1"/>
            </p:cNvSpPr>
            <p:nvPr/>
          </p:nvSpPr>
          <p:spPr bwMode="auto">
            <a:xfrm>
              <a:off x="4616450" y="60642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2" name="Oval 582"/>
            <p:cNvSpPr>
              <a:spLocks noChangeArrowheads="1"/>
            </p:cNvSpPr>
            <p:nvPr/>
          </p:nvSpPr>
          <p:spPr bwMode="auto">
            <a:xfrm>
              <a:off x="4641850" y="60896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7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3" name="Oval 583"/>
            <p:cNvSpPr>
              <a:spLocks noChangeArrowheads="1"/>
            </p:cNvSpPr>
            <p:nvPr/>
          </p:nvSpPr>
          <p:spPr bwMode="auto">
            <a:xfrm>
              <a:off x="4667250" y="6115050"/>
              <a:ext cx="76200" cy="76200"/>
            </a:xfrm>
            <a:prstGeom prst="ellipse">
              <a:avLst/>
            </a:prstGeom>
            <a:noFill/>
            <a:ln w="63500">
              <a:solidFill>
                <a:srgbClr val="008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4" name="Oval 584"/>
            <p:cNvSpPr>
              <a:spLocks noChangeArrowheads="1"/>
            </p:cNvSpPr>
            <p:nvPr/>
          </p:nvSpPr>
          <p:spPr bwMode="auto">
            <a:xfrm>
              <a:off x="4692650" y="6140450"/>
              <a:ext cx="25400" cy="25400"/>
            </a:xfrm>
            <a:prstGeom prst="ellipse">
              <a:avLst/>
            </a:prstGeom>
            <a:noFill/>
            <a:ln w="635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5" name="Oval 585"/>
            <p:cNvSpPr>
              <a:spLocks noChangeArrowheads="1"/>
            </p:cNvSpPr>
            <p:nvPr/>
          </p:nvSpPr>
          <p:spPr bwMode="auto">
            <a:xfrm>
              <a:off x="4660900" y="6108700"/>
              <a:ext cx="88900" cy="889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6" name="Oval 586"/>
            <p:cNvSpPr>
              <a:spLocks noChangeArrowheads="1"/>
            </p:cNvSpPr>
            <p:nvPr/>
          </p:nvSpPr>
          <p:spPr bwMode="auto">
            <a:xfrm>
              <a:off x="4794250" y="52387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7" name="Oval 587"/>
            <p:cNvSpPr>
              <a:spLocks noChangeArrowheads="1"/>
            </p:cNvSpPr>
            <p:nvPr/>
          </p:nvSpPr>
          <p:spPr bwMode="auto">
            <a:xfrm>
              <a:off x="4819650" y="52514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33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8" name="Oval 588"/>
            <p:cNvSpPr>
              <a:spLocks noChangeArrowheads="1"/>
            </p:cNvSpPr>
            <p:nvPr/>
          </p:nvSpPr>
          <p:spPr bwMode="auto">
            <a:xfrm>
              <a:off x="4845050" y="52768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33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9" name="Oval 589"/>
            <p:cNvSpPr>
              <a:spLocks noChangeArrowheads="1"/>
            </p:cNvSpPr>
            <p:nvPr/>
          </p:nvSpPr>
          <p:spPr bwMode="auto">
            <a:xfrm>
              <a:off x="4870450" y="53022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0" name="Oval 590"/>
            <p:cNvSpPr>
              <a:spLocks noChangeArrowheads="1"/>
            </p:cNvSpPr>
            <p:nvPr/>
          </p:nvSpPr>
          <p:spPr bwMode="auto">
            <a:xfrm>
              <a:off x="4895850" y="53276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33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1" name="Oval 591"/>
            <p:cNvSpPr>
              <a:spLocks noChangeArrowheads="1"/>
            </p:cNvSpPr>
            <p:nvPr/>
          </p:nvSpPr>
          <p:spPr bwMode="auto">
            <a:xfrm>
              <a:off x="4921250" y="53530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33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2" name="Oval 592"/>
            <p:cNvSpPr>
              <a:spLocks noChangeArrowheads="1"/>
            </p:cNvSpPr>
            <p:nvPr/>
          </p:nvSpPr>
          <p:spPr bwMode="auto">
            <a:xfrm>
              <a:off x="4946650" y="53784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3" name="Oval 593"/>
            <p:cNvSpPr>
              <a:spLocks noChangeArrowheads="1"/>
            </p:cNvSpPr>
            <p:nvPr/>
          </p:nvSpPr>
          <p:spPr bwMode="auto">
            <a:xfrm>
              <a:off x="4972050" y="54038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4" name="Oval 594"/>
            <p:cNvSpPr>
              <a:spLocks noChangeArrowheads="1"/>
            </p:cNvSpPr>
            <p:nvPr/>
          </p:nvSpPr>
          <p:spPr bwMode="auto">
            <a:xfrm>
              <a:off x="4997450" y="54292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4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5" name="Oval 595"/>
            <p:cNvSpPr>
              <a:spLocks noChangeArrowheads="1"/>
            </p:cNvSpPr>
            <p:nvPr/>
          </p:nvSpPr>
          <p:spPr bwMode="auto">
            <a:xfrm>
              <a:off x="5022850" y="54546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5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6" name="Oval 596"/>
            <p:cNvSpPr>
              <a:spLocks noChangeArrowheads="1"/>
            </p:cNvSpPr>
            <p:nvPr/>
          </p:nvSpPr>
          <p:spPr bwMode="auto">
            <a:xfrm>
              <a:off x="5048250" y="54800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7" name="Oval 597"/>
            <p:cNvSpPr>
              <a:spLocks noChangeArrowheads="1"/>
            </p:cNvSpPr>
            <p:nvPr/>
          </p:nvSpPr>
          <p:spPr bwMode="auto">
            <a:xfrm>
              <a:off x="5073650" y="55054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7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8" name="Oval 598"/>
            <p:cNvSpPr>
              <a:spLocks noChangeArrowheads="1"/>
            </p:cNvSpPr>
            <p:nvPr/>
          </p:nvSpPr>
          <p:spPr bwMode="auto">
            <a:xfrm>
              <a:off x="5099050" y="5530850"/>
              <a:ext cx="76200" cy="76200"/>
            </a:xfrm>
            <a:prstGeom prst="ellipse">
              <a:avLst/>
            </a:prstGeom>
            <a:noFill/>
            <a:ln w="63500">
              <a:solidFill>
                <a:srgbClr val="008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9" name="Oval 599"/>
            <p:cNvSpPr>
              <a:spLocks noChangeArrowheads="1"/>
            </p:cNvSpPr>
            <p:nvPr/>
          </p:nvSpPr>
          <p:spPr bwMode="auto">
            <a:xfrm>
              <a:off x="5124450" y="5556250"/>
              <a:ext cx="25400" cy="25400"/>
            </a:xfrm>
            <a:prstGeom prst="ellipse">
              <a:avLst/>
            </a:prstGeom>
            <a:noFill/>
            <a:ln w="635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0" name="Oval 600"/>
            <p:cNvSpPr>
              <a:spLocks noChangeArrowheads="1"/>
            </p:cNvSpPr>
            <p:nvPr/>
          </p:nvSpPr>
          <p:spPr bwMode="auto">
            <a:xfrm>
              <a:off x="5092700" y="5524500"/>
              <a:ext cx="88900" cy="889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1" name="Oval 601"/>
            <p:cNvSpPr>
              <a:spLocks noChangeArrowheads="1"/>
            </p:cNvSpPr>
            <p:nvPr/>
          </p:nvSpPr>
          <p:spPr bwMode="auto">
            <a:xfrm>
              <a:off x="4044950" y="5175250"/>
              <a:ext cx="660400" cy="660400"/>
            </a:xfrm>
            <a:prstGeom prst="ellips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2" name="Oval 602"/>
            <p:cNvSpPr>
              <a:spLocks noChangeArrowheads="1"/>
            </p:cNvSpPr>
            <p:nvPr/>
          </p:nvSpPr>
          <p:spPr bwMode="auto">
            <a:xfrm>
              <a:off x="4070350" y="5187950"/>
              <a:ext cx="609600" cy="622300"/>
            </a:xfrm>
            <a:prstGeom prst="ellipse">
              <a:avLst/>
            </a:prstGeom>
            <a:noFill/>
            <a:ln w="63500">
              <a:solidFill>
                <a:srgbClr val="0033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3" name="Oval 603"/>
            <p:cNvSpPr>
              <a:spLocks noChangeArrowheads="1"/>
            </p:cNvSpPr>
            <p:nvPr/>
          </p:nvSpPr>
          <p:spPr bwMode="auto">
            <a:xfrm>
              <a:off x="4095750" y="5213350"/>
              <a:ext cx="558800" cy="571500"/>
            </a:xfrm>
            <a:prstGeom prst="ellipse">
              <a:avLst/>
            </a:prstGeom>
            <a:noFill/>
            <a:ln w="63500">
              <a:solidFill>
                <a:srgbClr val="0033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4" name="Oval 604"/>
            <p:cNvSpPr>
              <a:spLocks noChangeArrowheads="1"/>
            </p:cNvSpPr>
            <p:nvPr/>
          </p:nvSpPr>
          <p:spPr bwMode="auto">
            <a:xfrm>
              <a:off x="4121150" y="5238750"/>
              <a:ext cx="508000" cy="520700"/>
            </a:xfrm>
            <a:prstGeom prst="ellipse">
              <a:avLst/>
            </a:prstGeom>
            <a:noFill/>
            <a:ln w="635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5" name="Oval 605"/>
            <p:cNvSpPr>
              <a:spLocks noChangeArrowheads="1"/>
            </p:cNvSpPr>
            <p:nvPr/>
          </p:nvSpPr>
          <p:spPr bwMode="auto">
            <a:xfrm>
              <a:off x="4146550" y="5264150"/>
              <a:ext cx="457200" cy="469900"/>
            </a:xfrm>
            <a:prstGeom prst="ellipse">
              <a:avLst/>
            </a:prstGeom>
            <a:noFill/>
            <a:ln w="63500">
              <a:solidFill>
                <a:srgbClr val="0033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6" name="Oval 606"/>
            <p:cNvSpPr>
              <a:spLocks noChangeArrowheads="1"/>
            </p:cNvSpPr>
            <p:nvPr/>
          </p:nvSpPr>
          <p:spPr bwMode="auto">
            <a:xfrm>
              <a:off x="4171950" y="5289550"/>
              <a:ext cx="419100" cy="419100"/>
            </a:xfrm>
            <a:prstGeom prst="ellipse">
              <a:avLst/>
            </a:prstGeom>
            <a:noFill/>
            <a:ln w="63500">
              <a:solidFill>
                <a:srgbClr val="0033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7" name="Oval 607"/>
            <p:cNvSpPr>
              <a:spLocks noChangeArrowheads="1"/>
            </p:cNvSpPr>
            <p:nvPr/>
          </p:nvSpPr>
          <p:spPr bwMode="auto">
            <a:xfrm>
              <a:off x="4197350" y="5314950"/>
              <a:ext cx="368300" cy="3683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8" name="Oval 608"/>
            <p:cNvSpPr>
              <a:spLocks noChangeArrowheads="1"/>
            </p:cNvSpPr>
            <p:nvPr/>
          </p:nvSpPr>
          <p:spPr bwMode="auto">
            <a:xfrm>
              <a:off x="4222750" y="5340350"/>
              <a:ext cx="317500" cy="317500"/>
            </a:xfrm>
            <a:prstGeom prst="ellipse">
              <a:avLst/>
            </a:prstGeom>
            <a:noFill/>
            <a:ln w="63500">
              <a:solidFill>
                <a:srgbClr val="00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19" name="Oval 609"/>
            <p:cNvSpPr>
              <a:spLocks noChangeArrowheads="1"/>
            </p:cNvSpPr>
            <p:nvPr/>
          </p:nvSpPr>
          <p:spPr bwMode="auto">
            <a:xfrm>
              <a:off x="4248150" y="5365750"/>
              <a:ext cx="266700" cy="279400"/>
            </a:xfrm>
            <a:prstGeom prst="ellipse">
              <a:avLst/>
            </a:prstGeom>
            <a:noFill/>
            <a:ln w="63500">
              <a:solidFill>
                <a:srgbClr val="004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0" name="Oval 610"/>
            <p:cNvSpPr>
              <a:spLocks noChangeArrowheads="1"/>
            </p:cNvSpPr>
            <p:nvPr/>
          </p:nvSpPr>
          <p:spPr bwMode="auto">
            <a:xfrm>
              <a:off x="4273550" y="5391150"/>
              <a:ext cx="215900" cy="228600"/>
            </a:xfrm>
            <a:prstGeom prst="ellipse">
              <a:avLst/>
            </a:prstGeom>
            <a:noFill/>
            <a:ln w="63500">
              <a:solidFill>
                <a:srgbClr val="005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1" name="Oval 611"/>
            <p:cNvSpPr>
              <a:spLocks noChangeArrowheads="1"/>
            </p:cNvSpPr>
            <p:nvPr/>
          </p:nvSpPr>
          <p:spPr bwMode="auto">
            <a:xfrm>
              <a:off x="4298950" y="5416550"/>
              <a:ext cx="177800" cy="177800"/>
            </a:xfrm>
            <a:prstGeom prst="ellips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2" name="Oval 612"/>
            <p:cNvSpPr>
              <a:spLocks noChangeArrowheads="1"/>
            </p:cNvSpPr>
            <p:nvPr/>
          </p:nvSpPr>
          <p:spPr bwMode="auto">
            <a:xfrm>
              <a:off x="4324350" y="5441950"/>
              <a:ext cx="127000" cy="127000"/>
            </a:xfrm>
            <a:prstGeom prst="ellipse">
              <a:avLst/>
            </a:prstGeom>
            <a:noFill/>
            <a:ln w="63500">
              <a:solidFill>
                <a:srgbClr val="007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3" name="Oval 613"/>
            <p:cNvSpPr>
              <a:spLocks noChangeArrowheads="1"/>
            </p:cNvSpPr>
            <p:nvPr/>
          </p:nvSpPr>
          <p:spPr bwMode="auto">
            <a:xfrm>
              <a:off x="4349750" y="5467350"/>
              <a:ext cx="76200" cy="76200"/>
            </a:xfrm>
            <a:prstGeom prst="ellipse">
              <a:avLst/>
            </a:prstGeom>
            <a:noFill/>
            <a:ln w="63500">
              <a:solidFill>
                <a:srgbClr val="0088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4" name="Oval 614"/>
            <p:cNvSpPr>
              <a:spLocks noChangeArrowheads="1"/>
            </p:cNvSpPr>
            <p:nvPr/>
          </p:nvSpPr>
          <p:spPr bwMode="auto">
            <a:xfrm>
              <a:off x="4375150" y="5492750"/>
              <a:ext cx="25400" cy="25400"/>
            </a:xfrm>
            <a:prstGeom prst="ellipse">
              <a:avLst/>
            </a:prstGeom>
            <a:noFill/>
            <a:ln w="635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5" name="Oval 615"/>
            <p:cNvSpPr>
              <a:spLocks noChangeArrowheads="1"/>
            </p:cNvSpPr>
            <p:nvPr/>
          </p:nvSpPr>
          <p:spPr bwMode="auto">
            <a:xfrm>
              <a:off x="4343400" y="5461000"/>
              <a:ext cx="88900" cy="889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6" name="Oval 616"/>
            <p:cNvSpPr>
              <a:spLocks noChangeArrowheads="1"/>
            </p:cNvSpPr>
            <p:nvPr/>
          </p:nvSpPr>
          <p:spPr bwMode="auto">
            <a:xfrm>
              <a:off x="4375150" y="4883150"/>
              <a:ext cx="660400" cy="660400"/>
            </a:xfrm>
            <a:prstGeom prst="ellipse">
              <a:avLst/>
            </a:prstGeom>
            <a:noFill/>
            <a:ln w="635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7" name="Oval 617"/>
            <p:cNvSpPr>
              <a:spLocks noChangeArrowheads="1"/>
            </p:cNvSpPr>
            <p:nvPr/>
          </p:nvSpPr>
          <p:spPr bwMode="auto">
            <a:xfrm>
              <a:off x="4400550" y="4895850"/>
              <a:ext cx="609600" cy="622300"/>
            </a:xfrm>
            <a:prstGeom prst="ellipse">
              <a:avLst/>
            </a:prstGeom>
            <a:noFill/>
            <a:ln w="63500">
              <a:solidFill>
                <a:srgbClr val="A26E2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8" name="Oval 618"/>
            <p:cNvSpPr>
              <a:spLocks noChangeArrowheads="1"/>
            </p:cNvSpPr>
            <p:nvPr/>
          </p:nvSpPr>
          <p:spPr bwMode="auto">
            <a:xfrm>
              <a:off x="4425950" y="4921250"/>
              <a:ext cx="558800" cy="571500"/>
            </a:xfrm>
            <a:prstGeom prst="ellipse">
              <a:avLst/>
            </a:prstGeom>
            <a:noFill/>
            <a:ln w="63500">
              <a:solidFill>
                <a:srgbClr val="AA77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29" name="Oval 619"/>
            <p:cNvSpPr>
              <a:spLocks noChangeArrowheads="1"/>
            </p:cNvSpPr>
            <p:nvPr/>
          </p:nvSpPr>
          <p:spPr bwMode="auto">
            <a:xfrm>
              <a:off x="4451350" y="4946650"/>
              <a:ext cx="508000" cy="520700"/>
            </a:xfrm>
            <a:prstGeom prst="ellipse">
              <a:avLst/>
            </a:prstGeom>
            <a:noFill/>
            <a:ln w="63500">
              <a:solidFill>
                <a:srgbClr val="B3801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0" name="Oval 620"/>
            <p:cNvSpPr>
              <a:spLocks noChangeArrowheads="1"/>
            </p:cNvSpPr>
            <p:nvPr/>
          </p:nvSpPr>
          <p:spPr bwMode="auto">
            <a:xfrm>
              <a:off x="4476750" y="4972050"/>
              <a:ext cx="457200" cy="469900"/>
            </a:xfrm>
            <a:prstGeom prst="ellipse">
              <a:avLst/>
            </a:prstGeom>
            <a:noFill/>
            <a:ln w="63500">
              <a:solidFill>
                <a:srgbClr val="BB88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1" name="Oval 621"/>
            <p:cNvSpPr>
              <a:spLocks noChangeArrowheads="1"/>
            </p:cNvSpPr>
            <p:nvPr/>
          </p:nvSpPr>
          <p:spPr bwMode="auto">
            <a:xfrm>
              <a:off x="4502150" y="4997450"/>
              <a:ext cx="419100" cy="419100"/>
            </a:xfrm>
            <a:prstGeom prst="ellipse">
              <a:avLst/>
            </a:prstGeom>
            <a:noFill/>
            <a:ln w="63500">
              <a:solidFill>
                <a:srgbClr val="C491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2" name="Oval 622"/>
            <p:cNvSpPr>
              <a:spLocks noChangeArrowheads="1"/>
            </p:cNvSpPr>
            <p:nvPr/>
          </p:nvSpPr>
          <p:spPr bwMode="auto">
            <a:xfrm>
              <a:off x="4527550" y="5022850"/>
              <a:ext cx="368300" cy="368300"/>
            </a:xfrm>
            <a:prstGeom prst="ellipse">
              <a:avLst/>
            </a:prstGeom>
            <a:noFill/>
            <a:ln w="635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3" name="Oval 623"/>
            <p:cNvSpPr>
              <a:spLocks noChangeArrowheads="1"/>
            </p:cNvSpPr>
            <p:nvPr/>
          </p:nvSpPr>
          <p:spPr bwMode="auto">
            <a:xfrm>
              <a:off x="4552950" y="5048250"/>
              <a:ext cx="317500" cy="317500"/>
            </a:xfrm>
            <a:prstGeom prst="ellipse">
              <a:avLst/>
            </a:prstGeom>
            <a:noFill/>
            <a:ln w="635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4" name="Oval 624"/>
            <p:cNvSpPr>
              <a:spLocks noChangeArrowheads="1"/>
            </p:cNvSpPr>
            <p:nvPr/>
          </p:nvSpPr>
          <p:spPr bwMode="auto">
            <a:xfrm>
              <a:off x="4578350" y="5073650"/>
              <a:ext cx="266700" cy="279400"/>
            </a:xfrm>
            <a:prstGeom prst="ellipse">
              <a:avLst/>
            </a:prstGeom>
            <a:noFill/>
            <a:ln w="63500">
              <a:solidFill>
                <a:srgbClr val="D5A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5" name="Oval 625"/>
            <p:cNvSpPr>
              <a:spLocks noChangeArrowheads="1"/>
            </p:cNvSpPr>
            <p:nvPr/>
          </p:nvSpPr>
          <p:spPr bwMode="auto">
            <a:xfrm>
              <a:off x="4603750" y="5099050"/>
              <a:ext cx="215900" cy="228600"/>
            </a:xfrm>
            <a:prstGeom prst="ellipse">
              <a:avLst/>
            </a:prstGeom>
            <a:noFill/>
            <a:ln w="63500">
              <a:solidFill>
                <a:srgbClr val="DD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6" name="Oval 626"/>
            <p:cNvSpPr>
              <a:spLocks noChangeArrowheads="1"/>
            </p:cNvSpPr>
            <p:nvPr/>
          </p:nvSpPr>
          <p:spPr bwMode="auto">
            <a:xfrm>
              <a:off x="4629150" y="5124450"/>
              <a:ext cx="177800" cy="177800"/>
            </a:xfrm>
            <a:prstGeom prst="ellipse">
              <a:avLst/>
            </a:prstGeom>
            <a:noFill/>
            <a:ln w="63500">
              <a:solidFill>
                <a:srgbClr val="E6B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7" name="Oval 627"/>
            <p:cNvSpPr>
              <a:spLocks noChangeArrowheads="1"/>
            </p:cNvSpPr>
            <p:nvPr/>
          </p:nvSpPr>
          <p:spPr bwMode="auto">
            <a:xfrm>
              <a:off x="4654550" y="5149850"/>
              <a:ext cx="127000" cy="127000"/>
            </a:xfrm>
            <a:prstGeom prst="ellipse">
              <a:avLst/>
            </a:prstGeom>
            <a:noFill/>
            <a:ln w="63500">
              <a:solidFill>
                <a:srgbClr val="EEB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8" name="Oval 628"/>
            <p:cNvSpPr>
              <a:spLocks noChangeArrowheads="1"/>
            </p:cNvSpPr>
            <p:nvPr/>
          </p:nvSpPr>
          <p:spPr bwMode="auto">
            <a:xfrm>
              <a:off x="4679950" y="5175250"/>
              <a:ext cx="76200" cy="76200"/>
            </a:xfrm>
            <a:prstGeom prst="ellipse">
              <a:avLst/>
            </a:prstGeom>
            <a:noFill/>
            <a:ln w="63500">
              <a:solidFill>
                <a:srgbClr val="F7C4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39" name="Oval 629"/>
            <p:cNvSpPr>
              <a:spLocks noChangeArrowheads="1"/>
            </p:cNvSpPr>
            <p:nvPr/>
          </p:nvSpPr>
          <p:spPr bwMode="auto">
            <a:xfrm>
              <a:off x="4705350" y="5200650"/>
              <a:ext cx="25400" cy="25400"/>
            </a:xfrm>
            <a:prstGeom prst="ellipse">
              <a:avLst/>
            </a:prstGeom>
            <a:noFill/>
            <a:ln w="635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0" name="Oval 630"/>
            <p:cNvSpPr>
              <a:spLocks noChangeArrowheads="1"/>
            </p:cNvSpPr>
            <p:nvPr/>
          </p:nvSpPr>
          <p:spPr bwMode="auto">
            <a:xfrm>
              <a:off x="4673600" y="5168900"/>
              <a:ext cx="88900" cy="88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41" name="Freeform 631"/>
            <p:cNvSpPr>
              <a:spLocks/>
            </p:cNvSpPr>
            <p:nvPr/>
          </p:nvSpPr>
          <p:spPr bwMode="auto">
            <a:xfrm>
              <a:off x="4105275" y="4743450"/>
              <a:ext cx="1460500" cy="482600"/>
            </a:xfrm>
            <a:custGeom>
              <a:avLst/>
              <a:gdLst>
                <a:gd name="T0" fmla="*/ 2147483647 w 920"/>
                <a:gd name="T1" fmla="*/ 0 h 304"/>
                <a:gd name="T2" fmla="*/ 0 w 920"/>
                <a:gd name="T3" fmla="*/ 2147483647 h 304"/>
                <a:gd name="T4" fmla="*/ 2147483647 w 920"/>
                <a:gd name="T5" fmla="*/ 2147483647 h 304"/>
                <a:gd name="T6" fmla="*/ 2147483647 w 920"/>
                <a:gd name="T7" fmla="*/ 2147483647 h 304"/>
                <a:gd name="T8" fmla="*/ 2147483647 w 920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304"/>
                <a:gd name="T17" fmla="*/ 920 w 92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304">
                  <a:moveTo>
                    <a:pt x="248" y="0"/>
                  </a:moveTo>
                  <a:lnTo>
                    <a:pt x="0" y="72"/>
                  </a:lnTo>
                  <a:lnTo>
                    <a:pt x="376" y="304"/>
                  </a:lnTo>
                  <a:lnTo>
                    <a:pt x="920" y="144"/>
                  </a:lnTo>
                  <a:lnTo>
                    <a:pt x="64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Line 632"/>
            <p:cNvSpPr>
              <a:spLocks noChangeShapeType="1"/>
            </p:cNvSpPr>
            <p:nvPr/>
          </p:nvSpPr>
          <p:spPr bwMode="auto">
            <a:xfrm flipV="1">
              <a:off x="4076700" y="4857750"/>
              <a:ext cx="25400" cy="450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Line 633"/>
            <p:cNvSpPr>
              <a:spLocks noChangeShapeType="1"/>
            </p:cNvSpPr>
            <p:nvPr/>
          </p:nvSpPr>
          <p:spPr bwMode="auto">
            <a:xfrm flipV="1">
              <a:off x="4646613" y="5229225"/>
              <a:ext cx="60325" cy="968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Line 634"/>
            <p:cNvSpPr>
              <a:spLocks noChangeShapeType="1"/>
            </p:cNvSpPr>
            <p:nvPr/>
          </p:nvSpPr>
          <p:spPr bwMode="auto">
            <a:xfrm flipV="1">
              <a:off x="5511800" y="4962525"/>
              <a:ext cx="50800" cy="968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635"/>
            <p:cNvSpPr>
              <a:spLocks/>
            </p:cNvSpPr>
            <p:nvPr/>
          </p:nvSpPr>
          <p:spPr bwMode="auto">
            <a:xfrm>
              <a:off x="4051300" y="5775325"/>
              <a:ext cx="1460500" cy="419100"/>
            </a:xfrm>
            <a:custGeom>
              <a:avLst/>
              <a:gdLst>
                <a:gd name="T0" fmla="*/ 2147483647 w 920"/>
                <a:gd name="T1" fmla="*/ 0 h 264"/>
                <a:gd name="T2" fmla="*/ 0 w 920"/>
                <a:gd name="T3" fmla="*/ 2147483647 h 264"/>
                <a:gd name="T4" fmla="*/ 2147483647 w 920"/>
                <a:gd name="T5" fmla="*/ 2147483647 h 264"/>
                <a:gd name="T6" fmla="*/ 2147483647 w 920"/>
                <a:gd name="T7" fmla="*/ 2147483647 h 264"/>
                <a:gd name="T8" fmla="*/ 2147483647 w 920"/>
                <a:gd name="T9" fmla="*/ 2147483647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264"/>
                <a:gd name="T17" fmla="*/ 920 w 920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264">
                  <a:moveTo>
                    <a:pt x="104" y="0"/>
                  </a:moveTo>
                  <a:lnTo>
                    <a:pt x="0" y="32"/>
                  </a:lnTo>
                  <a:lnTo>
                    <a:pt x="376" y="264"/>
                  </a:lnTo>
                  <a:lnTo>
                    <a:pt x="920" y="104"/>
                  </a:lnTo>
                  <a:lnTo>
                    <a:pt x="816" y="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Line 636"/>
            <p:cNvSpPr>
              <a:spLocks noChangeShapeType="1"/>
            </p:cNvSpPr>
            <p:nvPr/>
          </p:nvSpPr>
          <p:spPr bwMode="auto">
            <a:xfrm flipV="1">
              <a:off x="4051300" y="5676900"/>
              <a:ext cx="1588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Rectangle 637"/>
            <p:cNvSpPr>
              <a:spLocks noChangeArrowheads="1"/>
            </p:cNvSpPr>
            <p:nvPr/>
          </p:nvSpPr>
          <p:spPr bwMode="auto">
            <a:xfrm>
              <a:off x="4889500" y="4267200"/>
              <a:ext cx="204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14548" name="Rectangle 638"/>
            <p:cNvSpPr>
              <a:spLocks noChangeArrowheads="1"/>
            </p:cNvSpPr>
            <p:nvPr/>
          </p:nvSpPr>
          <p:spPr bwMode="auto">
            <a:xfrm>
              <a:off x="4762500" y="4572000"/>
              <a:ext cx="204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4549" name="Rectangle 639"/>
            <p:cNvSpPr>
              <a:spLocks noChangeArrowheads="1"/>
            </p:cNvSpPr>
            <p:nvPr/>
          </p:nvSpPr>
          <p:spPr bwMode="auto">
            <a:xfrm>
              <a:off x="4635500" y="4851400"/>
              <a:ext cx="222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C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3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0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fld id="{0B656188-ADF6-44A6-8845-9B10A095A421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06425" y="5137150"/>
            <a:ext cx="3848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•  Coordination </a:t>
            </a:r>
            <a:r>
              <a:rPr lang="en-US" altLang="en-US" dirty="0" smtClean="0"/>
              <a:t>number </a:t>
            </a:r>
            <a:r>
              <a:rPr lang="en-US" altLang="en-US" dirty="0"/>
              <a:t>= 12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46100" y="1600200"/>
            <a:ext cx="4054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ABAB... Stacking Sequence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06425" y="5654675"/>
            <a:ext cx="1809750" cy="3651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dirty="0"/>
              <a:t>•  APF = 0.74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444500" y="2057400"/>
            <a:ext cx="228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3D Projection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724400" y="2057400"/>
            <a:ext cx="228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 2D Projection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278063" y="4543425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Adapted from Fig. 3.3(a),</a:t>
            </a:r>
          </a:p>
          <a:p>
            <a:r>
              <a:rPr lang="en-US" altLang="en-US" sz="1200">
                <a:solidFill>
                  <a:srgbClr val="000000"/>
                </a:solidFill>
              </a:rPr>
              <a:t> </a:t>
            </a:r>
            <a:r>
              <a:rPr lang="en-US" alt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alt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27050"/>
            <a:ext cx="8534400" cy="685800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Hexagonal Close-Packed Structure (HCP)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4629150" y="5080000"/>
            <a:ext cx="32797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Times New Roman" pitchFamily="18" charset="0"/>
              </a:rPr>
              <a:t>6 atoms/unit cell</a:t>
            </a:r>
            <a:r>
              <a:rPr lang="en-US" altLang="en-US" sz="1800">
                <a:cs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700">
                <a:cs typeface="Times New Roman" pitchFamily="18" charset="0"/>
              </a:rPr>
              <a:t>	</a:t>
            </a:r>
            <a:endParaRPr lang="en-US" altLang="en-US">
              <a:cs typeface="Times New Roman" pitchFamily="18" charset="0"/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5327650" y="5627688"/>
            <a:ext cx="2743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Times New Roman" pitchFamily="18" charset="0"/>
              </a:rPr>
              <a:t>ex: Cd, Mg, Ti, Zn</a:t>
            </a:r>
          </a:p>
        </p:txBody>
      </p:sp>
      <p:sp>
        <p:nvSpPr>
          <p:cNvPr id="15372" name="Rectangle 21"/>
          <p:cNvSpPr>
            <a:spLocks noChangeArrowheads="1"/>
          </p:cNvSpPr>
          <p:nvPr/>
        </p:nvSpPr>
        <p:spPr bwMode="auto">
          <a:xfrm>
            <a:off x="606425" y="6172200"/>
            <a:ext cx="1708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r>
              <a:rPr lang="en-US" altLang="en-US"/>
              <a:t>• </a:t>
            </a:r>
            <a:r>
              <a:rPr lang="en-US" altLang="en-US" i="1">
                <a:cs typeface="Times New Roman" pitchFamily="18" charset="0"/>
              </a:rPr>
              <a:t>c</a:t>
            </a:r>
            <a:r>
              <a:rPr lang="en-US" altLang="en-US">
                <a:cs typeface="Times New Roman" pitchFamily="18" charset="0"/>
              </a:rPr>
              <a:t>/</a:t>
            </a:r>
            <a:r>
              <a:rPr lang="en-US" altLang="en-US" i="1">
                <a:cs typeface="Times New Roman" pitchFamily="18" charset="0"/>
              </a:rPr>
              <a:t>a</a:t>
            </a:r>
            <a:r>
              <a:rPr lang="en-US" altLang="en-US">
                <a:cs typeface="Times New Roman" pitchFamily="18" charset="0"/>
              </a:rPr>
              <a:t> = 1.633</a:t>
            </a:r>
          </a:p>
        </p:txBody>
      </p:sp>
      <p:grpSp>
        <p:nvGrpSpPr>
          <p:cNvPr id="15373" name="Group 122"/>
          <p:cNvGrpSpPr>
            <a:grpSpLocks/>
          </p:cNvGrpSpPr>
          <p:nvPr/>
        </p:nvGrpSpPr>
        <p:grpSpPr bwMode="auto">
          <a:xfrm>
            <a:off x="522288" y="2540000"/>
            <a:ext cx="3440112" cy="2249488"/>
            <a:chOff x="329" y="1600"/>
            <a:chExt cx="2167" cy="1417"/>
          </a:xfrm>
        </p:grpSpPr>
        <p:sp>
          <p:nvSpPr>
            <p:cNvPr id="15401" name="Line 11"/>
            <p:cNvSpPr>
              <a:spLocks noChangeShapeType="1"/>
            </p:cNvSpPr>
            <p:nvPr/>
          </p:nvSpPr>
          <p:spPr bwMode="auto">
            <a:xfrm flipH="1">
              <a:off x="343" y="2606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2"/>
            <p:cNvSpPr>
              <a:spLocks noChangeShapeType="1"/>
            </p:cNvSpPr>
            <p:nvPr/>
          </p:nvSpPr>
          <p:spPr bwMode="auto">
            <a:xfrm flipH="1">
              <a:off x="343" y="1779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3"/>
            <p:cNvSpPr>
              <a:spLocks noChangeShapeType="1"/>
            </p:cNvSpPr>
            <p:nvPr/>
          </p:nvSpPr>
          <p:spPr bwMode="auto">
            <a:xfrm>
              <a:off x="426" y="2295"/>
              <a:ext cx="0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4"/>
            <p:cNvSpPr>
              <a:spLocks noChangeShapeType="1"/>
            </p:cNvSpPr>
            <p:nvPr/>
          </p:nvSpPr>
          <p:spPr bwMode="auto">
            <a:xfrm flipV="1">
              <a:off x="426" y="1770"/>
              <a:ext cx="0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Text Box 15"/>
            <p:cNvSpPr txBox="1">
              <a:spLocks noChangeArrowheads="1"/>
            </p:cNvSpPr>
            <p:nvPr/>
          </p:nvSpPr>
          <p:spPr bwMode="auto">
            <a:xfrm>
              <a:off x="329" y="2058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/>
                <a:t>c</a:t>
              </a:r>
            </a:p>
          </p:txBody>
        </p:sp>
        <p:sp>
          <p:nvSpPr>
            <p:cNvPr id="15406" name="Line 16"/>
            <p:cNvSpPr>
              <a:spLocks noChangeShapeType="1"/>
            </p:cNvSpPr>
            <p:nvPr/>
          </p:nvSpPr>
          <p:spPr bwMode="auto">
            <a:xfrm rot="16200000" flipH="1">
              <a:off x="759" y="2924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7"/>
            <p:cNvSpPr>
              <a:spLocks noChangeShapeType="1"/>
            </p:cNvSpPr>
            <p:nvPr/>
          </p:nvSpPr>
          <p:spPr bwMode="auto">
            <a:xfrm rot="16200000" flipH="1">
              <a:off x="1211" y="2924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18"/>
            <p:cNvSpPr>
              <a:spLocks noChangeShapeType="1"/>
            </p:cNvSpPr>
            <p:nvPr/>
          </p:nvSpPr>
          <p:spPr bwMode="auto">
            <a:xfrm>
              <a:off x="1179" y="2911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9"/>
            <p:cNvSpPr>
              <a:spLocks noChangeShapeType="1"/>
            </p:cNvSpPr>
            <p:nvPr/>
          </p:nvSpPr>
          <p:spPr bwMode="auto">
            <a:xfrm flipH="1">
              <a:off x="845" y="2910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Text Box 20"/>
            <p:cNvSpPr txBox="1">
              <a:spLocks noChangeArrowheads="1"/>
            </p:cNvSpPr>
            <p:nvPr/>
          </p:nvSpPr>
          <p:spPr bwMode="auto">
            <a:xfrm>
              <a:off x="964" y="2767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i="1"/>
                <a:t>a</a:t>
              </a:r>
            </a:p>
          </p:txBody>
        </p:sp>
        <p:sp>
          <p:nvSpPr>
            <p:cNvPr id="1541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512" y="1600"/>
              <a:ext cx="1984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24"/>
            <p:cNvSpPr>
              <a:spLocks noChangeShapeType="1"/>
            </p:cNvSpPr>
            <p:nvPr/>
          </p:nvSpPr>
          <p:spPr bwMode="auto">
            <a:xfrm flipV="1">
              <a:off x="616" y="1784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25"/>
            <p:cNvSpPr>
              <a:spLocks noChangeShapeType="1"/>
            </p:cNvSpPr>
            <p:nvPr/>
          </p:nvSpPr>
          <p:spPr bwMode="auto">
            <a:xfrm flipV="1">
              <a:off x="1640" y="1856"/>
              <a:ext cx="1" cy="8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26"/>
            <p:cNvSpPr>
              <a:spLocks noChangeShapeType="1"/>
            </p:cNvSpPr>
            <p:nvPr/>
          </p:nvSpPr>
          <p:spPr bwMode="auto">
            <a:xfrm flipV="1">
              <a:off x="1120" y="1832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27"/>
            <p:cNvSpPr>
              <a:spLocks noChangeShapeType="1"/>
            </p:cNvSpPr>
            <p:nvPr/>
          </p:nvSpPr>
          <p:spPr bwMode="auto">
            <a:xfrm>
              <a:off x="960" y="170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28"/>
            <p:cNvSpPr>
              <a:spLocks noChangeShapeType="1"/>
            </p:cNvSpPr>
            <p:nvPr/>
          </p:nvSpPr>
          <p:spPr bwMode="auto">
            <a:xfrm>
              <a:off x="960" y="1848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29"/>
            <p:cNvSpPr>
              <a:spLocks noChangeShapeType="1"/>
            </p:cNvSpPr>
            <p:nvPr/>
          </p:nvSpPr>
          <p:spPr bwMode="auto">
            <a:xfrm>
              <a:off x="960" y="1992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30"/>
            <p:cNvSpPr>
              <a:spLocks noChangeShapeType="1"/>
            </p:cNvSpPr>
            <p:nvPr/>
          </p:nvSpPr>
          <p:spPr bwMode="auto">
            <a:xfrm>
              <a:off x="960" y="2136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31"/>
            <p:cNvSpPr>
              <a:spLocks noChangeShapeType="1"/>
            </p:cNvSpPr>
            <p:nvPr/>
          </p:nvSpPr>
          <p:spPr bwMode="auto">
            <a:xfrm>
              <a:off x="960" y="2280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32"/>
            <p:cNvSpPr>
              <a:spLocks noChangeShapeType="1"/>
            </p:cNvSpPr>
            <p:nvPr/>
          </p:nvSpPr>
          <p:spPr bwMode="auto">
            <a:xfrm>
              <a:off x="960" y="242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33"/>
            <p:cNvSpPr>
              <a:spLocks noChangeShapeType="1"/>
            </p:cNvSpPr>
            <p:nvPr/>
          </p:nvSpPr>
          <p:spPr bwMode="auto">
            <a:xfrm>
              <a:off x="1416" y="170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34"/>
            <p:cNvSpPr>
              <a:spLocks noChangeShapeType="1"/>
            </p:cNvSpPr>
            <p:nvPr/>
          </p:nvSpPr>
          <p:spPr bwMode="auto">
            <a:xfrm>
              <a:off x="1416" y="1848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35"/>
            <p:cNvSpPr>
              <a:spLocks noChangeShapeType="1"/>
            </p:cNvSpPr>
            <p:nvPr/>
          </p:nvSpPr>
          <p:spPr bwMode="auto">
            <a:xfrm>
              <a:off x="1416" y="1992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36"/>
            <p:cNvSpPr>
              <a:spLocks noChangeShapeType="1"/>
            </p:cNvSpPr>
            <p:nvPr/>
          </p:nvSpPr>
          <p:spPr bwMode="auto">
            <a:xfrm>
              <a:off x="1416" y="2136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37"/>
            <p:cNvSpPr>
              <a:spLocks noChangeShapeType="1"/>
            </p:cNvSpPr>
            <p:nvPr/>
          </p:nvSpPr>
          <p:spPr bwMode="auto">
            <a:xfrm>
              <a:off x="1416" y="2280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38"/>
            <p:cNvSpPr>
              <a:spLocks noChangeShapeType="1"/>
            </p:cNvSpPr>
            <p:nvPr/>
          </p:nvSpPr>
          <p:spPr bwMode="auto">
            <a:xfrm>
              <a:off x="1416" y="242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39"/>
            <p:cNvSpPr>
              <a:spLocks noChangeShapeType="1"/>
            </p:cNvSpPr>
            <p:nvPr/>
          </p:nvSpPr>
          <p:spPr bwMode="auto">
            <a:xfrm flipV="1">
              <a:off x="832" y="1944"/>
              <a:ext cx="1" cy="8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40"/>
            <p:cNvSpPr>
              <a:spLocks noChangeShapeType="1"/>
            </p:cNvSpPr>
            <p:nvPr/>
          </p:nvSpPr>
          <p:spPr bwMode="auto">
            <a:xfrm flipV="1">
              <a:off x="1296" y="1944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9" name="Group 41"/>
            <p:cNvGrpSpPr>
              <a:grpSpLocks/>
            </p:cNvGrpSpPr>
            <p:nvPr/>
          </p:nvGrpSpPr>
          <p:grpSpPr bwMode="auto">
            <a:xfrm>
              <a:off x="528" y="2432"/>
              <a:ext cx="1200" cy="408"/>
              <a:chOff x="528" y="2432"/>
              <a:chExt cx="1200" cy="408"/>
            </a:xfrm>
          </p:grpSpPr>
          <p:sp>
            <p:nvSpPr>
              <p:cNvPr id="15475" name="Oval 42"/>
              <p:cNvSpPr>
                <a:spLocks noChangeArrowheads="1"/>
              </p:cNvSpPr>
              <p:nvPr/>
            </p:nvSpPr>
            <p:spPr bwMode="auto">
              <a:xfrm>
                <a:off x="752" y="267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6" name="Oval 43"/>
              <p:cNvSpPr>
                <a:spLocks noChangeArrowheads="1"/>
              </p:cNvSpPr>
              <p:nvPr/>
            </p:nvSpPr>
            <p:spPr bwMode="auto">
              <a:xfrm>
                <a:off x="1208" y="2664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7" name="Oval 44"/>
              <p:cNvSpPr>
                <a:spLocks noChangeArrowheads="1"/>
              </p:cNvSpPr>
              <p:nvPr/>
            </p:nvSpPr>
            <p:spPr bwMode="auto">
              <a:xfrm>
                <a:off x="880" y="2432"/>
                <a:ext cx="168" cy="176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8" name="Oval 45"/>
              <p:cNvSpPr>
                <a:spLocks noChangeArrowheads="1"/>
              </p:cNvSpPr>
              <p:nvPr/>
            </p:nvSpPr>
            <p:spPr bwMode="auto">
              <a:xfrm>
                <a:off x="1336" y="243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9" name="Oval 46"/>
              <p:cNvSpPr>
                <a:spLocks noChangeArrowheads="1"/>
              </p:cNvSpPr>
              <p:nvPr/>
            </p:nvSpPr>
            <p:spPr bwMode="auto">
              <a:xfrm>
                <a:off x="528" y="2512"/>
                <a:ext cx="176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80" name="Oval 47"/>
              <p:cNvSpPr>
                <a:spLocks noChangeArrowheads="1"/>
              </p:cNvSpPr>
              <p:nvPr/>
            </p:nvSpPr>
            <p:spPr bwMode="auto">
              <a:xfrm>
                <a:off x="1552" y="2584"/>
                <a:ext cx="176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81" name="Oval 48"/>
              <p:cNvSpPr>
                <a:spLocks noChangeArrowheads="1"/>
              </p:cNvSpPr>
              <p:nvPr/>
            </p:nvSpPr>
            <p:spPr bwMode="auto">
              <a:xfrm>
                <a:off x="1040" y="255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430" name="Freeform 49"/>
            <p:cNvSpPr>
              <a:spLocks/>
            </p:cNvSpPr>
            <p:nvPr/>
          </p:nvSpPr>
          <p:spPr bwMode="auto">
            <a:xfrm>
              <a:off x="608" y="2512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8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52 w 1032"/>
                <a:gd name="T11" fmla="*/ 0 h 240"/>
                <a:gd name="T12" fmla="*/ 0 w 1032"/>
                <a:gd name="T13" fmla="*/ 88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8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52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50"/>
            <p:cNvSpPr>
              <a:spLocks/>
            </p:cNvSpPr>
            <p:nvPr/>
          </p:nvSpPr>
          <p:spPr bwMode="auto">
            <a:xfrm>
              <a:off x="616" y="2520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0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44 w 1032"/>
                <a:gd name="T11" fmla="*/ 0 h 240"/>
                <a:gd name="T12" fmla="*/ 0 w 1032"/>
                <a:gd name="T13" fmla="*/ 8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0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44" y="0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51"/>
            <p:cNvSpPr>
              <a:spLocks noChangeShapeType="1"/>
            </p:cNvSpPr>
            <p:nvPr/>
          </p:nvSpPr>
          <p:spPr bwMode="auto">
            <a:xfrm flipV="1">
              <a:off x="1128" y="2512"/>
              <a:ext cx="288" cy="12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52"/>
            <p:cNvSpPr>
              <a:spLocks noChangeShapeType="1"/>
            </p:cNvSpPr>
            <p:nvPr/>
          </p:nvSpPr>
          <p:spPr bwMode="auto">
            <a:xfrm>
              <a:off x="960" y="2520"/>
              <a:ext cx="168" cy="12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53"/>
            <p:cNvSpPr>
              <a:spLocks noChangeShapeType="1"/>
            </p:cNvSpPr>
            <p:nvPr/>
          </p:nvSpPr>
          <p:spPr bwMode="auto">
            <a:xfrm>
              <a:off x="616" y="2600"/>
              <a:ext cx="512" cy="4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54"/>
            <p:cNvSpPr>
              <a:spLocks noChangeShapeType="1"/>
            </p:cNvSpPr>
            <p:nvPr/>
          </p:nvSpPr>
          <p:spPr bwMode="auto">
            <a:xfrm flipV="1">
              <a:off x="832" y="2640"/>
              <a:ext cx="296" cy="11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55"/>
            <p:cNvSpPr>
              <a:spLocks noChangeShapeType="1"/>
            </p:cNvSpPr>
            <p:nvPr/>
          </p:nvSpPr>
          <p:spPr bwMode="auto">
            <a:xfrm>
              <a:off x="1128" y="2648"/>
              <a:ext cx="168" cy="10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56"/>
            <p:cNvSpPr>
              <a:spLocks noChangeShapeType="1"/>
            </p:cNvSpPr>
            <p:nvPr/>
          </p:nvSpPr>
          <p:spPr bwMode="auto">
            <a:xfrm>
              <a:off x="1128" y="2648"/>
              <a:ext cx="504" cy="16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Oval 57"/>
            <p:cNvSpPr>
              <a:spLocks noChangeArrowheads="1"/>
            </p:cNvSpPr>
            <p:nvPr/>
          </p:nvSpPr>
          <p:spPr bwMode="auto">
            <a:xfrm>
              <a:off x="1088" y="2112"/>
              <a:ext cx="168" cy="176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39" name="Oval 58"/>
            <p:cNvSpPr>
              <a:spLocks noChangeArrowheads="1"/>
            </p:cNvSpPr>
            <p:nvPr/>
          </p:nvSpPr>
          <p:spPr bwMode="auto">
            <a:xfrm>
              <a:off x="1280" y="2248"/>
              <a:ext cx="176" cy="168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0" name="Oval 59"/>
            <p:cNvSpPr>
              <a:spLocks noChangeArrowheads="1"/>
            </p:cNvSpPr>
            <p:nvPr/>
          </p:nvSpPr>
          <p:spPr bwMode="auto">
            <a:xfrm>
              <a:off x="792" y="2224"/>
              <a:ext cx="168" cy="168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41" name="Freeform 60"/>
            <p:cNvSpPr>
              <a:spLocks/>
            </p:cNvSpPr>
            <p:nvPr/>
          </p:nvSpPr>
          <p:spPr bwMode="auto">
            <a:xfrm>
              <a:off x="880" y="2200"/>
              <a:ext cx="488" cy="128"/>
            </a:xfrm>
            <a:custGeom>
              <a:avLst/>
              <a:gdLst>
                <a:gd name="T0" fmla="*/ 0 w 488"/>
                <a:gd name="T1" fmla="*/ 112 h 128"/>
                <a:gd name="T2" fmla="*/ 288 w 488"/>
                <a:gd name="T3" fmla="*/ 0 h 128"/>
                <a:gd name="T4" fmla="*/ 488 w 488"/>
                <a:gd name="T5" fmla="*/ 128 h 128"/>
                <a:gd name="T6" fmla="*/ 0 w 488"/>
                <a:gd name="T7" fmla="*/ 112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"/>
                <a:gd name="T13" fmla="*/ 0 h 128"/>
                <a:gd name="T14" fmla="*/ 488 w 488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" h="128">
                  <a:moveTo>
                    <a:pt x="0" y="112"/>
                  </a:moveTo>
                  <a:lnTo>
                    <a:pt x="288" y="0"/>
                  </a:lnTo>
                  <a:lnTo>
                    <a:pt x="488" y="128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42" name="Group 62"/>
            <p:cNvGrpSpPr>
              <a:grpSpLocks/>
            </p:cNvGrpSpPr>
            <p:nvPr/>
          </p:nvGrpSpPr>
          <p:grpSpPr bwMode="auto">
            <a:xfrm>
              <a:off x="528" y="1616"/>
              <a:ext cx="1192" cy="408"/>
              <a:chOff x="528" y="1616"/>
              <a:chExt cx="1192" cy="408"/>
            </a:xfrm>
          </p:grpSpPr>
          <p:sp>
            <p:nvSpPr>
              <p:cNvPr id="15468" name="Oval 63"/>
              <p:cNvSpPr>
                <a:spLocks noChangeArrowheads="1"/>
              </p:cNvSpPr>
              <p:nvPr/>
            </p:nvSpPr>
            <p:spPr bwMode="auto">
              <a:xfrm>
                <a:off x="744" y="185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69" name="Oval 64"/>
              <p:cNvSpPr>
                <a:spLocks noChangeArrowheads="1"/>
              </p:cNvSpPr>
              <p:nvPr/>
            </p:nvSpPr>
            <p:spPr bwMode="auto">
              <a:xfrm>
                <a:off x="1200" y="1848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0" name="Oval 65"/>
              <p:cNvSpPr>
                <a:spLocks noChangeArrowheads="1"/>
              </p:cNvSpPr>
              <p:nvPr/>
            </p:nvSpPr>
            <p:spPr bwMode="auto">
              <a:xfrm>
                <a:off x="872" y="1624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1" name="Oval 66"/>
              <p:cNvSpPr>
                <a:spLocks noChangeArrowheads="1"/>
              </p:cNvSpPr>
              <p:nvPr/>
            </p:nvSpPr>
            <p:spPr bwMode="auto">
              <a:xfrm>
                <a:off x="1328" y="161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2" name="Oval 67"/>
              <p:cNvSpPr>
                <a:spLocks noChangeArrowheads="1"/>
              </p:cNvSpPr>
              <p:nvPr/>
            </p:nvSpPr>
            <p:spPr bwMode="auto">
              <a:xfrm>
                <a:off x="528" y="1696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3" name="Oval 68"/>
              <p:cNvSpPr>
                <a:spLocks noChangeArrowheads="1"/>
              </p:cNvSpPr>
              <p:nvPr/>
            </p:nvSpPr>
            <p:spPr bwMode="auto">
              <a:xfrm>
                <a:off x="1552" y="1768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74" name="Oval 69"/>
              <p:cNvSpPr>
                <a:spLocks noChangeArrowheads="1"/>
              </p:cNvSpPr>
              <p:nvPr/>
            </p:nvSpPr>
            <p:spPr bwMode="auto">
              <a:xfrm>
                <a:off x="1032" y="173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443" name="Freeform 70"/>
            <p:cNvSpPr>
              <a:spLocks/>
            </p:cNvSpPr>
            <p:nvPr/>
          </p:nvSpPr>
          <p:spPr bwMode="auto">
            <a:xfrm>
              <a:off x="608" y="1696"/>
              <a:ext cx="1032" cy="248"/>
            </a:xfrm>
            <a:custGeom>
              <a:avLst/>
              <a:gdLst>
                <a:gd name="T0" fmla="*/ 0 w 1032"/>
                <a:gd name="T1" fmla="*/ 88 h 248"/>
                <a:gd name="T2" fmla="*/ 224 w 1032"/>
                <a:gd name="T3" fmla="*/ 248 h 248"/>
                <a:gd name="T4" fmla="*/ 680 w 1032"/>
                <a:gd name="T5" fmla="*/ 248 h 248"/>
                <a:gd name="T6" fmla="*/ 1032 w 1032"/>
                <a:gd name="T7" fmla="*/ 160 h 248"/>
                <a:gd name="T8" fmla="*/ 808 w 1032"/>
                <a:gd name="T9" fmla="*/ 0 h 248"/>
                <a:gd name="T10" fmla="*/ 352 w 1032"/>
                <a:gd name="T11" fmla="*/ 0 h 248"/>
                <a:gd name="T12" fmla="*/ 0 w 1032"/>
                <a:gd name="T13" fmla="*/ 8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8"/>
                <a:gd name="T23" fmla="*/ 1032 w 1032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8">
                  <a:moveTo>
                    <a:pt x="0" y="88"/>
                  </a:moveTo>
                  <a:lnTo>
                    <a:pt x="224" y="248"/>
                  </a:lnTo>
                  <a:lnTo>
                    <a:pt x="680" y="248"/>
                  </a:lnTo>
                  <a:lnTo>
                    <a:pt x="1032" y="160"/>
                  </a:lnTo>
                  <a:lnTo>
                    <a:pt x="808" y="0"/>
                  </a:lnTo>
                  <a:lnTo>
                    <a:pt x="352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71"/>
            <p:cNvSpPr>
              <a:spLocks/>
            </p:cNvSpPr>
            <p:nvPr/>
          </p:nvSpPr>
          <p:spPr bwMode="auto">
            <a:xfrm>
              <a:off x="616" y="1704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0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44 w 1032"/>
                <a:gd name="T11" fmla="*/ 0 h 240"/>
                <a:gd name="T12" fmla="*/ 0 w 1032"/>
                <a:gd name="T13" fmla="*/ 8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0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44" y="0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72"/>
            <p:cNvSpPr>
              <a:spLocks noChangeShapeType="1"/>
            </p:cNvSpPr>
            <p:nvPr/>
          </p:nvSpPr>
          <p:spPr bwMode="auto">
            <a:xfrm flipV="1">
              <a:off x="1120" y="1704"/>
              <a:ext cx="296" cy="128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73"/>
            <p:cNvSpPr>
              <a:spLocks noChangeShapeType="1"/>
            </p:cNvSpPr>
            <p:nvPr/>
          </p:nvSpPr>
          <p:spPr bwMode="auto">
            <a:xfrm>
              <a:off x="960" y="1704"/>
              <a:ext cx="160" cy="120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74"/>
            <p:cNvSpPr>
              <a:spLocks noChangeShapeType="1"/>
            </p:cNvSpPr>
            <p:nvPr/>
          </p:nvSpPr>
          <p:spPr bwMode="auto">
            <a:xfrm>
              <a:off x="608" y="1784"/>
              <a:ext cx="512" cy="48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75"/>
            <p:cNvSpPr>
              <a:spLocks noChangeShapeType="1"/>
            </p:cNvSpPr>
            <p:nvPr/>
          </p:nvSpPr>
          <p:spPr bwMode="auto">
            <a:xfrm flipV="1">
              <a:off x="832" y="1832"/>
              <a:ext cx="296" cy="104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76"/>
            <p:cNvSpPr>
              <a:spLocks noChangeShapeType="1"/>
            </p:cNvSpPr>
            <p:nvPr/>
          </p:nvSpPr>
          <p:spPr bwMode="auto">
            <a:xfrm>
              <a:off x="1120" y="1832"/>
              <a:ext cx="176" cy="112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77"/>
            <p:cNvSpPr>
              <a:spLocks noChangeShapeType="1"/>
            </p:cNvSpPr>
            <p:nvPr/>
          </p:nvSpPr>
          <p:spPr bwMode="auto">
            <a:xfrm>
              <a:off x="1128" y="1832"/>
              <a:ext cx="504" cy="16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78"/>
            <p:cNvSpPr>
              <a:spLocks noChangeShapeType="1"/>
            </p:cNvSpPr>
            <p:nvPr/>
          </p:nvSpPr>
          <p:spPr bwMode="auto">
            <a:xfrm>
              <a:off x="1368" y="2320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79"/>
            <p:cNvSpPr>
              <a:spLocks noChangeShapeType="1"/>
            </p:cNvSpPr>
            <p:nvPr/>
          </p:nvSpPr>
          <p:spPr bwMode="auto">
            <a:xfrm>
              <a:off x="1368" y="2464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80"/>
            <p:cNvSpPr>
              <a:spLocks noChangeShapeType="1"/>
            </p:cNvSpPr>
            <p:nvPr/>
          </p:nvSpPr>
          <p:spPr bwMode="auto">
            <a:xfrm>
              <a:off x="1368" y="2608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81"/>
            <p:cNvSpPr>
              <a:spLocks noChangeShapeType="1"/>
            </p:cNvSpPr>
            <p:nvPr/>
          </p:nvSpPr>
          <p:spPr bwMode="auto">
            <a:xfrm>
              <a:off x="1168" y="2216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82"/>
            <p:cNvSpPr>
              <a:spLocks noChangeShapeType="1"/>
            </p:cNvSpPr>
            <p:nvPr/>
          </p:nvSpPr>
          <p:spPr bwMode="auto">
            <a:xfrm>
              <a:off x="1168" y="2360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83"/>
            <p:cNvSpPr>
              <a:spLocks noChangeShapeType="1"/>
            </p:cNvSpPr>
            <p:nvPr/>
          </p:nvSpPr>
          <p:spPr bwMode="auto">
            <a:xfrm>
              <a:off x="1168" y="2504"/>
              <a:ext cx="1" cy="5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84"/>
            <p:cNvSpPr>
              <a:spLocks noChangeShapeType="1"/>
            </p:cNvSpPr>
            <p:nvPr/>
          </p:nvSpPr>
          <p:spPr bwMode="auto">
            <a:xfrm>
              <a:off x="872" y="2312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85"/>
            <p:cNvSpPr>
              <a:spLocks noChangeShapeType="1"/>
            </p:cNvSpPr>
            <p:nvPr/>
          </p:nvSpPr>
          <p:spPr bwMode="auto">
            <a:xfrm>
              <a:off x="872" y="2456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86"/>
            <p:cNvSpPr>
              <a:spLocks noChangeShapeType="1"/>
            </p:cNvSpPr>
            <p:nvPr/>
          </p:nvSpPr>
          <p:spPr bwMode="auto">
            <a:xfrm>
              <a:off x="872" y="2600"/>
              <a:ext cx="1" cy="5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60" name="Group 87"/>
            <p:cNvGrpSpPr>
              <a:grpSpLocks/>
            </p:cNvGrpSpPr>
            <p:nvPr/>
          </p:nvGrpSpPr>
          <p:grpSpPr bwMode="auto">
            <a:xfrm>
              <a:off x="852" y="2524"/>
              <a:ext cx="520" cy="152"/>
              <a:chOff x="852" y="2524"/>
              <a:chExt cx="520" cy="152"/>
            </a:xfrm>
          </p:grpSpPr>
          <p:sp>
            <p:nvSpPr>
              <p:cNvPr id="15465" name="Oval 88"/>
              <p:cNvSpPr>
                <a:spLocks noChangeArrowheads="1"/>
              </p:cNvSpPr>
              <p:nvPr/>
            </p:nvSpPr>
            <p:spPr bwMode="auto">
              <a:xfrm>
                <a:off x="852" y="2628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66" name="Oval 89"/>
              <p:cNvSpPr>
                <a:spLocks noChangeArrowheads="1"/>
              </p:cNvSpPr>
              <p:nvPr/>
            </p:nvSpPr>
            <p:spPr bwMode="auto">
              <a:xfrm>
                <a:off x="1148" y="2524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67" name="Oval 90"/>
              <p:cNvSpPr>
                <a:spLocks noChangeArrowheads="1"/>
              </p:cNvSpPr>
              <p:nvPr/>
            </p:nvSpPr>
            <p:spPr bwMode="auto">
              <a:xfrm>
                <a:off x="1340" y="2644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5461" name="Rectangle 91"/>
            <p:cNvSpPr>
              <a:spLocks noChangeArrowheads="1"/>
            </p:cNvSpPr>
            <p:nvPr/>
          </p:nvSpPr>
          <p:spPr bwMode="auto">
            <a:xfrm>
              <a:off x="1832" y="1736"/>
              <a:ext cx="5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EE00"/>
                  </a:solidFill>
                </a:rPr>
                <a:t>A sites</a:t>
              </a:r>
              <a:endParaRPr lang="en-US" altLang="en-US"/>
            </a:p>
          </p:txBody>
        </p:sp>
        <p:sp>
          <p:nvSpPr>
            <p:cNvPr id="15462" name="Rectangle 92"/>
            <p:cNvSpPr>
              <a:spLocks noChangeArrowheads="1"/>
            </p:cNvSpPr>
            <p:nvPr/>
          </p:nvSpPr>
          <p:spPr bwMode="auto">
            <a:xfrm>
              <a:off x="1832" y="2160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15463" name="Rectangle 93"/>
            <p:cNvSpPr>
              <a:spLocks noChangeArrowheads="1"/>
            </p:cNvSpPr>
            <p:nvPr/>
          </p:nvSpPr>
          <p:spPr bwMode="auto">
            <a:xfrm>
              <a:off x="1968" y="2160"/>
              <a:ext cx="4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 sites</a:t>
              </a:r>
              <a:endParaRPr lang="en-US" altLang="en-US"/>
            </a:p>
          </p:txBody>
        </p:sp>
        <p:sp>
          <p:nvSpPr>
            <p:cNvPr id="15464" name="Rectangle 94"/>
            <p:cNvSpPr>
              <a:spLocks noChangeArrowheads="1"/>
            </p:cNvSpPr>
            <p:nvPr/>
          </p:nvSpPr>
          <p:spPr bwMode="auto">
            <a:xfrm>
              <a:off x="1824" y="2560"/>
              <a:ext cx="5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9900"/>
                  </a:solidFill>
                </a:rPr>
                <a:t>A sites</a:t>
              </a:r>
              <a:endParaRPr lang="en-US" altLang="en-US"/>
            </a:p>
          </p:txBody>
        </p:sp>
      </p:grpSp>
      <p:grpSp>
        <p:nvGrpSpPr>
          <p:cNvPr id="15374" name="Group 95"/>
          <p:cNvGrpSpPr>
            <a:grpSpLocks noChangeAspect="1"/>
          </p:cNvGrpSpPr>
          <p:nvPr/>
        </p:nvGrpSpPr>
        <p:grpSpPr bwMode="auto">
          <a:xfrm>
            <a:off x="4572000" y="2514600"/>
            <a:ext cx="4203700" cy="2032000"/>
            <a:chOff x="2880" y="1584"/>
            <a:chExt cx="2648" cy="1280"/>
          </a:xfrm>
        </p:grpSpPr>
        <p:sp>
          <p:nvSpPr>
            <p:cNvPr id="15375" name="AutoShape 96"/>
            <p:cNvSpPr>
              <a:spLocks noChangeAspect="1" noChangeArrowheads="1" noTextEdit="1"/>
            </p:cNvSpPr>
            <p:nvPr/>
          </p:nvSpPr>
          <p:spPr bwMode="auto">
            <a:xfrm>
              <a:off x="2880" y="1584"/>
              <a:ext cx="2648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Oval 97"/>
            <p:cNvSpPr>
              <a:spLocks noChangeArrowheads="1"/>
            </p:cNvSpPr>
            <p:nvPr/>
          </p:nvSpPr>
          <p:spPr bwMode="auto">
            <a:xfrm>
              <a:off x="3356" y="1996"/>
              <a:ext cx="448" cy="44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377" name="Group 98"/>
            <p:cNvGrpSpPr>
              <a:grpSpLocks/>
            </p:cNvGrpSpPr>
            <p:nvPr/>
          </p:nvGrpSpPr>
          <p:grpSpPr bwMode="auto">
            <a:xfrm>
              <a:off x="2892" y="1612"/>
              <a:ext cx="1376" cy="1224"/>
              <a:chOff x="2892" y="1612"/>
              <a:chExt cx="1376" cy="1224"/>
            </a:xfrm>
          </p:grpSpPr>
          <p:sp>
            <p:nvSpPr>
              <p:cNvPr id="15395" name="Oval 99"/>
              <p:cNvSpPr>
                <a:spLocks noChangeArrowheads="1"/>
              </p:cNvSpPr>
              <p:nvPr/>
            </p:nvSpPr>
            <p:spPr bwMode="auto">
              <a:xfrm>
                <a:off x="3132" y="2388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6" name="Oval 100"/>
              <p:cNvSpPr>
                <a:spLocks noChangeArrowheads="1"/>
              </p:cNvSpPr>
              <p:nvPr/>
            </p:nvSpPr>
            <p:spPr bwMode="auto">
              <a:xfrm>
                <a:off x="3596" y="238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7" name="Oval 101"/>
              <p:cNvSpPr>
                <a:spLocks noChangeArrowheads="1"/>
              </p:cNvSpPr>
              <p:nvPr/>
            </p:nvSpPr>
            <p:spPr bwMode="auto">
              <a:xfrm>
                <a:off x="2892" y="1996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8" name="Oval 102"/>
              <p:cNvSpPr>
                <a:spLocks noChangeArrowheads="1"/>
              </p:cNvSpPr>
              <p:nvPr/>
            </p:nvSpPr>
            <p:spPr bwMode="auto">
              <a:xfrm>
                <a:off x="3820" y="1996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9" name="Oval 103"/>
              <p:cNvSpPr>
                <a:spLocks noChangeArrowheads="1"/>
              </p:cNvSpPr>
              <p:nvPr/>
            </p:nvSpPr>
            <p:spPr bwMode="auto">
              <a:xfrm>
                <a:off x="3580" y="1612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00" name="Oval 104"/>
              <p:cNvSpPr>
                <a:spLocks noChangeArrowheads="1"/>
              </p:cNvSpPr>
              <p:nvPr/>
            </p:nvSpPr>
            <p:spPr bwMode="auto">
              <a:xfrm>
                <a:off x="3124" y="1620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378" name="Group 105"/>
            <p:cNvGrpSpPr>
              <a:grpSpLocks/>
            </p:cNvGrpSpPr>
            <p:nvPr/>
          </p:nvGrpSpPr>
          <p:grpSpPr bwMode="auto">
            <a:xfrm>
              <a:off x="3152" y="1736"/>
              <a:ext cx="912" cy="832"/>
              <a:chOff x="3152" y="1736"/>
              <a:chExt cx="912" cy="832"/>
            </a:xfrm>
          </p:grpSpPr>
          <p:sp>
            <p:nvSpPr>
              <p:cNvPr id="15392" name="Oval 106"/>
              <p:cNvSpPr>
                <a:spLocks noChangeArrowheads="1"/>
              </p:cNvSpPr>
              <p:nvPr/>
            </p:nvSpPr>
            <p:spPr bwMode="auto">
              <a:xfrm>
                <a:off x="3152" y="2120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3" name="Oval 107"/>
              <p:cNvSpPr>
                <a:spLocks noChangeArrowheads="1"/>
              </p:cNvSpPr>
              <p:nvPr/>
            </p:nvSpPr>
            <p:spPr bwMode="auto">
              <a:xfrm>
                <a:off x="3616" y="2120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4" name="Oval 108"/>
              <p:cNvSpPr>
                <a:spLocks noChangeArrowheads="1"/>
              </p:cNvSpPr>
              <p:nvPr/>
            </p:nvSpPr>
            <p:spPr bwMode="auto">
              <a:xfrm>
                <a:off x="3376" y="1736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5379" name="Group 109"/>
            <p:cNvGrpSpPr>
              <a:grpSpLocks/>
            </p:cNvGrpSpPr>
            <p:nvPr/>
          </p:nvGrpSpPr>
          <p:grpSpPr bwMode="auto">
            <a:xfrm>
              <a:off x="2900" y="1604"/>
              <a:ext cx="1368" cy="1224"/>
              <a:chOff x="2900" y="1604"/>
              <a:chExt cx="1368" cy="1224"/>
            </a:xfrm>
          </p:grpSpPr>
          <p:sp>
            <p:nvSpPr>
              <p:cNvPr id="15384" name="Oval 110"/>
              <p:cNvSpPr>
                <a:spLocks noChangeArrowheads="1"/>
              </p:cNvSpPr>
              <p:nvPr/>
            </p:nvSpPr>
            <p:spPr bwMode="auto">
              <a:xfrm>
                <a:off x="3356" y="2004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00EE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385" name="Group 111"/>
              <p:cNvGrpSpPr>
                <a:grpSpLocks/>
              </p:cNvGrpSpPr>
              <p:nvPr/>
            </p:nvGrpSpPr>
            <p:grpSpPr bwMode="auto">
              <a:xfrm>
                <a:off x="2900" y="1604"/>
                <a:ext cx="1368" cy="1224"/>
                <a:chOff x="2900" y="1604"/>
                <a:chExt cx="1368" cy="1224"/>
              </a:xfrm>
            </p:grpSpPr>
            <p:sp>
              <p:nvSpPr>
                <p:cNvPr id="15386" name="Oval 112"/>
                <p:cNvSpPr>
                  <a:spLocks noChangeArrowheads="1"/>
                </p:cNvSpPr>
                <p:nvPr/>
              </p:nvSpPr>
              <p:spPr bwMode="auto">
                <a:xfrm>
                  <a:off x="3140" y="2380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387" name="Oval 113"/>
                <p:cNvSpPr>
                  <a:spLocks noChangeArrowheads="1"/>
                </p:cNvSpPr>
                <p:nvPr/>
              </p:nvSpPr>
              <p:spPr bwMode="auto">
                <a:xfrm>
                  <a:off x="3596" y="2380"/>
                  <a:ext cx="456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388" name="Oval 114"/>
                <p:cNvSpPr>
                  <a:spLocks noChangeArrowheads="1"/>
                </p:cNvSpPr>
                <p:nvPr/>
              </p:nvSpPr>
              <p:spPr bwMode="auto">
                <a:xfrm>
                  <a:off x="2900" y="1988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389" name="Oval 115"/>
                <p:cNvSpPr>
                  <a:spLocks noChangeArrowheads="1"/>
                </p:cNvSpPr>
                <p:nvPr/>
              </p:nvSpPr>
              <p:spPr bwMode="auto">
                <a:xfrm>
                  <a:off x="3820" y="1988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390" name="Oval 116"/>
                <p:cNvSpPr>
                  <a:spLocks noChangeArrowheads="1"/>
                </p:cNvSpPr>
                <p:nvPr/>
              </p:nvSpPr>
              <p:spPr bwMode="auto">
                <a:xfrm>
                  <a:off x="3580" y="1604"/>
                  <a:ext cx="456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391" name="Oval 117"/>
                <p:cNvSpPr>
                  <a:spLocks noChangeArrowheads="1"/>
                </p:cNvSpPr>
                <p:nvPr/>
              </p:nvSpPr>
              <p:spPr bwMode="auto">
                <a:xfrm>
                  <a:off x="3132" y="1612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5380" name="Rectangle 118"/>
            <p:cNvSpPr>
              <a:spLocks noChangeArrowheads="1"/>
            </p:cNvSpPr>
            <p:nvPr/>
          </p:nvSpPr>
          <p:spPr bwMode="auto">
            <a:xfrm>
              <a:off x="4296" y="2584"/>
              <a:ext cx="10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8800"/>
                  </a:solidFill>
                </a:rPr>
                <a:t>Bottom layer</a:t>
              </a:r>
              <a:endParaRPr lang="en-US" altLang="en-US"/>
            </a:p>
          </p:txBody>
        </p:sp>
        <p:sp>
          <p:nvSpPr>
            <p:cNvPr id="15381" name="Rectangle 119"/>
            <p:cNvSpPr>
              <a:spLocks noChangeArrowheads="1"/>
            </p:cNvSpPr>
            <p:nvPr/>
          </p:nvSpPr>
          <p:spPr bwMode="auto">
            <a:xfrm>
              <a:off x="4296" y="2152"/>
              <a:ext cx="103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66FF"/>
                  </a:solidFill>
                </a:rPr>
                <a:t>Middle layer</a:t>
              </a:r>
              <a:endParaRPr lang="en-US" altLang="en-US"/>
            </a:p>
          </p:txBody>
        </p:sp>
        <p:sp>
          <p:nvSpPr>
            <p:cNvPr id="15382" name="Rectangle 120"/>
            <p:cNvSpPr>
              <a:spLocks noChangeArrowheads="1"/>
            </p:cNvSpPr>
            <p:nvPr/>
          </p:nvSpPr>
          <p:spPr bwMode="auto">
            <a:xfrm>
              <a:off x="4296" y="1736"/>
              <a:ext cx="33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EE00"/>
                  </a:solidFill>
                </a:rPr>
                <a:t>Top</a:t>
              </a:r>
              <a:endParaRPr lang="en-US" altLang="en-US"/>
            </a:p>
          </p:txBody>
        </p:sp>
        <p:sp>
          <p:nvSpPr>
            <p:cNvPr id="15383" name="Rectangle 121"/>
            <p:cNvSpPr>
              <a:spLocks noChangeArrowheads="1"/>
            </p:cNvSpPr>
            <p:nvPr/>
          </p:nvSpPr>
          <p:spPr bwMode="auto">
            <a:xfrm>
              <a:off x="4648" y="1736"/>
              <a:ext cx="4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r>
                <a:rPr lang="en-US" altLang="en-US">
                  <a:solidFill>
                    <a:srgbClr val="00EE00"/>
                  </a:solidFill>
                </a:rPr>
                <a:t> layer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66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487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 and Zinc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blende Crystal Structure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08C7-2215-544B-ADE5-7651E2D96753}" type="slidenum">
              <a:rPr lang="en-US" altLang="zh-TW"/>
              <a:pPr/>
              <a:t>22</a:t>
            </a:fld>
            <a:endParaRPr lang="en-US" altLang="zh-TW"/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5162842"/>
              </p:ext>
            </p:extLst>
          </p:nvPr>
        </p:nvGraphicFramePr>
        <p:xfrm>
          <a:off x="455073" y="685800"/>
          <a:ext cx="3743325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" name="Picture" r:id="rId3" imgW="3759200" imgH="3093156" progId="Word.Picture.8">
                  <p:embed/>
                </p:oleObj>
              </mc:Choice>
              <mc:Fallback>
                <p:oleObj name="Picture" r:id="rId3" imgW="3759200" imgH="3093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73" y="685800"/>
                        <a:ext cx="3743325" cy="3079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495800" y="914400"/>
            <a:ext cx="434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diamond structure or the zinc blende structure is basically a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face-centered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structure, with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basis of two atoms. For the diamond structure, the two atoms are identical, while they are different for the zinc blende structure.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602"/>
              </p:ext>
            </p:extLst>
          </p:nvPr>
        </p:nvGraphicFramePr>
        <p:xfrm>
          <a:off x="4495800" y="2998632"/>
          <a:ext cx="2895600" cy="128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" name="Equation" r:id="rId5" imgW="1625600" imgH="838200" progId="Equation.DSMT4">
                  <p:embed/>
                </p:oleObj>
              </mc:Choice>
              <mc:Fallback>
                <p:oleObj name="Equation" r:id="rId5" imgW="16256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98632"/>
                        <a:ext cx="2895600" cy="12887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5" name="Picture 11" descr="250px-Brillant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7468"/>
            <a:ext cx="1263650" cy="9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04674" y="3733800"/>
            <a:ext cx="381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of semiconductors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Diamond structure: Si,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blende: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838755"/>
            <a:ext cx="7252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unit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of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structure: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Co-ordination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: Number of nearest neighbor: =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are hard spheres and radius of the hard sphere is r, and a is the lattice spacing, calculate the relation between r and a 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79690"/>
              </p:ext>
            </p:extLst>
          </p:nvPr>
        </p:nvGraphicFramePr>
        <p:xfrm>
          <a:off x="6664541" y="5918156"/>
          <a:ext cx="665489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" r:id="rId8" imgW="469696" imgH="431613" progId="Equation.DSMT4">
                  <p:embed/>
                </p:oleObj>
              </mc:Choice>
              <mc:Fallback>
                <p:oleObj r:id="rId8" imgW="46969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541" y="5918156"/>
                        <a:ext cx="665489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67005" y="603908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cell and primitive cell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004A-E9E5-AA40-85EA-F56A1786DAA1}" type="datetime1">
              <a:rPr lang="zh-TW" altLang="en-US" smtClean="0"/>
              <a:pPr/>
              <a:t>2014/9/4</a:t>
            </a:fld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C28-E393-8749-9EC2-EA3CF2947F06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533400" y="1196876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unit 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smallest volume of the crystal that can be used to produce the entire crystal or smallest building block.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primitive 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smallest unit cell that can be repeated to from the lattice.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lines to connect lattice points to all nearby lattice points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midpoint and normal to the line draw new lines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volume enclosed in this way is the primitive 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unit and primitive cell of a FCC lattice?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 descr="example ofprimitive uni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2336"/>
            <a:ext cx="3352800" cy="16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05200"/>
            <a:ext cx="2809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588F-D3A5-324B-BBE0-89DB33CC1C09}" type="datetime1">
              <a:rPr lang="zh-TW" altLang="en-US" smtClean="0"/>
              <a:pPr/>
              <a:t>2014/9/4</a:t>
            </a:fld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CE25-F121-824D-BF34-BE7DD02BBADF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33796" name="Picture 4" descr="lattice direction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00162"/>
            <a:ext cx="269533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8150" y="838200"/>
            <a:ext cx="5276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crystallographic directions are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points of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crystal.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crystallographic planes are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points. 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 are written the same way as lattice vectors, in the form [UVW]. The direction in which the lattice vector is pointing is the lattice direction.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lattice directions and lattice vectors is that a lattice vector has a magnitude which can be shown by prefixing the lattice vector with a constant. By convention U, V and W are integers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planes: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Parentheses 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directions: Brackets []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http://www.doitpoms.ac.uk/tlplib/miller_indices/lattice_draw.php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294" y="272534"/>
            <a:ext cx="786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plane and directions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http://www.crystal-scientific.com/images/silicon_crystal_web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37" y="4299151"/>
            <a:ext cx="34671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Composite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9906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Generally </a:t>
            </a:r>
            <a:r>
              <a:rPr lang="en-US" dirty="0">
                <a:latin typeface="Arial Narrow" panose="020B0606020202030204" pitchFamily="34" charset="0"/>
              </a:rPr>
              <a:t>composite materials are composed of just two phases; one is termed </a:t>
            </a:r>
            <a:r>
              <a:rPr lang="en-US" dirty="0" smtClean="0">
                <a:latin typeface="Arial Narrow" panose="020B0606020202030204" pitchFamily="34" charset="0"/>
              </a:rPr>
              <a:t>the</a:t>
            </a:r>
            <a:r>
              <a:rPr lang="en-US" b="1" dirty="0" smtClean="0">
                <a:latin typeface="Arial Narrow" panose="020B0606020202030204" pitchFamily="34" charset="0"/>
              </a:rPr>
              <a:t> matrix</a:t>
            </a:r>
            <a:r>
              <a:rPr lang="en-US" b="1" dirty="0">
                <a:latin typeface="Arial Narrow" panose="020B0606020202030204" pitchFamily="34" charset="0"/>
              </a:rPr>
              <a:t>, </a:t>
            </a:r>
            <a:r>
              <a:rPr lang="en-US" dirty="0">
                <a:latin typeface="Arial Narrow" panose="020B0606020202030204" pitchFamily="34" charset="0"/>
              </a:rPr>
              <a:t>which is continuous and surrounds the other phase, often called </a:t>
            </a:r>
            <a:r>
              <a:rPr lang="en-US" dirty="0" smtClean="0">
                <a:latin typeface="Arial Narrow" panose="020B0606020202030204" pitchFamily="34" charset="0"/>
              </a:rPr>
              <a:t>the</a:t>
            </a:r>
            <a:r>
              <a:rPr lang="en-US" b="1" dirty="0" smtClean="0">
                <a:latin typeface="Arial Narrow" panose="020B0606020202030204" pitchFamily="34" charset="0"/>
              </a:rPr>
              <a:t> dispersed phase</a:t>
            </a:r>
            <a:r>
              <a:rPr lang="en-US" b="1" dirty="0">
                <a:latin typeface="Arial Narrow" panose="020B0606020202030204" pitchFamily="34" charset="0"/>
              </a:rPr>
              <a:t>. </a:t>
            </a:r>
            <a:endParaRPr lang="en-US" b="1" dirty="0" smtClean="0">
              <a:latin typeface="Arial Narrow" panose="020B0606020202030204" pitchFamily="34" charset="0"/>
            </a:endParaRPr>
          </a:p>
          <a:p>
            <a:endParaRPr lang="en-US" b="1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>
                <a:latin typeface="Arial Narrow" panose="020B0606020202030204" pitchFamily="34" charset="0"/>
              </a:rPr>
              <a:t>properties of composites are a function of the properties of the </a:t>
            </a:r>
            <a:r>
              <a:rPr lang="en-US" dirty="0" smtClean="0">
                <a:latin typeface="Arial Narrow" panose="020B0606020202030204" pitchFamily="34" charset="0"/>
              </a:rPr>
              <a:t>constituent phases</a:t>
            </a:r>
            <a:r>
              <a:rPr lang="en-US" dirty="0">
                <a:latin typeface="Arial Narrow" panose="020B0606020202030204" pitchFamily="34" charset="0"/>
              </a:rPr>
              <a:t>, their relative amounts, and the geometry of the dispersed </a:t>
            </a:r>
            <a:r>
              <a:rPr lang="en-US" dirty="0" smtClean="0">
                <a:latin typeface="Arial Narrow" panose="020B0606020202030204" pitchFamily="34" charset="0"/>
              </a:rPr>
              <a:t>phase.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Dispersed phase geometry: means the shape of the particles and the particle size, distribution, and orientation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9991"/>
            <a:ext cx="2200275" cy="146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95825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83919"/>
            <a:ext cx="1447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5825"/>
            <a:ext cx="1314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364" y="585956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0343" y="5859566"/>
            <a:ext cx="52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38587" y="5838914"/>
            <a:ext cx="12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28843" y="5838914"/>
            <a:ext cx="123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Polymers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260" y="914400"/>
            <a:ext cx="5567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term polymer means “many </a:t>
            </a:r>
            <a:r>
              <a:rPr lang="en-US" dirty="0" err="1" smtClean="0">
                <a:latin typeface="Arial Narrow" panose="020B0606020202030204" pitchFamily="34" charset="0"/>
              </a:rPr>
              <a:t>mers</a:t>
            </a:r>
            <a:r>
              <a:rPr lang="en-US" dirty="0" smtClean="0">
                <a:latin typeface="Arial Narrow" panose="020B0606020202030204" pitchFamily="34" charset="0"/>
              </a:rPr>
              <a:t>” where </a:t>
            </a:r>
            <a:r>
              <a:rPr lang="en-US" dirty="0" err="1" smtClean="0">
                <a:latin typeface="Arial Narrow" panose="020B0606020202030204" pitchFamily="34" charset="0"/>
              </a:rPr>
              <a:t>mer</a:t>
            </a:r>
            <a:r>
              <a:rPr lang="en-US" dirty="0" smtClean="0">
                <a:latin typeface="Arial Narrow" panose="020B0606020202030204" pitchFamily="34" charset="0"/>
              </a:rPr>
              <a:t> is the building block of the long-chain network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Polymerization: The process by which long-chain molecules are made from relatively small organic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Two ways of polymerization: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(1) Chain growth: Rapid chain reaction of chemically activated monomers</a:t>
            </a:r>
          </a:p>
          <a:p>
            <a:pPr lvl="1"/>
            <a:endParaRPr lang="en-US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(2) Step growth: individual chemical reaction between pairs of reactive monomers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771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1143000"/>
            <a:ext cx="249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Vinyl chloride (C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Cl)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Molecular structure of polymers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929" y="1110734"/>
            <a:ext cx="74686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Linear polymers</a:t>
            </a:r>
            <a:r>
              <a:rPr lang="en-US" dirty="0" smtClean="0">
                <a:latin typeface="Arial Narrow" panose="020B0606020202030204" pitchFamily="34" charset="0"/>
              </a:rPr>
              <a:t>: The repeated units are joined together end to end in single chain</a:t>
            </a:r>
          </a:p>
          <a:p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Example: Polyethylene, Poly(vinyl chloride) and Polystyrene</a:t>
            </a: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Branched polymers</a:t>
            </a:r>
            <a:r>
              <a:rPr lang="en-US" dirty="0" smtClean="0">
                <a:latin typeface="Arial Narrow" panose="020B0606020202030204" pitchFamily="34" charset="0"/>
              </a:rPr>
              <a:t>: The side branch chain are connected to the main chain</a:t>
            </a:r>
          </a:p>
          <a:p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     Example: high density polyethylene (HDPE)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419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228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Molecular structure of polymers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64513"/>
            <a:ext cx="85885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Cross linked polymers</a:t>
            </a:r>
            <a:r>
              <a:rPr lang="en-US" dirty="0" smtClean="0">
                <a:latin typeface="Arial Narrow" panose="020B0606020202030204" pitchFamily="34" charset="0"/>
              </a:rPr>
              <a:t>: The adjacent linear chains are joined one to another at various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 position by covalent bonds. Examples: Rubber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Network polymers</a:t>
            </a:r>
            <a:r>
              <a:rPr lang="en-US" dirty="0" smtClean="0">
                <a:latin typeface="Arial Narrow" panose="020B0606020202030204" pitchFamily="34" charset="0"/>
              </a:rPr>
              <a:t>: Multifunctional monomers forming three or more active covalent bonds makes three dimensional network are called network polymers.           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    Examples</a:t>
            </a:r>
            <a:r>
              <a:rPr lang="en-US" dirty="0">
                <a:latin typeface="Arial Narrow" panose="020B0606020202030204" pitchFamily="34" charset="0"/>
              </a:rPr>
              <a:t>: Epoxies, polyurethane and </a:t>
            </a:r>
            <a:r>
              <a:rPr lang="en-US" dirty="0" err="1">
                <a:latin typeface="Arial Narrow" panose="020B0606020202030204" pitchFamily="34" charset="0"/>
              </a:rPr>
              <a:t>phenolformaldehyde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05000"/>
            <a:ext cx="2371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648200"/>
            <a:ext cx="2495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Biomolecules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990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Proteins and DNA</a:t>
            </a:r>
            <a:r>
              <a:rPr lang="en-US" dirty="0" smtClean="0"/>
              <a:t>: The proteins and DNA are biopolymers containing large number of amino acids joined to each other by peptide bonds.  In proteins the monomers are a group of about 20 amino acids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953000" y="2209800"/>
            <a:ext cx="381000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latin typeface="Arial Narrow" panose="020B0606020202030204" pitchFamily="34" charset="0"/>
              </a:rPr>
              <a:t>Composed of chains of </a:t>
            </a:r>
            <a:r>
              <a:rPr lang="en-US" altLang="en-US" sz="2000" u="sng" dirty="0" smtClean="0">
                <a:latin typeface="Arial Narrow" panose="020B0606020202030204" pitchFamily="34" charset="0"/>
              </a:rPr>
              <a:t>amino acids</a:t>
            </a:r>
          </a:p>
          <a:p>
            <a:endParaRPr lang="en-US" altLang="en-US" sz="2000" u="sng" dirty="0" smtClean="0">
              <a:latin typeface="Arial Narrow" panose="020B0606020202030204" pitchFamily="34" charset="0"/>
            </a:endParaRPr>
          </a:p>
          <a:p>
            <a:r>
              <a:rPr lang="en-US" altLang="en-US" sz="2000" dirty="0" smtClean="0">
                <a:latin typeface="Arial Narrow" panose="020B0606020202030204" pitchFamily="34" charset="0"/>
              </a:rPr>
              <a:t>20 amino acids exist</a:t>
            </a:r>
          </a:p>
          <a:p>
            <a:endParaRPr lang="en-US" altLang="en-US" sz="2000" dirty="0" smtClean="0">
              <a:latin typeface="Arial Narrow" panose="020B0606020202030204" pitchFamily="34" charset="0"/>
            </a:endParaRPr>
          </a:p>
          <a:p>
            <a:r>
              <a:rPr lang="en-US" altLang="en-US" sz="2000" dirty="0" smtClean="0">
                <a:latin typeface="Arial Narrow" panose="020B0606020202030204" pitchFamily="34" charset="0"/>
              </a:rPr>
              <a:t>Amino acids contain</a:t>
            </a:r>
          </a:p>
          <a:p>
            <a:pPr lvl="1"/>
            <a:r>
              <a:rPr lang="en-US" altLang="en-US" sz="2000" dirty="0" smtClean="0">
                <a:latin typeface="Arial Narrow" panose="020B0606020202030204" pitchFamily="34" charset="0"/>
              </a:rPr>
              <a:t>Central Carbon</a:t>
            </a:r>
          </a:p>
          <a:p>
            <a:pPr lvl="1"/>
            <a:r>
              <a:rPr lang="en-US" altLang="en-US" sz="2000" dirty="0" smtClean="0">
                <a:latin typeface="Arial Narrow" panose="020B0606020202030204" pitchFamily="34" charset="0"/>
              </a:rPr>
              <a:t>Amine group</a:t>
            </a:r>
          </a:p>
          <a:p>
            <a:pPr lvl="1"/>
            <a:r>
              <a:rPr lang="en-US" altLang="en-US" sz="2000" dirty="0" smtClean="0">
                <a:latin typeface="Arial Narrow" panose="020B0606020202030204" pitchFamily="34" charset="0"/>
              </a:rPr>
              <a:t>Carboxyl group</a:t>
            </a:r>
          </a:p>
          <a:p>
            <a:pPr lvl="1"/>
            <a:r>
              <a:rPr lang="en-US" altLang="en-US" sz="2000" dirty="0" smtClean="0">
                <a:latin typeface="Arial Narrow" panose="020B0606020202030204" pitchFamily="34" charset="0"/>
              </a:rPr>
              <a:t>R group</a:t>
            </a:r>
          </a:p>
          <a:p>
            <a:pPr lvl="1"/>
            <a:endParaRPr lang="en-US" altLang="en-US" sz="2400" dirty="0" smtClean="0"/>
          </a:p>
          <a:p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7" descr="am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2971800" cy="1901952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5410200" cy="5635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761" y="914400"/>
            <a:ext cx="602318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Why 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is 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understanding the material’s properties important?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That’s </a:t>
            </a:r>
            <a:r>
              <a:rPr lang="en-US" alt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easy!  Look around</a:t>
            </a:r>
            <a:r>
              <a:rPr lang="en-US" alt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Materials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make modern life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polymers in the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chair you’re sitting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the metal ball-point pen you’re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 concrete that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made the building you live or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Advance made in science and technology 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1" name="Picture 3" descr="C:\Users\smavila\Documents\AP_CLASS\AP8180\shut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3331"/>
            <a:ext cx="3506787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761" y="3810000"/>
            <a:ext cx="487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Example: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Space Shuttle thermal </a:t>
            </a:r>
            <a:r>
              <a:rPr lang="en-U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protection</a:t>
            </a:r>
          </a:p>
          <a:p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Up on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reentry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temperature of outer surface can go up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2300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degree </a:t>
            </a:r>
            <a:r>
              <a:rPr lang="en-US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celsius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material should withstand the high temperature and low thermal conductivity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smavila\Documents\AP_CLASS\AP8180\columb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2" y="1611543"/>
            <a:ext cx="2879725" cy="21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6732" y="838200"/>
            <a:ext cx="4156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bonds</a:t>
            </a:r>
            <a:r>
              <a:rPr lang="en-US" altLang="en-US" dirty="0"/>
              <a:t> occur between amino acids</a:t>
            </a:r>
            <a:endParaRPr lang="en-US" dirty="0"/>
          </a:p>
        </p:txBody>
      </p:sp>
      <p:pic>
        <p:nvPicPr>
          <p:cNvPr id="17410" name="Picture 2" descr="C:\Users\smavila\Documents\AP_CLASS\AP8180\Figure_15_0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52" y="567543"/>
            <a:ext cx="3343160" cy="2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066" y="1371600"/>
            <a:ext cx="4029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COOH group of 1 amino acid binds to the NH2 group of another amino </a:t>
            </a:r>
            <a:r>
              <a:rPr lang="en-US" altLang="en-US" dirty="0" smtClean="0"/>
              <a:t>acid forms </a:t>
            </a:r>
            <a:r>
              <a:rPr lang="en-US" altLang="en-US" dirty="0"/>
              <a:t>a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0" y="2971800"/>
            <a:ext cx="5242214" cy="32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35064" y="4876800"/>
            <a:ext cx="4999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The chain (polymer) of amino acids forms a variety of loops, coils, and folded sheets from an assortment of bonds and attractions between amino acids within the chain(s)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43555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Biomolecules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3250" y="1219200"/>
            <a:ext cx="373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Structure of proteins</a:t>
            </a:r>
            <a:r>
              <a:rPr lang="en-US" dirty="0">
                <a:latin typeface="Arial Narrow" panose="020B0606020202030204" pitchFamily="34" charset="0"/>
              </a:rPr>
              <a:t>: The structure of both protein and biopolymers are divided into four levels of organization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Primary structure</a:t>
            </a:r>
            <a:r>
              <a:rPr lang="en-US" dirty="0">
                <a:latin typeface="Arial Narrow" panose="020B0606020202030204" pitchFamily="34" charset="0"/>
              </a:rPr>
              <a:t>: is the order of the monomer, i.e., the sequence of the amino acids for a protein, or nucleotides in  the case of DNA and RNA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Secondary structure</a:t>
            </a:r>
            <a:r>
              <a:rPr lang="en-US" dirty="0">
                <a:latin typeface="Arial Narrow" panose="020B0606020202030204" pitchFamily="34" charset="0"/>
              </a:rPr>
              <a:t>: is the folding or coiling of the original polymer chains by means of hydrogen </a:t>
            </a:r>
            <a:r>
              <a:rPr lang="en-US" dirty="0" smtClean="0">
                <a:latin typeface="Arial Narrow" panose="020B0606020202030204" pitchFamily="34" charset="0"/>
              </a:rPr>
              <a:t>bonding. </a:t>
            </a:r>
            <a:r>
              <a:rPr lang="en-US" dirty="0">
                <a:latin typeface="Arial Narrow" panose="020B0606020202030204" pitchFamily="34" charset="0"/>
              </a:rPr>
              <a:t>In the case of protein, the hydrogen bonds are between the atoms of the polypeptide backbone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16" y="1447800"/>
            <a:ext cx="4333124" cy="373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614" y="419237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Structure of proteins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Biomolecules 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Tertiary structure</a:t>
            </a:r>
            <a:r>
              <a:rPr lang="en-US" dirty="0">
                <a:latin typeface="Arial Narrow" panose="020B0606020202030204" pitchFamily="34" charset="0"/>
              </a:rPr>
              <a:t>: is the further folding that gives the final 3-D structure of a single polymer chain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Quaternary structure</a:t>
            </a:r>
            <a:r>
              <a:rPr lang="en-US" dirty="0">
                <a:latin typeface="Arial Narrow" panose="020B0606020202030204" pitchFamily="34" charset="0"/>
              </a:rPr>
              <a:t>: is the assembly of several separate polymer chain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74" y="2057400"/>
            <a:ext cx="5029200" cy="433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7620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Nucleic acids:  DNA 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3810000" cy="4495800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3810000" cy="42672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 Narrow" panose="020B0606020202030204" pitchFamily="34" charset="0"/>
              </a:rPr>
              <a:t>DNA = deoxyribonucleic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acid</a:t>
            </a:r>
          </a:p>
          <a:p>
            <a:endParaRPr lang="en-US" altLang="en-US" sz="24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DNA is a double polymer (chain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)</a:t>
            </a:r>
          </a:p>
          <a:p>
            <a:endParaRPr lang="en-US" altLang="en-US" sz="24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Each chain is made of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nucleotides</a:t>
            </a:r>
          </a:p>
          <a:p>
            <a:endParaRPr lang="en-US" altLang="en-US" sz="2400" dirty="0">
              <a:latin typeface="Arial Narrow" panose="020B0606020202030204" pitchFamily="34" charset="0"/>
            </a:endParaRPr>
          </a:p>
          <a:p>
            <a:r>
              <a:rPr lang="en-US" altLang="en-US" sz="2400" dirty="0">
                <a:latin typeface="Arial Narrow" panose="020B0606020202030204" pitchFamily="34" charset="0"/>
              </a:rPr>
              <a:t>The 2 chains bond together to form a helix</a:t>
            </a:r>
          </a:p>
        </p:txBody>
      </p:sp>
    </p:spTree>
    <p:extLst>
      <p:ext uri="{BB962C8B-B14F-4D97-AF65-F5344CB8AC3E}">
        <p14:creationId xmlns:p14="http://schemas.microsoft.com/office/powerpoint/2010/main" val="21355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1450"/>
            <a:ext cx="8077200" cy="762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DNA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nucleotides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95900" y="1123950"/>
            <a:ext cx="3733800" cy="4800600"/>
          </a:xfrm>
        </p:spPr>
        <p:txBody>
          <a:bodyPr/>
          <a:lstStyle/>
          <a:p>
            <a:r>
              <a:rPr lang="en-US" altLang="en-US" sz="2800" dirty="0"/>
              <a:t>Each nucleotide in DNA contains:</a:t>
            </a:r>
          </a:p>
          <a:p>
            <a:pPr lvl="1"/>
            <a:r>
              <a:rPr lang="en-US" altLang="en-US" sz="2400" dirty="0"/>
              <a:t>5-C sugar</a:t>
            </a:r>
          </a:p>
          <a:p>
            <a:pPr lvl="1">
              <a:buFontTx/>
              <a:buNone/>
            </a:pPr>
            <a:r>
              <a:rPr lang="en-US" altLang="en-US" sz="2400" dirty="0"/>
              <a:t>	(deoxyribose)</a:t>
            </a:r>
          </a:p>
          <a:p>
            <a:pPr lvl="1"/>
            <a:r>
              <a:rPr lang="en-US" altLang="en-US" sz="2400" dirty="0"/>
              <a:t>Phosphate</a:t>
            </a:r>
          </a:p>
          <a:p>
            <a:pPr lvl="1"/>
            <a:r>
              <a:rPr lang="en-US" altLang="en-US" sz="2400" dirty="0"/>
              <a:t>Nitrogen base</a:t>
            </a:r>
          </a:p>
          <a:p>
            <a:pPr lvl="1">
              <a:buFontTx/>
              <a:buNone/>
            </a:pPr>
            <a:r>
              <a:rPr lang="en-US" altLang="en-US" sz="2400" dirty="0"/>
              <a:t>		-adenine (A)</a:t>
            </a:r>
          </a:p>
          <a:p>
            <a:pPr lvl="1">
              <a:buFontTx/>
              <a:buNone/>
            </a:pPr>
            <a:r>
              <a:rPr lang="en-US" altLang="en-US" sz="2400" dirty="0"/>
              <a:t>		-guanine (G)</a:t>
            </a:r>
          </a:p>
          <a:p>
            <a:pPr lvl="1">
              <a:buFontTx/>
              <a:buNone/>
            </a:pPr>
            <a:r>
              <a:rPr lang="en-US" altLang="en-US" sz="2400" dirty="0"/>
              <a:t>		-cytosine (C)</a:t>
            </a:r>
          </a:p>
          <a:p>
            <a:pPr lvl="1">
              <a:buFontTx/>
              <a:buNone/>
            </a:pPr>
            <a:r>
              <a:rPr lang="en-US" altLang="en-US" sz="2400" dirty="0"/>
              <a:t>		-thymine (T)</a:t>
            </a:r>
          </a:p>
        </p:txBody>
      </p:sp>
      <p:pic>
        <p:nvPicPr>
          <p:cNvPr id="21506" name="Picture 2" descr="C:\Users\smavila\Documents\AP_CLASS\AP8180\0322_DNA_Nucleot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979987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hidden="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0179" name="Rectangle 3" descr="042-04"/>
          <p:cNvSpPr>
            <a:spLocks noGrp="1" noChangeAspect="1" noChangeArrowheads="1"/>
          </p:cNvSpPr>
          <p:nvPr isPhoto="1"/>
        </p:nvSpPr>
        <p:spPr bwMode="auto">
          <a:xfrm>
            <a:off x="1752600" y="457200"/>
            <a:ext cx="5114925" cy="5715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0"/>
            <a:ext cx="1646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Fig. 3.15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1450" y="762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The DNA “double helix”</a:t>
            </a:r>
          </a:p>
        </p:txBody>
      </p:sp>
    </p:spTree>
    <p:extLst>
      <p:ext uri="{BB962C8B-B14F-4D97-AF65-F5344CB8AC3E}">
        <p14:creationId xmlns:p14="http://schemas.microsoft.com/office/powerpoint/2010/main" val="22299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Magnetic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258" y="990600"/>
            <a:ext cx="57691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Magnetic d</a:t>
            </a: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ipoles: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Magnetic dipoles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can be thought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of as small bar magnets composed of north and south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poles.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Magnetic dipoles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are influenced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by magnetic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fields</a:t>
            </a:r>
          </a:p>
          <a:p>
            <a:endParaRPr lang="en-US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Origins </a:t>
            </a:r>
            <a:r>
              <a:rPr lang="en-US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magnetic </a:t>
            </a:r>
            <a:r>
              <a:rPr lang="en-US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oments: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Each electron in an atom has magnetic moments that originate from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two sources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(1) Orbital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motion around the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nucleus: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being a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moving charge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, an electron may be considered to be a small current loop, generating a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very small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magnetic field, and having a magnetic moment along its axis of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rotation</a:t>
            </a:r>
          </a:p>
          <a:p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(2) Each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electron may also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spinning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around an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axis: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other magnetic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moment originates from this electron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spin. </a:t>
            </a:r>
            <a:r>
              <a:rPr lang="en-US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Spin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magnetic moments may be only in an “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up” direction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or in an antiparallel “down” direction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Thus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each electron in an atom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may be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thought of as being a small magnet having permanent orbital and spin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magnetic moments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90" y="828330"/>
            <a:ext cx="1369544" cy="17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09160"/>
            <a:ext cx="1914525" cy="17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85" y="2971800"/>
            <a:ext cx="2189940" cy="15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37" y="990600"/>
            <a:ext cx="8327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The most fundamental magnetic moment is the </a:t>
            </a:r>
            <a:r>
              <a:rPr lang="en-US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Bohr </a:t>
            </a:r>
            <a:r>
              <a:rPr lang="en-US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magneton</a:t>
            </a:r>
            <a:r>
              <a:rPr lang="en-US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which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is of magnitude.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For each electron in an atom the spin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magnetic moment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is (plus for spin up, minus for spin down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he orbital magnetic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moment contribution is equal to being the magnetic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quantum number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electron.</a:t>
            </a:r>
          </a:p>
          <a:p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DIAMAGNETISM: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is a very weak form of magnetism that is nonpermanent and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persists only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while an external field is being applied. It is induced by a change in the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orbital motion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of electrons due to an applied magnetic field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magnitude of the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induced magnetic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moment is extremely small, and in a direction opposite to that of the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applied field. Examples: Lead, Copper, Silver etc. 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Magnetic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59119"/>
            <a:ext cx="4314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Magnetic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288" y="1066800"/>
            <a:ext cx="8535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Paramagnetism</a:t>
            </a: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some solid materials, each atom possesses a permanent dipole moment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by virtue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of incomplete cancellation of electron spin and/or orbital magnetic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moments. In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the absence of an external magnetic field, the orientations of these atomic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magnetic moments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are random, such that a piece of material possesses no net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macroscopic magnetization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. These atomic dipoles are free to rotate, and </a:t>
            </a:r>
            <a:r>
              <a:rPr lang="en-US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paramagnetism</a:t>
            </a:r>
            <a:r>
              <a:rPr lang="en-US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results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when they preferentially align, by rotation, with an external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field. Examples: Lithium, Sodium, Tungsten etc.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52" y="3200400"/>
            <a:ext cx="43148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Magnetic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metallic materials possess a permanent magnetic moment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external field, and manifest very large and permanent magnetizations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These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ferromagnetism. Examples: Co, Fe, Ni etc.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magnetic moments in ferromagnetic materials result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magnetic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moments due to electron spin—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uncancelled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spins as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structure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an orbital magnetic moment contribution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in comparison to the spin moment. Furthermore, in a ferromagnetic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material, coupling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cause net spin magnetic moments of adjacent atoms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one another, even in the absence of an external field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mutual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alignment exists over relatively large volume regions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771650" cy="19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099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structure and interatomic bonding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Some of the important properties of solid materials depend on geometrical </a:t>
            </a:r>
            <a:r>
              <a:rPr lang="en-US" dirty="0" smtClean="0">
                <a:latin typeface="Arial Narrow" panose="020B0606020202030204" pitchFamily="34" charset="0"/>
              </a:rPr>
              <a:t>atomic arrangements</a:t>
            </a:r>
            <a:r>
              <a:rPr lang="en-US" dirty="0">
                <a:latin typeface="Arial Narrow" panose="020B0606020202030204" pitchFamily="34" charset="0"/>
              </a:rPr>
              <a:t>, and also the interactions that exist among constituent atoms </a:t>
            </a:r>
            <a:r>
              <a:rPr lang="en-US" dirty="0" smtClean="0">
                <a:latin typeface="Arial Narrow" panose="020B0606020202030204" pitchFamily="34" charset="0"/>
              </a:rPr>
              <a:t>or molecules.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For example: carbon, which </a:t>
            </a:r>
            <a:r>
              <a:rPr lang="en-US" dirty="0">
                <a:latin typeface="Arial Narrow" panose="020B0606020202030204" pitchFamily="34" charset="0"/>
              </a:rPr>
              <a:t>may exist as both graphite </a:t>
            </a:r>
            <a:r>
              <a:rPr lang="en-US" dirty="0" smtClean="0">
                <a:latin typeface="Arial Narrow" panose="020B0606020202030204" pitchFamily="34" charset="0"/>
              </a:rPr>
              <a:t>and diamond</a:t>
            </a:r>
            <a:r>
              <a:rPr lang="en-US" dirty="0">
                <a:latin typeface="Arial Narrow" panose="020B0606020202030204" pitchFamily="34" charset="0"/>
              </a:rPr>
              <a:t>. Whereas graphite is relatively soft </a:t>
            </a:r>
            <a:r>
              <a:rPr lang="en-US" dirty="0" smtClean="0">
                <a:latin typeface="Arial Narrow" panose="020B0606020202030204" pitchFamily="34" charset="0"/>
              </a:rPr>
              <a:t>and diamond </a:t>
            </a:r>
            <a:r>
              <a:rPr lang="en-US" dirty="0">
                <a:latin typeface="Arial Narrow" panose="020B0606020202030204" pitchFamily="34" charset="0"/>
              </a:rPr>
              <a:t>is the </a:t>
            </a:r>
            <a:r>
              <a:rPr lang="en-US" dirty="0" smtClean="0">
                <a:latin typeface="Arial Narrow" panose="020B0606020202030204" pitchFamily="34" charset="0"/>
              </a:rPr>
              <a:t>hardest known </a:t>
            </a:r>
            <a:r>
              <a:rPr lang="en-US" dirty="0">
                <a:latin typeface="Arial Narrow" panose="020B0606020202030204" pitchFamily="34" charset="0"/>
              </a:rPr>
              <a:t>material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endParaRPr lang="en-US" dirty="0"/>
          </a:p>
        </p:txBody>
      </p:sp>
      <p:pic>
        <p:nvPicPr>
          <p:cNvPr id="2051" name="Picture 3" descr="C:\Users\smavila\Documents\AP_CLASS\AP8180\diam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3377260"/>
            <a:ext cx="2414257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avila\Documents\AP_CLASS\AP8180\grap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43" y="3375124"/>
            <a:ext cx="2340787" cy="21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mavila\Documents\AP_CLASS\AP8180\pencil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81" y="3375124"/>
            <a:ext cx="2228977" cy="21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958" y="5867400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What is the most stable state of carbon?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5344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Antiferromagnetism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phenomenon of magnetic moment coupling between adjacent atoms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 occurs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materials other than those that are ferromagnetic. In one such group,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coupling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an antiparallel alignment; the alignment of the spin moments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neighboring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or ions in exactly opposite directions is termed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antiferromagnetism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 oxide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Ferrimagnetism: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Some ceramics also exhibit a permanent magnetization, termed </a:t>
            </a:r>
            <a:r>
              <a:rPr lang="en-US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ferrimagnetism.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The macroscopic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magnetic characteristics of </a:t>
            </a:r>
            <a:r>
              <a:rPr lang="en-US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ferromagnets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ferrimagnets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are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similar. </a:t>
            </a:r>
            <a:r>
              <a:rPr lang="en-US" dirty="0" smtClean="0">
                <a:latin typeface="Arial Narrow" panose="020B0606020202030204" pitchFamily="34" charset="0"/>
              </a:rPr>
              <a:t>In </a:t>
            </a:r>
            <a:r>
              <a:rPr lang="en-US" dirty="0" err="1">
                <a:latin typeface="Arial Narrow" panose="020B0606020202030204" pitchFamily="34" charset="0"/>
              </a:rPr>
              <a:t>ferrimagnetic</a:t>
            </a:r>
            <a:r>
              <a:rPr lang="en-US" dirty="0">
                <a:latin typeface="Arial Narrow" panose="020B0606020202030204" pitchFamily="34" charset="0"/>
              </a:rPr>
              <a:t> materials, the opposing moments are unequal and a spontaneous magnetization </a:t>
            </a:r>
            <a:r>
              <a:rPr lang="en-US" dirty="0" smtClean="0">
                <a:latin typeface="Arial Narrow" panose="020B0606020202030204" pitchFamily="34" charset="0"/>
              </a:rPr>
              <a:t>remains. Example: </a:t>
            </a:r>
            <a:r>
              <a:rPr lang="en-US" dirty="0"/>
              <a:t>Fe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Magnetic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40</a:t>
            </a:fld>
            <a:endParaRPr lang="en-US"/>
          </a:p>
        </p:txBody>
      </p:sp>
      <p:pic>
        <p:nvPicPr>
          <p:cNvPr id="22530" name="Picture 2" descr="C:\Users\smavila\Documents\AP_CLASS\AP8180\Antiferromagnetic_order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87774"/>
            <a:ext cx="3124200" cy="15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mavila\Documents\AP_CLASS\AP8180\Ferrimagnetic_ordering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5029200"/>
            <a:ext cx="3228975" cy="155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Liquids and non-crystalline materials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870972"/>
            <a:ext cx="5791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Liquid</a:t>
            </a:r>
            <a:r>
              <a:rPr lang="en-US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is one of the four fundamental states of matter (the others being solid, gas, and plasma), and is the only state with a definite volume but no fixed shape.</a:t>
            </a:r>
            <a:endParaRPr lang="es-ES" altLang="en-US" sz="1600" b="1" dirty="0" smtClean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Amorphous</a:t>
            </a:r>
            <a:r>
              <a:rPr lang="es-ES" alt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n-US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solids</a:t>
            </a:r>
            <a:r>
              <a:rPr lang="es-ES" alt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 (non-</a:t>
            </a:r>
            <a:r>
              <a:rPr lang="es-ES" altLang="en-US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crystalline</a:t>
            </a:r>
            <a:r>
              <a:rPr lang="es-ES" alt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altLang="en-US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solids</a:t>
            </a:r>
            <a:r>
              <a:rPr lang="es-ES" alt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) </a:t>
            </a:r>
            <a:r>
              <a:rPr lang="es-ES" alt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are </a:t>
            </a:r>
            <a:r>
              <a:rPr lang="es-ES" altLang="en-US" sz="16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solid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materials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that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do </a:t>
            </a:r>
            <a:r>
              <a:rPr lang="es-ES" altLang="en-US" sz="16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not</a:t>
            </a:r>
            <a:r>
              <a:rPr lang="es-ES" alt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possess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the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long-range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order</a:t>
            </a:r>
            <a:r>
              <a:rPr lang="es-ES" alt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(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periodicity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)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characteristic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of </a:t>
            </a:r>
            <a:r>
              <a:rPr lang="es-ES" altLang="en-US" sz="16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crystals</a:t>
            </a:r>
            <a:endParaRPr lang="es-ES" altLang="en-US" sz="1600" dirty="0" smtClean="0">
              <a:solidFill>
                <a:srgbClr val="002060"/>
              </a:solidFill>
              <a:latin typeface="Arial Narrow" panose="020B0606020202030204" pitchFamily="34" charset="0"/>
              <a:cs typeface="Arial" charset="0"/>
              <a:sym typeface="Symbol" pitchFamily="18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Glass</a:t>
            </a:r>
            <a:r>
              <a:rPr lang="es-ES" alt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are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amorphous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solids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obtained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by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i="1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cooling</a:t>
            </a:r>
            <a:r>
              <a:rPr lang="es-ES" altLang="en-US" sz="1600" i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a </a:t>
            </a:r>
            <a:r>
              <a:rPr lang="es-ES" altLang="en-US" sz="1600" i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melt</a:t>
            </a:r>
            <a:r>
              <a:rPr lang="es-ES" alt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. </a:t>
            </a:r>
            <a:r>
              <a:rPr lang="es-ES" altLang="en-US" sz="1600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Or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, more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generally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,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amorphous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solids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that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exhibit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a</a:t>
            </a:r>
            <a:r>
              <a:rPr lang="es-ES" alt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glass</a:t>
            </a:r>
            <a:r>
              <a:rPr lang="es-ES" alt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transition</a:t>
            </a:r>
            <a:r>
              <a:rPr lang="es-ES" alt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when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 </a:t>
            </a:r>
            <a:r>
              <a:rPr lang="es-ES" altLang="en-US" sz="1600" dirty="0" err="1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heated</a:t>
            </a:r>
            <a:r>
              <a:rPr lang="es-ES" altLang="en-US" sz="16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  <a:sym typeface="Symbol" pitchFamily="18" charset="2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smavila\Documents\AP_CLASS\AP8180\1280px-Water_drop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599"/>
            <a:ext cx="2522771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mavila\Documents\AP_CLASS\AP8180\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848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Shared\PRESENT\DSC-PdNiC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0564"/>
            <a:ext cx="3638022" cy="25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2286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800" b="1" dirty="0">
                <a:solidFill>
                  <a:srgbClr val="0000FF"/>
                </a:solidFill>
                <a:latin typeface="Arial Narrow" panose="020B0606020202030204" pitchFamily="34" charset="0"/>
                <a:cs typeface="Arial" charset="0"/>
              </a:rPr>
              <a:t>Preparation methods of amorphous materials</a:t>
            </a:r>
            <a:endParaRPr lang="es-ES_tradnl" altLang="en-US" sz="2800" b="1" u="sng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8475" y="743986"/>
            <a:ext cx="416992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dirty="0"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Melt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quenching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Splat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cooling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Melt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 spinning</a:t>
            </a: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Thermal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evaporation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Sputtering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 smtClean="0">
                <a:solidFill>
                  <a:srgbClr val="002060"/>
                </a:solidFill>
                <a:sym typeface="Symbol" pitchFamily="18" charset="2"/>
              </a:rPr>
              <a:t>Chemical</a:t>
            </a:r>
            <a:r>
              <a:rPr lang="es-ES_tradnl" altLang="en-US" sz="200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vapor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deposition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Sol-gel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processes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Electrolytic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deposition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Reaction</a:t>
            </a:r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amorphization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olidFill>
                  <a:srgbClr val="002060"/>
                </a:solidFill>
                <a:sym typeface="Symbol" pitchFamily="18" charset="2"/>
              </a:rPr>
              <a:t> </a:t>
            </a:r>
            <a:r>
              <a:rPr lang="es-ES_tradnl" altLang="en-US" sz="2000" dirty="0" err="1">
                <a:solidFill>
                  <a:srgbClr val="002060"/>
                </a:solidFill>
                <a:sym typeface="Symbol" pitchFamily="18" charset="2"/>
              </a:rPr>
              <a:t>Irradiation</a:t>
            </a:r>
            <a:endParaRPr lang="es-ES_tradnl" altLang="en-US" sz="2000" dirty="0">
              <a:solidFill>
                <a:srgbClr val="002060"/>
              </a:solidFill>
              <a:sym typeface="Symbol" pitchFamily="18" charset="2"/>
            </a:endParaRPr>
          </a:p>
          <a:p>
            <a:r>
              <a:rPr lang="es-ES_tradnl" altLang="en-US" sz="2000" dirty="0">
                <a:sym typeface="Symbol" pitchFamily="18" charset="2"/>
              </a:rPr>
              <a:t> </a:t>
            </a:r>
            <a:r>
              <a:rPr lang="es-ES_tradnl" altLang="en-US" sz="2000" dirty="0" err="1">
                <a:sym typeface="Symbol" pitchFamily="18" charset="2"/>
              </a:rPr>
              <a:t>Pressure-induced</a:t>
            </a:r>
            <a:r>
              <a:rPr lang="es-ES_tradnl" altLang="en-US" sz="2000" dirty="0">
                <a:sym typeface="Symbol" pitchFamily="18" charset="2"/>
              </a:rPr>
              <a:t> </a:t>
            </a:r>
            <a:r>
              <a:rPr lang="es-ES_tradnl" altLang="en-US" sz="2000" dirty="0" err="1">
                <a:sym typeface="Symbol" pitchFamily="18" charset="2"/>
              </a:rPr>
              <a:t>amorphization</a:t>
            </a:r>
            <a:endParaRPr lang="es-ES_tradnl" altLang="en-US" sz="2000" dirty="0">
              <a:sym typeface="Symbol" pitchFamily="18" charset="2"/>
            </a:endParaRPr>
          </a:p>
          <a:p>
            <a:r>
              <a:rPr lang="es-ES_tradnl" altLang="en-US" sz="2000" dirty="0">
                <a:sym typeface="Symbol" pitchFamily="18" charset="2"/>
              </a:rPr>
              <a:t> Solid-</a:t>
            </a:r>
            <a:r>
              <a:rPr lang="es-ES_tradnl" altLang="en-US" sz="2000" dirty="0" err="1">
                <a:sym typeface="Symbol" pitchFamily="18" charset="2"/>
              </a:rPr>
              <a:t>state</a:t>
            </a:r>
            <a:r>
              <a:rPr lang="es-ES_tradnl" altLang="en-US" sz="2000" dirty="0">
                <a:sym typeface="Symbol" pitchFamily="18" charset="2"/>
              </a:rPr>
              <a:t> </a:t>
            </a:r>
            <a:r>
              <a:rPr lang="es-ES_tradnl" altLang="en-US" sz="2000" dirty="0" err="1">
                <a:sym typeface="Symbol" pitchFamily="18" charset="2"/>
              </a:rPr>
              <a:t>diffusional</a:t>
            </a:r>
            <a:r>
              <a:rPr lang="es-ES_tradnl" altLang="en-US" sz="2000" dirty="0">
                <a:sym typeface="Symbol" pitchFamily="18" charset="2"/>
              </a:rPr>
              <a:t> </a:t>
            </a:r>
            <a:r>
              <a:rPr lang="es-ES_tradnl" altLang="en-US" sz="2000" dirty="0" err="1">
                <a:sym typeface="Symbol" pitchFamily="18" charset="2"/>
              </a:rPr>
              <a:t>amorphization</a:t>
            </a:r>
            <a:endParaRPr lang="es-ES_tradnl" altLang="en-US" sz="2000" dirty="0">
              <a:sym typeface="Symbol" pitchFamily="18" charset="2"/>
            </a:endParaRPr>
          </a:p>
        </p:txBody>
      </p:sp>
      <p:pic>
        <p:nvPicPr>
          <p:cNvPr id="6" name="Picture 3" descr="C:\Mis documentos\DOCENCIA\DOCTORADO\Curso Vidrios\Fotos-figuras\melt-spi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67" y="838200"/>
            <a:ext cx="258822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87997" y="1219200"/>
            <a:ext cx="157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 err="1">
                <a:solidFill>
                  <a:srgbClr val="FF00FF"/>
                </a:solidFill>
              </a:rPr>
              <a:t>melt</a:t>
            </a:r>
            <a:r>
              <a:rPr lang="es-ES_tradnl" altLang="en-US" sz="2000" dirty="0">
                <a:solidFill>
                  <a:srgbClr val="FF00FF"/>
                </a:solidFill>
              </a:rPr>
              <a:t> spinning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719759" y="2107687"/>
            <a:ext cx="130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dirty="0">
                <a:solidFill>
                  <a:schemeClr val="accent2"/>
                </a:solidFill>
              </a:rPr>
              <a:t>~ 10</a:t>
            </a:r>
            <a:r>
              <a:rPr lang="es-ES_tradnl" altLang="en-US" baseline="30000" dirty="0">
                <a:solidFill>
                  <a:schemeClr val="accent2"/>
                </a:solidFill>
              </a:rPr>
              <a:t>7 </a:t>
            </a:r>
            <a:r>
              <a:rPr lang="es-ES_tradnl" altLang="en-US" dirty="0">
                <a:solidFill>
                  <a:schemeClr val="accent2"/>
                </a:solidFill>
              </a:rPr>
              <a:t>K/s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62000" y="6324600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>
                <a:solidFill>
                  <a:schemeClr val="accent2"/>
                </a:solidFill>
              </a:rPr>
              <a:t>~ 10</a:t>
            </a:r>
            <a:r>
              <a:rPr lang="es-ES_tradnl" altLang="en-US" sz="2000" baseline="30000" dirty="0">
                <a:solidFill>
                  <a:schemeClr val="accent2"/>
                </a:solidFill>
              </a:rPr>
              <a:t>-3 </a:t>
            </a:r>
            <a:r>
              <a:rPr lang="es-ES_tradnl" altLang="en-US" sz="2000" dirty="0">
                <a:solidFill>
                  <a:schemeClr val="accent2"/>
                </a:solidFill>
              </a:rPr>
              <a:t>K/s</a:t>
            </a:r>
            <a:endParaRPr lang="es-ES_tradnl" altLang="en-US" sz="20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895600" y="6324600"/>
            <a:ext cx="1128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>
                <a:solidFill>
                  <a:schemeClr val="accent2"/>
                </a:solidFill>
              </a:rPr>
              <a:t>~ 10</a:t>
            </a:r>
            <a:r>
              <a:rPr lang="es-ES_tradnl" altLang="en-US" sz="2000" baseline="30000" dirty="0">
                <a:solidFill>
                  <a:schemeClr val="accent2"/>
                </a:solidFill>
              </a:rPr>
              <a:t>2 </a:t>
            </a:r>
            <a:r>
              <a:rPr lang="es-ES_tradnl" altLang="en-US" sz="2000" dirty="0">
                <a:solidFill>
                  <a:schemeClr val="accent2"/>
                </a:solidFill>
              </a:rPr>
              <a:t>K/s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029200" y="6324600"/>
            <a:ext cx="1128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>
                <a:solidFill>
                  <a:schemeClr val="accent2"/>
                </a:solidFill>
              </a:rPr>
              <a:t>~ 10</a:t>
            </a:r>
            <a:r>
              <a:rPr lang="es-ES_tradnl" altLang="en-US" sz="2000" baseline="30000" dirty="0">
                <a:solidFill>
                  <a:schemeClr val="accent2"/>
                </a:solidFill>
              </a:rPr>
              <a:t>5 </a:t>
            </a:r>
            <a:r>
              <a:rPr lang="es-ES_tradnl" altLang="en-US" sz="2000" dirty="0">
                <a:solidFill>
                  <a:schemeClr val="accent2"/>
                </a:solidFill>
              </a:rPr>
              <a:t>K/s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239000" y="6324600"/>
            <a:ext cx="1277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>
                <a:solidFill>
                  <a:schemeClr val="accent2"/>
                </a:solidFill>
              </a:rPr>
              <a:t>~ 10</a:t>
            </a:r>
            <a:r>
              <a:rPr lang="es-ES_tradnl" altLang="en-US" sz="2000" baseline="30000" dirty="0">
                <a:solidFill>
                  <a:schemeClr val="accent2"/>
                </a:solidFill>
              </a:rPr>
              <a:t>10 </a:t>
            </a:r>
            <a:r>
              <a:rPr lang="es-ES_tradnl" altLang="en-US" sz="2000" dirty="0">
                <a:solidFill>
                  <a:schemeClr val="accent2"/>
                </a:solidFill>
              </a:rPr>
              <a:t>K/s </a:t>
            </a:r>
          </a:p>
        </p:txBody>
      </p:sp>
      <p:pic>
        <p:nvPicPr>
          <p:cNvPr id="21" name="Picture 2" descr="C:\Mis documentos\DOCENCIA\DOCTORADO\Curso Vidrios\Fotos-figuras\melt-que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7" y="3907060"/>
            <a:ext cx="883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14491" y="3708622"/>
            <a:ext cx="1754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 err="1">
                <a:solidFill>
                  <a:srgbClr val="FF00FF"/>
                </a:solidFill>
              </a:rPr>
              <a:t>melt</a:t>
            </a:r>
            <a:r>
              <a:rPr lang="es-ES_tradnl" altLang="en-US" sz="2000" dirty="0">
                <a:solidFill>
                  <a:srgbClr val="FF00FF"/>
                </a:solidFill>
              </a:rPr>
              <a:t> </a:t>
            </a:r>
            <a:r>
              <a:rPr lang="es-ES_tradnl" altLang="en-US" sz="2000" dirty="0" err="1">
                <a:solidFill>
                  <a:srgbClr val="FF00FF"/>
                </a:solidFill>
              </a:rPr>
              <a:t>quenching</a:t>
            </a:r>
            <a:endParaRPr lang="es-ES_tradnl" altLang="en-US" sz="2000" dirty="0">
              <a:solidFill>
                <a:srgbClr val="FF00FF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733734" y="3668398"/>
            <a:ext cx="1485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 err="1">
                <a:solidFill>
                  <a:srgbClr val="FF00FF"/>
                </a:solidFill>
              </a:rPr>
              <a:t>splat</a:t>
            </a:r>
            <a:r>
              <a:rPr lang="es-ES_tradnl" altLang="en-US" sz="2000" dirty="0">
                <a:solidFill>
                  <a:srgbClr val="FF00FF"/>
                </a:solidFill>
              </a:rPr>
              <a:t> </a:t>
            </a:r>
            <a:r>
              <a:rPr lang="es-ES_tradnl" altLang="en-US" sz="2000" dirty="0" err="1">
                <a:solidFill>
                  <a:srgbClr val="FF00FF"/>
                </a:solidFill>
              </a:rPr>
              <a:t>cooling</a:t>
            </a:r>
            <a:endParaRPr lang="es-ES_tradnl" altLang="en-US" sz="2000" dirty="0">
              <a:solidFill>
                <a:srgbClr val="FF00FF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773755" y="3661231"/>
            <a:ext cx="221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000" dirty="0" err="1">
                <a:solidFill>
                  <a:srgbClr val="FF00FF"/>
                </a:solidFill>
              </a:rPr>
              <a:t>thermal</a:t>
            </a:r>
            <a:r>
              <a:rPr lang="es-ES_tradnl" altLang="en-US" sz="2000" dirty="0">
                <a:solidFill>
                  <a:srgbClr val="FF00FF"/>
                </a:solidFill>
              </a:rPr>
              <a:t> </a:t>
            </a:r>
            <a:r>
              <a:rPr lang="es-ES_tradnl" altLang="en-US" sz="2000" dirty="0" err="1">
                <a:solidFill>
                  <a:srgbClr val="FF00FF"/>
                </a:solidFill>
              </a:rPr>
              <a:t>evaporation</a:t>
            </a:r>
            <a:endParaRPr lang="es-ES_tradnl" alt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7086" y="6248400"/>
            <a:ext cx="1905000" cy="457200"/>
          </a:xfrm>
        </p:spPr>
        <p:txBody>
          <a:bodyPr/>
          <a:lstStyle/>
          <a:p>
            <a:pPr>
              <a:defRPr/>
            </a:pPr>
            <a:fld id="{FB6EEDA4-1B7F-4088-A928-0636136B59E0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62951" cy="6858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Crystallization is controlled by thermodynamics</a:t>
            </a:r>
          </a:p>
        </p:txBody>
      </p:sp>
      <p:sp>
        <p:nvSpPr>
          <p:cNvPr id="4096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4800600"/>
          </a:xfrm>
        </p:spPr>
        <p:txBody>
          <a:bodyPr>
            <a:normAutofit fontScale="92500"/>
          </a:bodyPr>
          <a:lstStyle/>
          <a:p>
            <a:r>
              <a:rPr lang="en-US" altLang="en-US" sz="1800" dirty="0" smtClean="0">
                <a:latin typeface="Arial Narrow" panose="020B0606020202030204" pitchFamily="34" charset="0"/>
              </a:rPr>
              <a:t>Volume is high as a hot liquid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Volume shrinks as liquid is cooled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At the melting point, T</a:t>
            </a:r>
            <a:r>
              <a:rPr lang="en-US" altLang="en-US" sz="1800" baseline="-25000" dirty="0" smtClean="0">
                <a:latin typeface="Arial Narrow" panose="020B0606020202030204" pitchFamily="34" charset="0"/>
              </a:rPr>
              <a:t>m</a:t>
            </a:r>
            <a:r>
              <a:rPr lang="en-US" altLang="en-US" sz="1800" dirty="0" smtClean="0">
                <a:latin typeface="Arial Narrow" panose="020B0606020202030204" pitchFamily="34" charset="0"/>
              </a:rPr>
              <a:t>, the liquid crystallizes to the thermodynamically stable crystalline phase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More compact (generally) crystalline phase has a smaller volume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The crystal then shrinks as it is further cooled to room temperature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Slope of the cooling curve for liquid and solid is the thermal expansion coefficient, </a:t>
            </a:r>
            <a:r>
              <a:rPr lang="en-US" altLang="en-US" sz="1800" dirty="0" smtClean="0">
                <a:latin typeface="Arial Narrow" panose="020B0606020202030204" pitchFamily="34" charset="0"/>
                <a:sym typeface="Symbol"/>
              </a:rPr>
              <a:t></a:t>
            </a:r>
            <a:endParaRPr lang="en-US" altLang="en-US" sz="1800" dirty="0" smtClean="0">
              <a:latin typeface="Arial Narrow" panose="020B0606020202030204" pitchFamily="34" charset="0"/>
            </a:endParaRPr>
          </a:p>
        </p:txBody>
      </p:sp>
      <p:grpSp>
        <p:nvGrpSpPr>
          <p:cNvPr id="40967" name="Group 29"/>
          <p:cNvGrpSpPr>
            <a:grpSpLocks/>
          </p:cNvGrpSpPr>
          <p:nvPr/>
        </p:nvGrpSpPr>
        <p:grpSpPr bwMode="auto">
          <a:xfrm>
            <a:off x="4876800" y="1425575"/>
            <a:ext cx="3867150" cy="4137025"/>
            <a:chOff x="2880" y="898"/>
            <a:chExt cx="2628" cy="2688"/>
          </a:xfrm>
        </p:grpSpPr>
        <p:sp>
          <p:nvSpPr>
            <p:cNvPr id="40969" name="Line 4"/>
            <p:cNvSpPr>
              <a:spLocks noChangeShapeType="1"/>
            </p:cNvSpPr>
            <p:nvPr/>
          </p:nvSpPr>
          <p:spPr bwMode="auto">
            <a:xfrm>
              <a:off x="3255" y="956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5"/>
            <p:cNvSpPr>
              <a:spLocks noChangeShapeType="1"/>
            </p:cNvSpPr>
            <p:nvPr/>
          </p:nvSpPr>
          <p:spPr bwMode="auto">
            <a:xfrm>
              <a:off x="3255" y="3260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Rectangle 6"/>
            <p:cNvSpPr>
              <a:spLocks noChangeArrowheads="1"/>
            </p:cNvSpPr>
            <p:nvPr/>
          </p:nvSpPr>
          <p:spPr bwMode="auto">
            <a:xfrm>
              <a:off x="3677" y="3298"/>
              <a:ext cx="10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Temperature</a:t>
              </a:r>
            </a:p>
          </p:txBody>
        </p:sp>
        <p:sp>
          <p:nvSpPr>
            <p:cNvPr id="40972" name="Rectangle 7"/>
            <p:cNvSpPr>
              <a:spLocks noChangeArrowheads="1"/>
            </p:cNvSpPr>
            <p:nvPr/>
          </p:nvSpPr>
          <p:spPr bwMode="auto">
            <a:xfrm rot="-5400000">
              <a:off x="2657" y="1893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Volume</a:t>
              </a:r>
            </a:p>
          </p:txBody>
        </p:sp>
        <p:sp>
          <p:nvSpPr>
            <p:cNvPr id="40973" name="Line 8"/>
            <p:cNvSpPr>
              <a:spLocks noChangeShapeType="1"/>
            </p:cNvSpPr>
            <p:nvPr/>
          </p:nvSpPr>
          <p:spPr bwMode="auto">
            <a:xfrm flipH="1">
              <a:off x="4359" y="1052"/>
              <a:ext cx="768" cy="91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9"/>
            <p:cNvSpPr>
              <a:spLocks noChangeShapeType="1"/>
            </p:cNvSpPr>
            <p:nvPr/>
          </p:nvSpPr>
          <p:spPr bwMode="auto">
            <a:xfrm>
              <a:off x="4359" y="1964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0"/>
            <p:cNvSpPr>
              <a:spLocks noChangeShapeType="1"/>
            </p:cNvSpPr>
            <p:nvPr/>
          </p:nvSpPr>
          <p:spPr bwMode="auto">
            <a:xfrm flipH="1">
              <a:off x="3495" y="2924"/>
              <a:ext cx="864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Rectangle 12"/>
            <p:cNvSpPr>
              <a:spLocks noChangeArrowheads="1"/>
            </p:cNvSpPr>
            <p:nvPr/>
          </p:nvSpPr>
          <p:spPr bwMode="auto">
            <a:xfrm>
              <a:off x="4589" y="1810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liquid</a:t>
              </a:r>
            </a:p>
          </p:txBody>
        </p:sp>
        <p:sp>
          <p:nvSpPr>
            <p:cNvPr id="40977" name="Rectangle 13"/>
            <p:cNvSpPr>
              <a:spLocks noChangeArrowheads="1"/>
            </p:cNvSpPr>
            <p:nvPr/>
          </p:nvSpPr>
          <p:spPr bwMode="auto">
            <a:xfrm>
              <a:off x="3462" y="2670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crystal</a:t>
              </a:r>
            </a:p>
          </p:txBody>
        </p:sp>
        <p:sp>
          <p:nvSpPr>
            <p:cNvPr id="40978" name="Rectangle 15"/>
            <p:cNvSpPr>
              <a:spLocks noChangeArrowheads="1"/>
            </p:cNvSpPr>
            <p:nvPr/>
          </p:nvSpPr>
          <p:spPr bwMode="auto">
            <a:xfrm>
              <a:off x="4061" y="89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T</a:t>
              </a:r>
              <a:r>
                <a:rPr lang="en-US" altLang="en-US" baseline="-25000"/>
                <a:t>m</a:t>
              </a:r>
            </a:p>
          </p:txBody>
        </p:sp>
        <p:sp>
          <p:nvSpPr>
            <p:cNvPr id="40979" name="Line 20"/>
            <p:cNvSpPr>
              <a:spLocks noChangeShapeType="1"/>
            </p:cNvSpPr>
            <p:nvPr/>
          </p:nvSpPr>
          <p:spPr bwMode="auto">
            <a:xfrm>
              <a:off x="4911" y="1318"/>
              <a:ext cx="0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21"/>
            <p:cNvSpPr>
              <a:spLocks noChangeShapeType="1"/>
            </p:cNvSpPr>
            <p:nvPr/>
          </p:nvSpPr>
          <p:spPr bwMode="auto">
            <a:xfrm flipH="1">
              <a:off x="4617" y="1657"/>
              <a:ext cx="2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Text Box 22"/>
            <p:cNvSpPr txBox="1">
              <a:spLocks noChangeArrowheads="1"/>
            </p:cNvSpPr>
            <p:nvPr/>
          </p:nvSpPr>
          <p:spPr bwMode="auto">
            <a:xfrm>
              <a:off x="4971" y="1320"/>
              <a:ext cx="5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a</a:t>
              </a:r>
              <a:r>
                <a:rPr lang="en-US" altLang="en-US" baseline="-25000"/>
                <a:t>liquid</a:t>
              </a:r>
              <a:endParaRPr lang="en-US" altLang="en-US"/>
            </a:p>
          </p:txBody>
        </p:sp>
        <p:sp>
          <p:nvSpPr>
            <p:cNvPr id="40982" name="Text Box 23"/>
            <p:cNvSpPr txBox="1">
              <a:spLocks noChangeArrowheads="1"/>
            </p:cNvSpPr>
            <p:nvPr/>
          </p:nvSpPr>
          <p:spPr bwMode="auto">
            <a:xfrm>
              <a:off x="4437" y="2925"/>
              <a:ext cx="7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a</a:t>
              </a:r>
              <a:r>
                <a:rPr lang="en-US" altLang="en-US" baseline="-25000"/>
                <a:t>crystal</a:t>
              </a:r>
              <a:endParaRPr lang="en-US" altLang="en-US"/>
            </a:p>
          </p:txBody>
        </p:sp>
        <p:sp>
          <p:nvSpPr>
            <p:cNvPr id="40983" name="Line 24"/>
            <p:cNvSpPr>
              <a:spLocks noChangeShapeType="1"/>
            </p:cNvSpPr>
            <p:nvPr/>
          </p:nvSpPr>
          <p:spPr bwMode="auto">
            <a:xfrm>
              <a:off x="4224" y="2964"/>
              <a:ext cx="0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25"/>
            <p:cNvSpPr>
              <a:spLocks noChangeShapeType="1"/>
            </p:cNvSpPr>
            <p:nvPr/>
          </p:nvSpPr>
          <p:spPr bwMode="auto">
            <a:xfrm flipH="1">
              <a:off x="3639" y="3129"/>
              <a:ext cx="5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Text Box 26"/>
            <p:cNvSpPr txBox="1">
              <a:spLocks noChangeArrowheads="1"/>
            </p:cNvSpPr>
            <p:nvPr/>
          </p:nvSpPr>
          <p:spPr bwMode="auto">
            <a:xfrm>
              <a:off x="3330" y="1311"/>
              <a:ext cx="1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a</a:t>
              </a:r>
              <a:r>
                <a:rPr lang="en-US" altLang="en-US" baseline="-25000"/>
                <a:t>liquid</a:t>
              </a:r>
              <a:r>
                <a:rPr lang="en-US" altLang="en-US"/>
                <a:t> &gt;&gt;</a:t>
              </a:r>
              <a:r>
                <a:rPr lang="en-US" altLang="en-US">
                  <a:latin typeface="Symbol" pitchFamily="18" charset="2"/>
                </a:rPr>
                <a:t>a</a:t>
              </a:r>
              <a:r>
                <a:rPr lang="en-US" altLang="en-US" baseline="-25000"/>
                <a:t>crystal</a:t>
              </a:r>
            </a:p>
          </p:txBody>
        </p:sp>
      </p:grpSp>
      <p:sp>
        <p:nvSpPr>
          <p:cNvPr id="40968" name="Text Box 28"/>
          <p:cNvSpPr txBox="1">
            <a:spLocks noChangeArrowheads="1"/>
          </p:cNvSpPr>
          <p:nvPr/>
        </p:nvSpPr>
        <p:spPr bwMode="auto">
          <a:xfrm>
            <a:off x="7178675" y="3498850"/>
            <a:ext cx="174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ym typeface="Symbol" pitchFamily="18" charset="2"/>
              </a:rPr>
              <a:t>V</a:t>
            </a:r>
            <a:r>
              <a:rPr lang="en-US" altLang="en-US" baseline="-25000">
                <a:sym typeface="Symbol" pitchFamily="18" charset="2"/>
              </a:rPr>
              <a:t>crystallization</a:t>
            </a:r>
            <a:endParaRPr lang="en-US" altLang="en-US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09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D9A74-CFE6-4C04-9D7A-EF3C74F1062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Glass formation is controlled by kinetics</a:t>
            </a:r>
          </a:p>
        </p:txBody>
      </p:sp>
      <p:sp>
        <p:nvSpPr>
          <p:cNvPr id="41990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19175"/>
            <a:ext cx="4876800" cy="5334000"/>
          </a:xfrm>
        </p:spPr>
        <p:txBody>
          <a:bodyPr>
            <a:normAutofit/>
          </a:bodyPr>
          <a:lstStyle/>
          <a:p>
            <a:r>
              <a:rPr lang="en-US" altLang="en-US" sz="1800" dirty="0" smtClean="0">
                <a:latin typeface="Arial Narrow" panose="020B0606020202030204" pitchFamily="34" charset="0"/>
              </a:rPr>
              <a:t>Glass forming liquids are those that are able to “by-pass” the melting point, T</a:t>
            </a:r>
            <a:r>
              <a:rPr lang="en-US" altLang="en-US" sz="1800" baseline="-25000" dirty="0" smtClean="0">
                <a:latin typeface="Arial Narrow" panose="020B0606020202030204" pitchFamily="34" charset="0"/>
              </a:rPr>
              <a:t>m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Liquid may have a high viscosity that makes it difficult for atoms of the liquid to diffuse (rearrange) into the crystalline structure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Liquid maybe cooled so fast that it does not have enough time to crystallize</a:t>
            </a:r>
          </a:p>
          <a:p>
            <a:endParaRPr lang="en-US" altLang="en-US" sz="1800" dirty="0" smtClean="0">
              <a:latin typeface="Arial Narrow" panose="020B0606020202030204" pitchFamily="34" charset="0"/>
            </a:endParaRPr>
          </a:p>
          <a:p>
            <a:r>
              <a:rPr lang="en-US" altLang="en-US" sz="1800" dirty="0" smtClean="0">
                <a:latin typeface="Arial Narrow" panose="020B0606020202030204" pitchFamily="34" charset="0"/>
              </a:rPr>
              <a:t>Two time scales are present</a:t>
            </a:r>
          </a:p>
          <a:p>
            <a:pPr lvl="1"/>
            <a:r>
              <a:rPr lang="en-US" altLang="en-US" sz="1800" dirty="0" smtClean="0">
                <a:latin typeface="Arial Narrow" panose="020B0606020202030204" pitchFamily="34" charset="0"/>
              </a:rPr>
              <a:t>“Internal” time scale controlled by the viscosity (bonding) of the liquid</a:t>
            </a:r>
          </a:p>
          <a:p>
            <a:pPr lvl="1"/>
            <a:r>
              <a:rPr lang="en-US" altLang="en-US" sz="1800" dirty="0" smtClean="0">
                <a:latin typeface="Arial Narrow" panose="020B0606020202030204" pitchFamily="34" charset="0"/>
              </a:rPr>
              <a:t>“External” timescale controlled by the cooling rate of the liquid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410200" y="1371600"/>
            <a:ext cx="3276600" cy="4251325"/>
            <a:chOff x="3064" y="864"/>
            <a:chExt cx="2408" cy="2822"/>
          </a:xfrm>
        </p:grpSpPr>
        <p:sp>
          <p:nvSpPr>
            <p:cNvPr id="41992" name="Line 3"/>
            <p:cNvSpPr>
              <a:spLocks noChangeShapeType="1"/>
            </p:cNvSpPr>
            <p:nvPr/>
          </p:nvSpPr>
          <p:spPr bwMode="auto">
            <a:xfrm>
              <a:off x="3456" y="864"/>
              <a:ext cx="0" cy="24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4"/>
            <p:cNvSpPr>
              <a:spLocks noChangeShapeType="1"/>
            </p:cNvSpPr>
            <p:nvPr/>
          </p:nvSpPr>
          <p:spPr bwMode="auto">
            <a:xfrm>
              <a:off x="3456" y="3360"/>
              <a:ext cx="20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Rectangle 5"/>
            <p:cNvSpPr>
              <a:spLocks noChangeArrowheads="1"/>
            </p:cNvSpPr>
            <p:nvPr/>
          </p:nvSpPr>
          <p:spPr bwMode="auto">
            <a:xfrm>
              <a:off x="4022" y="3398"/>
              <a:ext cx="10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Temperature</a:t>
              </a:r>
            </a:p>
          </p:txBody>
        </p:sp>
        <p:sp>
          <p:nvSpPr>
            <p:cNvPr id="41995" name="Rectangle 6"/>
            <p:cNvSpPr>
              <a:spLocks noChangeArrowheads="1"/>
            </p:cNvSpPr>
            <p:nvPr/>
          </p:nvSpPr>
          <p:spPr bwMode="auto">
            <a:xfrm rot="-5400000">
              <a:off x="2582" y="1862"/>
              <a:ext cx="12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Molar Volume</a:t>
              </a:r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 flipH="1">
              <a:off x="3840" y="1918"/>
              <a:ext cx="832" cy="1154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Rectangle 8"/>
            <p:cNvSpPr>
              <a:spLocks noChangeArrowheads="1"/>
            </p:cNvSpPr>
            <p:nvPr/>
          </p:nvSpPr>
          <p:spPr bwMode="auto">
            <a:xfrm>
              <a:off x="4884" y="1853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liquid</a:t>
              </a:r>
            </a:p>
          </p:txBody>
        </p:sp>
        <p:sp>
          <p:nvSpPr>
            <p:cNvPr id="41998" name="Arc 10"/>
            <p:cNvSpPr>
              <a:spLocks/>
            </p:cNvSpPr>
            <p:nvPr/>
          </p:nvSpPr>
          <p:spPr bwMode="auto">
            <a:xfrm>
              <a:off x="3491" y="2337"/>
              <a:ext cx="841" cy="326"/>
            </a:xfrm>
            <a:custGeom>
              <a:avLst/>
              <a:gdLst>
                <a:gd name="T0" fmla="*/ 841 w 21150"/>
                <a:gd name="T1" fmla="*/ 67 h 21364"/>
                <a:gd name="T2" fmla="*/ 127 w 21150"/>
                <a:gd name="T3" fmla="*/ 326 h 21364"/>
                <a:gd name="T4" fmla="*/ 0 w 21150"/>
                <a:gd name="T5" fmla="*/ 0 h 21364"/>
                <a:gd name="T6" fmla="*/ 0 60000 65536"/>
                <a:gd name="T7" fmla="*/ 0 60000 65536"/>
                <a:gd name="T8" fmla="*/ 0 60000 65536"/>
                <a:gd name="T9" fmla="*/ 0 w 21150"/>
                <a:gd name="T10" fmla="*/ 0 h 21364"/>
                <a:gd name="T11" fmla="*/ 21150 w 21150"/>
                <a:gd name="T12" fmla="*/ 21364 h 213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50" h="21364" fill="none" extrusionOk="0">
                  <a:moveTo>
                    <a:pt x="21150" y="4385"/>
                  </a:moveTo>
                  <a:cubicBezTo>
                    <a:pt x="19312" y="13250"/>
                    <a:pt x="12139" y="20029"/>
                    <a:pt x="3184" y="21364"/>
                  </a:cubicBezTo>
                </a:path>
                <a:path w="21150" h="21364" stroke="0" extrusionOk="0">
                  <a:moveTo>
                    <a:pt x="21150" y="4385"/>
                  </a:moveTo>
                  <a:cubicBezTo>
                    <a:pt x="19312" y="13250"/>
                    <a:pt x="12139" y="20029"/>
                    <a:pt x="3184" y="2136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 rot="21159">
              <a:off x="3748" y="1158"/>
              <a:ext cx="104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CC0000"/>
                  </a:solidFill>
                </a:rPr>
                <a:t>supercooled</a:t>
              </a:r>
            </a:p>
            <a:p>
              <a:r>
                <a:rPr lang="en-US" altLang="en-US">
                  <a:solidFill>
                    <a:srgbClr val="CC0000"/>
                  </a:solidFill>
                </a:rPr>
                <a:t>liquid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3511" y="2169"/>
              <a:ext cx="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3366FF"/>
                  </a:solidFill>
                </a:rPr>
                <a:t>glass</a:t>
              </a:r>
            </a:p>
          </p:txBody>
        </p:sp>
        <p:sp>
          <p:nvSpPr>
            <p:cNvPr id="42001" name="Line 19"/>
            <p:cNvSpPr>
              <a:spLocks noChangeShapeType="1"/>
            </p:cNvSpPr>
            <p:nvPr/>
          </p:nvSpPr>
          <p:spPr bwMode="auto">
            <a:xfrm flipV="1">
              <a:off x="4654" y="1106"/>
              <a:ext cx="576" cy="8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0"/>
            <p:cNvSpPr>
              <a:spLocks noChangeShapeType="1"/>
            </p:cNvSpPr>
            <p:nvPr/>
          </p:nvSpPr>
          <p:spPr bwMode="auto">
            <a:xfrm flipH="1">
              <a:off x="4654" y="1945"/>
              <a:ext cx="0" cy="1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21"/>
            <p:cNvSpPr>
              <a:spLocks noChangeShapeType="1"/>
            </p:cNvSpPr>
            <p:nvPr/>
          </p:nvSpPr>
          <p:spPr bwMode="auto">
            <a:xfrm flipH="1">
              <a:off x="3611" y="3145"/>
              <a:ext cx="1043" cy="15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7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Phase transition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0" y="1725190"/>
            <a:ext cx="4441597" cy="3706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1524000"/>
            <a:ext cx="4038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Rich  and complex phase       diagram, well established over a wide range of P&amp;T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15 Known ice phases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Several triple points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Possibly two critical 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points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critical point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also known as a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critical state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occurs under conditions (such as specific values of temperature, pressure or composition) at which no phase boundaries exist. </a:t>
            </a:r>
            <a:endParaRPr lang="en-US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are multiple types of critical points, including vapor–liquid critical points and liquid–liquid critical points.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2833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A </a:t>
            </a:r>
            <a:r>
              <a:rPr lang="en-US" sz="2000" b="1" dirty="0">
                <a:latin typeface="Arial Narrow" panose="020B0606020202030204" pitchFamily="34" charset="0"/>
              </a:rPr>
              <a:t>phase transition</a:t>
            </a:r>
            <a:r>
              <a:rPr lang="en-US" sz="2000" dirty="0">
                <a:latin typeface="Arial Narrow" panose="020B0606020202030204" pitchFamily="34" charset="0"/>
              </a:rPr>
              <a:t> is the transformation of a thermodynamic system from one phase or state of matter to another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632816"/>
            <a:ext cx="2501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Pressure-Temperature phase diagram of water</a:t>
            </a:r>
            <a:endParaRPr lang="en-US" sz="10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3554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Phase transition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2833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Eutectic transformation: 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 single phase liquid is cooled and transforms into two solid phases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Peritectic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transformation: 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 single phase solid is heated and transforms into a solid phase and a liquid phase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Spinodal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decomposition: 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phase is cooled and separates into two different compositions of that same phase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to 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mesophase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solid and liquid, such as one of the "liquid crystal" phases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between the ferromagnetic and paramagnetic phases of magnetic materials at the Curie point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transformations: martensitic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which occurs as one of the many phase transformations in carbon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crystallographic structure such as between ferrite and austenite of iron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Order-disorder transitions such as in alpha-titanium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aluminides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between different molecular structures (polymorphs, allotropes 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polyamorphs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of solids, such as between an amorphous structure and a crystal structure, between two different crystal structures, or between two amorphous structures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condensation of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bosonic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fluids (Bose–Einstein condensation). The superfluid transition in liquid helium is an example of this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Phase transition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First-order phase transitions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are those that involve a latent heat. During such a transition, a system either absorbs or releases a fixed (and typically large) amount of energy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Second-order phase transitions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are also called </a:t>
            </a:r>
            <a:r>
              <a:rPr lang="en-US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continuous phase transitions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. They are characterized by a divergent susceptibility, an infinite correlation length, and a power-law decay of correlations near criticality. Examples of second-order phase transitions are the ferromagnetic transition, superconducting transition (for a Type-I superconductor the phase transition is second-order at zero external field and for a Type-II superconductor the phase transition is second-order for both normal state-mixed state and mixed state-superconducting state transitions) and the superfluid transition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The liquid-glass transition is observed in many polymers and other liquids that can be </a:t>
            </a:r>
            <a:r>
              <a:rPr lang="en-US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supercooled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far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below the melting point of the crystalline phase. This is atypical in several respects. It is not a transition between thermodynamic ground states: it is widely believed that the true ground state is always crystalline. Glass is a </a:t>
            </a:r>
            <a:r>
              <a:rPr lang="en-US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quenched disorder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state, and its entropy, density, and so on, depend on the thermal history. Therefore, the glass transition is primarily a dynamic phenomenon: on cooling a liquid, internal degrees of freedom successively fall out of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48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24384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Atomic structure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914400"/>
            <a:ext cx="518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Atom </a:t>
            </a:r>
            <a:r>
              <a:rPr lang="en-US" sz="1600" dirty="0">
                <a:latin typeface="Arial Narrow" panose="020B0606020202030204" pitchFamily="34" charset="0"/>
              </a:rPr>
              <a:t>consists of a very small nucleus composed of protons and </a:t>
            </a:r>
            <a:r>
              <a:rPr lang="en-US" sz="1600" dirty="0" smtClean="0">
                <a:latin typeface="Arial Narrow" panose="020B0606020202030204" pitchFamily="34" charset="0"/>
              </a:rPr>
              <a:t>neutrons, which </a:t>
            </a:r>
            <a:r>
              <a:rPr lang="en-US" sz="1600" dirty="0">
                <a:latin typeface="Arial Narrow" panose="020B0606020202030204" pitchFamily="34" charset="0"/>
              </a:rPr>
              <a:t>is encircled by moving electrons.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Both </a:t>
            </a:r>
            <a:r>
              <a:rPr lang="en-US" sz="1600" dirty="0">
                <a:latin typeface="Arial Narrow" panose="020B0606020202030204" pitchFamily="34" charset="0"/>
              </a:rPr>
              <a:t>electrons and protons are </a:t>
            </a:r>
            <a:r>
              <a:rPr lang="en-US" sz="1600" dirty="0" smtClean="0">
                <a:latin typeface="Arial Narrow" panose="020B0606020202030204" pitchFamily="34" charset="0"/>
              </a:rPr>
              <a:t>electrically charged</a:t>
            </a:r>
            <a:r>
              <a:rPr lang="en-US" sz="1600" dirty="0">
                <a:latin typeface="Arial Narrow" panose="020B0606020202030204" pitchFamily="34" charset="0"/>
              </a:rPr>
              <a:t>, the charge magnitude being </a:t>
            </a:r>
            <a:r>
              <a:rPr lang="en-US" sz="1600" dirty="0" smtClean="0">
                <a:latin typeface="Arial Narrow" panose="020B0606020202030204" pitchFamily="34" charset="0"/>
              </a:rPr>
              <a:t>1.60</a:t>
            </a:r>
            <a:r>
              <a:rPr lang="en-US" sz="1600" dirty="0" smtClean="0">
                <a:latin typeface="Arial Narrow" panose="020B0606020202030204" pitchFamily="34" charset="0"/>
                <a:sym typeface="Symbol"/>
              </a:rPr>
              <a:t></a:t>
            </a:r>
            <a:r>
              <a:rPr lang="en-US" sz="1600" dirty="0" smtClean="0">
                <a:latin typeface="Arial Narrow" panose="020B0606020202030204" pitchFamily="34" charset="0"/>
              </a:rPr>
              <a:t>10</a:t>
            </a:r>
            <a:r>
              <a:rPr lang="en-US" sz="1600" baseline="30000" dirty="0" smtClean="0">
                <a:latin typeface="Arial Narrow" panose="020B0606020202030204" pitchFamily="34" charset="0"/>
              </a:rPr>
              <a:t>-19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C, which is negative in sign </a:t>
            </a:r>
            <a:r>
              <a:rPr lang="en-US" sz="1600" dirty="0" smtClean="0">
                <a:latin typeface="Arial Narrow" panose="020B0606020202030204" pitchFamily="34" charset="0"/>
              </a:rPr>
              <a:t>for electrons </a:t>
            </a:r>
            <a:r>
              <a:rPr lang="en-US" sz="1600" dirty="0">
                <a:latin typeface="Arial Narrow" panose="020B0606020202030204" pitchFamily="34" charset="0"/>
              </a:rPr>
              <a:t>and positive for protons; neutrons are electrically neutral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Each chemical element is characterized by the number of protons in the </a:t>
            </a:r>
            <a:r>
              <a:rPr lang="en-US" sz="1600" dirty="0" smtClean="0">
                <a:latin typeface="Arial Narrow" panose="020B0606020202030204" pitchFamily="34" charset="0"/>
              </a:rPr>
              <a:t>nucleus, or </a:t>
            </a:r>
            <a:r>
              <a:rPr lang="en-US" sz="1600" dirty="0">
                <a:latin typeface="Arial Narrow" panose="020B0606020202030204" pitchFamily="34" charset="0"/>
              </a:rPr>
              <a:t>the </a:t>
            </a:r>
            <a:r>
              <a:rPr lang="en-US" sz="1600" b="1" dirty="0">
                <a:latin typeface="Arial Narrow" panose="020B0606020202030204" pitchFamily="34" charset="0"/>
              </a:rPr>
              <a:t>atomic </a:t>
            </a:r>
            <a:r>
              <a:rPr lang="en-US" sz="1600" b="1" dirty="0" smtClean="0">
                <a:latin typeface="Arial Narrow" panose="020B0606020202030204" pitchFamily="34" charset="0"/>
              </a:rPr>
              <a:t>number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The </a:t>
            </a:r>
            <a:r>
              <a:rPr lang="en-US" sz="1600" b="1" dirty="0">
                <a:latin typeface="Arial Narrow" panose="020B0606020202030204" pitchFamily="34" charset="0"/>
              </a:rPr>
              <a:t>atomic mass </a:t>
            </a:r>
            <a:r>
              <a:rPr lang="en-US" sz="1600" dirty="0">
                <a:latin typeface="Arial Narrow" panose="020B0606020202030204" pitchFamily="34" charset="0"/>
              </a:rPr>
              <a:t>(</a:t>
            </a:r>
            <a:r>
              <a:rPr lang="en-US" sz="1600" i="1" dirty="0">
                <a:latin typeface="Arial Narrow" panose="020B0606020202030204" pitchFamily="34" charset="0"/>
              </a:rPr>
              <a:t>A</a:t>
            </a:r>
            <a:r>
              <a:rPr lang="en-US" sz="1600" dirty="0">
                <a:latin typeface="Arial Narrow" panose="020B0606020202030204" pitchFamily="34" charset="0"/>
              </a:rPr>
              <a:t>) of a specific atom may be expressed as the sum of </a:t>
            </a:r>
            <a:r>
              <a:rPr lang="en-US" sz="1600" dirty="0" smtClean="0">
                <a:latin typeface="Arial Narrow" panose="020B0606020202030204" pitchFamily="34" charset="0"/>
              </a:rPr>
              <a:t>the masses </a:t>
            </a:r>
            <a:r>
              <a:rPr lang="en-US" sz="1600" dirty="0">
                <a:latin typeface="Arial Narrow" panose="020B0606020202030204" pitchFamily="34" charset="0"/>
              </a:rPr>
              <a:t>of protons and neutrons within the </a:t>
            </a:r>
            <a:r>
              <a:rPr lang="en-US" sz="1600" dirty="0" smtClean="0">
                <a:latin typeface="Arial Narrow" panose="020B0606020202030204" pitchFamily="34" charset="0"/>
              </a:rPr>
              <a:t>nucleus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The </a:t>
            </a:r>
            <a:r>
              <a:rPr lang="en-US" sz="1600" dirty="0">
                <a:latin typeface="Arial Narrow" panose="020B0606020202030204" pitchFamily="34" charset="0"/>
              </a:rPr>
              <a:t>number of </a:t>
            </a:r>
            <a:r>
              <a:rPr lang="en-US" sz="1600" dirty="0" smtClean="0">
                <a:latin typeface="Arial Narrow" panose="020B0606020202030204" pitchFamily="34" charset="0"/>
              </a:rPr>
              <a:t>protons is </a:t>
            </a:r>
            <a:r>
              <a:rPr lang="en-US" sz="1600" dirty="0">
                <a:latin typeface="Arial Narrow" panose="020B0606020202030204" pitchFamily="34" charset="0"/>
              </a:rPr>
              <a:t>the same for all atoms of a given element, the number of neutrons (</a:t>
            </a:r>
            <a:r>
              <a:rPr lang="en-US" sz="1600" i="1" dirty="0">
                <a:latin typeface="Arial Narrow" panose="020B0606020202030204" pitchFamily="34" charset="0"/>
              </a:rPr>
              <a:t>N</a:t>
            </a:r>
            <a:r>
              <a:rPr lang="en-US" sz="1600" dirty="0">
                <a:latin typeface="Arial Narrow" panose="020B0606020202030204" pitchFamily="34" charset="0"/>
              </a:rPr>
              <a:t>) may </a:t>
            </a:r>
            <a:r>
              <a:rPr lang="en-US" sz="1600" dirty="0" smtClean="0">
                <a:latin typeface="Arial Narrow" panose="020B0606020202030204" pitchFamily="34" charset="0"/>
              </a:rPr>
              <a:t>be variable</a:t>
            </a:r>
            <a:r>
              <a:rPr lang="en-US" sz="1600" dirty="0">
                <a:latin typeface="Arial Narrow" panose="020B0606020202030204" pitchFamily="34" charset="0"/>
              </a:rPr>
              <a:t>. Thus atoms of some elements have two or more different atomic </a:t>
            </a:r>
            <a:r>
              <a:rPr lang="en-US" sz="1600" dirty="0" smtClean="0">
                <a:latin typeface="Arial Narrow" panose="020B0606020202030204" pitchFamily="34" charset="0"/>
              </a:rPr>
              <a:t>masses, which </a:t>
            </a:r>
            <a:r>
              <a:rPr lang="en-US" sz="1600" dirty="0">
                <a:latin typeface="Arial Narrow" panose="020B0606020202030204" pitchFamily="34" charset="0"/>
              </a:rPr>
              <a:t>are called </a:t>
            </a:r>
            <a:r>
              <a:rPr lang="en-US" sz="1600" b="1" dirty="0">
                <a:latin typeface="Arial Narrow" panose="020B0606020202030204" pitchFamily="34" charset="0"/>
              </a:rPr>
              <a:t>isotopes</a:t>
            </a:r>
            <a:r>
              <a:rPr lang="en-US" sz="1600" b="1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How 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many isotopes does hydrogen atom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have?  </a:t>
            </a:r>
            <a:endParaRPr lang="en-US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C:\Users\smavila\Documents\AP_CLASS\AP8180\basic_ato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951735" cy="31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mavila\Documents\AP_CLASS\AP8180\bo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4384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Atomic bonding: Ionic bonding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3171" y="1040231"/>
                <a:ext cx="5271829" cy="5318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Arial Narrow" panose="020B0606020202030204" pitchFamily="34" charset="0"/>
                  </a:rPr>
                  <a:t>Ionic bond</a:t>
                </a:r>
                <a:r>
                  <a:rPr lang="en-US" dirty="0" smtClean="0">
                    <a:latin typeface="Arial Narrow" panose="020B0606020202030204" pitchFamily="34" charset="0"/>
                  </a:rPr>
                  <a:t>: is the result of electron transfer from one atom to another atom. Example: </a:t>
                </a:r>
                <a:r>
                  <a:rPr lang="en-US" dirty="0" err="1" smtClean="0">
                    <a:latin typeface="Arial Narrow" panose="020B0606020202030204" pitchFamily="34" charset="0"/>
                  </a:rPr>
                  <a:t>NaCl</a:t>
                </a:r>
                <a:endParaRPr lang="en-US" dirty="0" smtClean="0">
                  <a:latin typeface="Arial Narrow" panose="020B0606020202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 Narrow" panose="020B0606020202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 Narrow" panose="020B0606020202030204" pitchFamily="34" charset="0"/>
                  </a:rPr>
                  <a:t>Transfer of electron from Na to Cl. Na becomes positively charged and Cl negatively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 Narrow" panose="020B0606020202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 Narrow" panose="020B0606020202030204" pitchFamily="34" charset="0"/>
                  </a:rPr>
                  <a:t>The charged species (</a:t>
                </a:r>
                <a:r>
                  <a:rPr lang="en-US" dirty="0" err="1" smtClean="0">
                    <a:latin typeface="Arial Narrow" panose="020B0606020202030204" pitchFamily="34" charset="0"/>
                  </a:rPr>
                  <a:t>Na</a:t>
                </a:r>
                <a:r>
                  <a:rPr lang="en-US" baseline="30000" dirty="0" err="1" smtClean="0">
                    <a:latin typeface="Arial Narrow" panose="020B0606020202030204" pitchFamily="34" charset="0"/>
                  </a:rPr>
                  <a:t>+</a:t>
                </a:r>
                <a:r>
                  <a:rPr lang="en-US" dirty="0" err="1" smtClean="0">
                    <a:latin typeface="Arial Narrow" panose="020B0606020202030204" pitchFamily="34" charset="0"/>
                  </a:rPr>
                  <a:t>Cl</a:t>
                </a:r>
                <a:r>
                  <a:rPr lang="en-US" baseline="30000" dirty="0" smtClean="0">
                    <a:latin typeface="Arial Narrow" panose="020B0606020202030204" pitchFamily="34" charset="0"/>
                  </a:rPr>
                  <a:t>-</a:t>
                </a:r>
                <a:r>
                  <a:rPr lang="en-US" dirty="0" smtClean="0">
                    <a:latin typeface="Arial Narrow" panose="020B0606020202030204" pitchFamily="34" charset="0"/>
                  </a:rPr>
                  <a:t>) are called ions, positively charged species is called </a:t>
                </a:r>
                <a:r>
                  <a:rPr lang="en-US" dirty="0" err="1" smtClean="0">
                    <a:latin typeface="Arial Narrow" panose="020B0606020202030204" pitchFamily="34" charset="0"/>
                  </a:rPr>
                  <a:t>cations</a:t>
                </a:r>
                <a:r>
                  <a:rPr lang="en-US" dirty="0" smtClean="0">
                    <a:latin typeface="Arial Narrow" panose="020B0606020202030204" pitchFamily="34" charset="0"/>
                  </a:rPr>
                  <a:t> and negatively charged specie is called anions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 Narrow" panose="020B0606020202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 Narrow" panose="020B0606020202030204" pitchFamily="34" charset="0"/>
                  </a:rPr>
                  <a:t>The ionic bond is the result of columbic attraction between the oppositely charged species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>
                  <a:latin typeface="Arial Narrow" panose="020B0606020202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Arial Narrow" panose="020B0606020202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 Narrow" panose="020B0606020202030204" pitchFamily="34" charset="0"/>
                  </a:rPr>
                  <a:t> is the Columbic force,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latin typeface="Arial Narrow" panose="020B0606020202030204" pitchFamily="34" charset="0"/>
                  </a:rPr>
                  <a:t> is the separation between them</a:t>
                </a:r>
                <a:endParaRPr lang="en-US" dirty="0">
                  <a:latin typeface="Arial Narrow" panose="020B0606020202030204" pitchFamily="34" charset="0"/>
                </a:endParaRPr>
              </a:p>
              <a:p>
                <a:r>
                  <a:rPr lang="en-US" dirty="0" smtClean="0">
                    <a:latin typeface="Arial Narrow" panose="020B0606020202030204" pitchFamily="34" charset="0"/>
                  </a:rPr>
                  <a:t> </a:t>
                </a:r>
                <a:endParaRPr 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1" y="1040231"/>
                <a:ext cx="5271829" cy="5318059"/>
              </a:xfrm>
              <a:prstGeom prst="rect">
                <a:avLst/>
              </a:prstGeom>
              <a:blipFill rotWithShape="1">
                <a:blip r:embed="rId2"/>
                <a:stretch>
                  <a:fillRect l="-809" t="-459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59456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6</a:t>
            </a:fld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7" y="3962400"/>
            <a:ext cx="290538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Atomic bonding: Covalent bonding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29" y="843997"/>
            <a:ext cx="506267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bonding: The cooperative sharing of valance electron, example: CH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atoms that are covalently bonded will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contribute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electron to the bond, and the shared electrons may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 to both atoms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bonding is schematically illustrated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figure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molecule of methane . The carbon atom has four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each of the four hydrogen atoms has a single valence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electron. Each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atom can acquire a helium electron configuration (two 1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when the carbon atom shares with it one electron. The carbon now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four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shared electrons, one from each hydrogen, for a total of eight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electron structure of neon.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 is directional;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between specific atoms and may exist only in the direction between 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and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that participates in the electron sharing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97" y="828330"/>
            <a:ext cx="3036666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3962400"/>
            <a:ext cx="3473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Many nonmetallic elemental molecules as well as </a:t>
            </a:r>
            <a:r>
              <a:rPr lang="en-US" sz="1400" dirty="0" smtClean="0">
                <a:latin typeface="Arial Narrow" panose="020B0606020202030204" pitchFamily="34" charset="0"/>
              </a:rPr>
              <a:t>molecules containing </a:t>
            </a:r>
            <a:r>
              <a:rPr lang="en-US" sz="1400" dirty="0">
                <a:latin typeface="Arial Narrow" panose="020B0606020202030204" pitchFamily="34" charset="0"/>
              </a:rPr>
              <a:t>dissimilar atoms, such as and HF, are </a:t>
            </a:r>
            <a:r>
              <a:rPr lang="en-US" sz="1400" dirty="0" smtClean="0">
                <a:latin typeface="Arial Narrow" panose="020B0606020202030204" pitchFamily="34" charset="0"/>
              </a:rPr>
              <a:t>covalently bonded</a:t>
            </a:r>
            <a:r>
              <a:rPr lang="en-US" sz="1400" dirty="0">
                <a:latin typeface="Arial Narrow" panose="020B0606020202030204" pitchFamily="34" charset="0"/>
              </a:rPr>
              <a:t>. 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arrow" panose="020B0606020202030204" pitchFamily="34" charset="0"/>
              </a:rPr>
              <a:t>Elemental </a:t>
            </a:r>
            <a:r>
              <a:rPr lang="en-US" sz="1400" dirty="0">
                <a:latin typeface="Arial Narrow" panose="020B0606020202030204" pitchFamily="34" charset="0"/>
              </a:rPr>
              <a:t>solids such as </a:t>
            </a:r>
            <a:r>
              <a:rPr lang="en-US" sz="1400" dirty="0" smtClean="0">
                <a:latin typeface="Arial Narrow" panose="020B0606020202030204" pitchFamily="34" charset="0"/>
              </a:rPr>
              <a:t>diamond (carbon</a:t>
            </a:r>
            <a:r>
              <a:rPr lang="en-US" sz="1400" dirty="0">
                <a:latin typeface="Arial Narrow" panose="020B0606020202030204" pitchFamily="34" charset="0"/>
              </a:rPr>
              <a:t>), silicon, and germanium 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 Narrow" panose="020B0606020202030204" pitchFamily="34" charset="0"/>
              </a:rPr>
              <a:t>S</a:t>
            </a:r>
            <a:r>
              <a:rPr lang="en-US" sz="1400" dirty="0" smtClean="0">
                <a:latin typeface="Arial Narrow" panose="020B0606020202030204" pitchFamily="34" charset="0"/>
              </a:rPr>
              <a:t>olid </a:t>
            </a:r>
            <a:r>
              <a:rPr lang="en-US" sz="1400" dirty="0">
                <a:latin typeface="Arial Narrow" panose="020B0606020202030204" pitchFamily="34" charset="0"/>
              </a:rPr>
              <a:t>compounds composed </a:t>
            </a:r>
            <a:r>
              <a:rPr lang="en-US" sz="1400" dirty="0" smtClean="0">
                <a:latin typeface="Arial Narrow" panose="020B0606020202030204" pitchFamily="34" charset="0"/>
              </a:rPr>
              <a:t>of elements </a:t>
            </a:r>
            <a:r>
              <a:rPr lang="en-US" sz="1400" dirty="0">
                <a:latin typeface="Arial Narrow" panose="020B0606020202030204" pitchFamily="34" charset="0"/>
              </a:rPr>
              <a:t>that are located on the right-hand side of the periodic table, such as </a:t>
            </a:r>
            <a:r>
              <a:rPr lang="en-US" sz="1400" dirty="0" smtClean="0">
                <a:latin typeface="Arial Narrow" panose="020B0606020202030204" pitchFamily="34" charset="0"/>
              </a:rPr>
              <a:t>gallium arsenide </a:t>
            </a:r>
            <a:r>
              <a:rPr lang="en-US" sz="1400" dirty="0">
                <a:latin typeface="Arial Narrow" panose="020B0606020202030204" pitchFamily="34" charset="0"/>
              </a:rPr>
              <a:t>(</a:t>
            </a:r>
            <a:r>
              <a:rPr lang="en-US" sz="1400" dirty="0" err="1">
                <a:latin typeface="Arial Narrow" panose="020B0606020202030204" pitchFamily="34" charset="0"/>
              </a:rPr>
              <a:t>GaAs</a:t>
            </a:r>
            <a:r>
              <a:rPr lang="en-US" sz="1400" dirty="0">
                <a:latin typeface="Arial Narrow" panose="020B0606020202030204" pitchFamily="34" charset="0"/>
              </a:rPr>
              <a:t>), indium </a:t>
            </a:r>
            <a:r>
              <a:rPr lang="en-US" sz="1400" dirty="0" err="1">
                <a:latin typeface="Arial Narrow" panose="020B0606020202030204" pitchFamily="34" charset="0"/>
              </a:rPr>
              <a:t>antimonide</a:t>
            </a:r>
            <a:r>
              <a:rPr lang="en-US" sz="1400" dirty="0">
                <a:latin typeface="Arial Narrow" panose="020B0606020202030204" pitchFamily="34" charset="0"/>
              </a:rPr>
              <a:t> (</a:t>
            </a:r>
            <a:r>
              <a:rPr lang="en-US" sz="1400" dirty="0" err="1">
                <a:latin typeface="Arial Narrow" panose="020B0606020202030204" pitchFamily="34" charset="0"/>
              </a:rPr>
              <a:t>InSb</a:t>
            </a:r>
            <a:r>
              <a:rPr lang="en-US" sz="1400" dirty="0">
                <a:latin typeface="Arial Narrow" panose="020B0606020202030204" pitchFamily="34" charset="0"/>
              </a:rPr>
              <a:t>), and silicon carbide (</a:t>
            </a:r>
            <a:r>
              <a:rPr lang="en-US" sz="1400" dirty="0" err="1">
                <a:latin typeface="Arial Narrow" panose="020B0606020202030204" pitchFamily="34" charset="0"/>
              </a:rPr>
              <a:t>SiC</a:t>
            </a:r>
            <a:r>
              <a:rPr lang="en-US" sz="1400" dirty="0"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6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55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Atomic bonding: Metallic bonding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5715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Metallic materials have one, two, or at most, three valence </a:t>
            </a:r>
            <a:r>
              <a:rPr lang="en-US" sz="1600" dirty="0" smtClean="0">
                <a:latin typeface="Arial Narrow" panose="020B0606020202030204" pitchFamily="34" charset="0"/>
              </a:rPr>
              <a:t>electrons. These </a:t>
            </a:r>
            <a:r>
              <a:rPr lang="en-US" sz="1600" dirty="0">
                <a:latin typeface="Arial Narrow" panose="020B0606020202030204" pitchFamily="34" charset="0"/>
              </a:rPr>
              <a:t>valence electrons are not bound to any particular </a:t>
            </a:r>
            <a:r>
              <a:rPr lang="en-US" sz="1600" dirty="0" smtClean="0">
                <a:latin typeface="Arial Narrow" panose="020B0606020202030204" pitchFamily="34" charset="0"/>
              </a:rPr>
              <a:t>atom in </a:t>
            </a:r>
            <a:r>
              <a:rPr lang="en-US" sz="1600" dirty="0">
                <a:latin typeface="Arial Narrow" panose="020B0606020202030204" pitchFamily="34" charset="0"/>
              </a:rPr>
              <a:t>the solid and are more or less free to drift throughout the entire metal</a:t>
            </a:r>
            <a:r>
              <a:rPr lang="en-US" sz="1600" dirty="0" smtClean="0">
                <a:latin typeface="Arial Narrow" panose="020B0606020202030204" pitchFamily="34" charset="0"/>
              </a:rPr>
              <a:t>. They may be </a:t>
            </a:r>
            <a:r>
              <a:rPr lang="en-US" sz="1600" dirty="0">
                <a:latin typeface="Arial Narrow" panose="020B0606020202030204" pitchFamily="34" charset="0"/>
              </a:rPr>
              <a:t>thought of as belonging to the metal as a whole, or forming a “sea of </a:t>
            </a:r>
            <a:r>
              <a:rPr lang="en-US" sz="1600" dirty="0" smtClean="0">
                <a:latin typeface="Arial Narrow" panose="020B0606020202030204" pitchFamily="34" charset="0"/>
              </a:rPr>
              <a:t>electrons” or </a:t>
            </a:r>
            <a:r>
              <a:rPr lang="en-US" sz="1600" dirty="0">
                <a:latin typeface="Arial Narrow" panose="020B0606020202030204" pitchFamily="34" charset="0"/>
              </a:rPr>
              <a:t>an “electron cloud.” The remaining </a:t>
            </a:r>
            <a:r>
              <a:rPr lang="en-US" sz="1600" dirty="0" smtClean="0">
                <a:latin typeface="Arial Narrow" panose="020B0606020202030204" pitchFamily="34" charset="0"/>
              </a:rPr>
              <a:t>non-valence </a:t>
            </a:r>
            <a:r>
              <a:rPr lang="en-US" sz="1600" dirty="0">
                <a:latin typeface="Arial Narrow" panose="020B0606020202030204" pitchFamily="34" charset="0"/>
              </a:rPr>
              <a:t>electrons and atomic nuclei </a:t>
            </a:r>
            <a:r>
              <a:rPr lang="en-US" sz="1600" dirty="0" smtClean="0">
                <a:latin typeface="Arial Narrow" panose="020B0606020202030204" pitchFamily="34" charset="0"/>
              </a:rPr>
              <a:t>form </a:t>
            </a:r>
            <a:r>
              <a:rPr lang="en-US" sz="1600" i="1" dirty="0" smtClean="0">
                <a:latin typeface="Arial Narrow" panose="020B0606020202030204" pitchFamily="34" charset="0"/>
              </a:rPr>
              <a:t>ion </a:t>
            </a:r>
            <a:r>
              <a:rPr lang="en-US" sz="1600" i="1" dirty="0">
                <a:latin typeface="Arial Narrow" panose="020B0606020202030204" pitchFamily="34" charset="0"/>
              </a:rPr>
              <a:t>cores, </a:t>
            </a:r>
            <a:r>
              <a:rPr lang="en-US" sz="1600" dirty="0">
                <a:latin typeface="Arial Narrow" panose="020B0606020202030204" pitchFamily="34" charset="0"/>
              </a:rPr>
              <a:t>which possess a net positive charge equal in </a:t>
            </a:r>
            <a:r>
              <a:rPr lang="en-US" sz="1600" dirty="0" smtClean="0">
                <a:latin typeface="Arial Narrow" panose="020B0606020202030204" pitchFamily="34" charset="0"/>
              </a:rPr>
              <a:t>magnitude to </a:t>
            </a:r>
            <a:r>
              <a:rPr lang="en-US" sz="1600" dirty="0">
                <a:latin typeface="Arial Narrow" panose="020B0606020202030204" pitchFamily="34" charset="0"/>
              </a:rPr>
              <a:t>the total valence electron charge per </a:t>
            </a:r>
            <a:r>
              <a:rPr lang="en-US" sz="1600" dirty="0" smtClean="0">
                <a:latin typeface="Arial Narrow" panose="020B0606020202030204" pitchFamily="34" charset="0"/>
              </a:rPr>
              <a:t>atom. 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The free electrons shield the positively charged ion cores </a:t>
            </a:r>
            <a:r>
              <a:rPr lang="en-US" sz="1600" dirty="0" smtClean="0">
                <a:latin typeface="Arial Narrow" panose="020B0606020202030204" pitchFamily="34" charset="0"/>
              </a:rPr>
              <a:t>from mutually </a:t>
            </a:r>
            <a:r>
              <a:rPr lang="en-US" sz="1600" dirty="0">
                <a:latin typeface="Arial Narrow" panose="020B0606020202030204" pitchFamily="34" charset="0"/>
              </a:rPr>
              <a:t>repulsive electrostatic forces, which they would otherwise exert upon </a:t>
            </a:r>
            <a:r>
              <a:rPr lang="en-US" sz="1600" dirty="0" smtClean="0">
                <a:latin typeface="Arial Narrow" panose="020B0606020202030204" pitchFamily="34" charset="0"/>
              </a:rPr>
              <a:t>one another</a:t>
            </a:r>
            <a:r>
              <a:rPr lang="en-US" sz="1600" dirty="0">
                <a:latin typeface="Arial Narrow" panose="020B0606020202030204" pitchFamily="34" charset="0"/>
              </a:rPr>
              <a:t>; consequently the metallic bond is </a:t>
            </a:r>
            <a:r>
              <a:rPr lang="en-US" sz="1600" dirty="0" smtClean="0">
                <a:latin typeface="Arial Narrow" panose="020B0606020202030204" pitchFamily="34" charset="0"/>
              </a:rPr>
              <a:t>non-directional </a:t>
            </a:r>
            <a:r>
              <a:rPr lang="en-US" sz="1600" dirty="0">
                <a:latin typeface="Arial Narrow" panose="020B0606020202030204" pitchFamily="34" charset="0"/>
              </a:rPr>
              <a:t>in character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endParaRPr lang="en-US" sz="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Example: metals </a:t>
            </a:r>
            <a:r>
              <a:rPr lang="en-US" sz="1600" dirty="0">
                <a:latin typeface="Arial Narrow" panose="020B0606020202030204" pitchFamily="34" charset="0"/>
              </a:rPr>
              <a:t>and their alloys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Secondary or van der Waals bonding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In this types of bonding the outer valance electrons are shared. This is similar to ionic bonding but the difference is no electrons are transferred</a:t>
            </a:r>
            <a:r>
              <a:rPr lang="en-US" dirty="0" smtClean="0"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Which is the strongest chemical bond</a:t>
            </a:r>
            <a:r>
              <a:rPr lang="en-US" b="1" dirty="0" smtClean="0">
                <a:solidFill>
                  <a:srgbClr val="7030A0"/>
                </a:solidFill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8330"/>
            <a:ext cx="2895600" cy="30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7095"/>
            <a:ext cx="2590800" cy="9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Crystal structure</a:t>
            </a:r>
            <a:endParaRPr lang="en-US" sz="32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37175"/>
            <a:ext cx="6416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 </a:t>
            </a:r>
            <a:r>
              <a:rPr lang="en-US" b="1" dirty="0">
                <a:latin typeface="Arial Narrow" panose="020B0606020202030204" pitchFamily="34" charset="0"/>
              </a:rPr>
              <a:t>crystalline </a:t>
            </a:r>
            <a:r>
              <a:rPr lang="en-US" dirty="0">
                <a:latin typeface="Arial Narrow" panose="020B0606020202030204" pitchFamily="34" charset="0"/>
              </a:rPr>
              <a:t>material is one in </a:t>
            </a:r>
            <a:r>
              <a:rPr lang="en-US" dirty="0" smtClean="0">
                <a:latin typeface="Arial Narrow" panose="020B0606020202030204" pitchFamily="34" charset="0"/>
              </a:rPr>
              <a:t>which the </a:t>
            </a:r>
            <a:r>
              <a:rPr lang="en-US" dirty="0">
                <a:latin typeface="Arial Narrow" panose="020B0606020202030204" pitchFamily="34" charset="0"/>
              </a:rPr>
              <a:t>atoms are situated in a repeating or periodic array over large atomic </a:t>
            </a:r>
            <a:r>
              <a:rPr lang="en-US" dirty="0" smtClean="0">
                <a:latin typeface="Arial Narrow" panose="020B0606020202030204" pitchFamily="34" charset="0"/>
              </a:rPr>
              <a:t>distances; that </a:t>
            </a:r>
            <a:r>
              <a:rPr lang="en-US" dirty="0">
                <a:latin typeface="Arial Narrow" panose="020B0606020202030204" pitchFamily="34" charset="0"/>
              </a:rPr>
              <a:t>is, long-range order exists, such that upon solidification, the atoms will </a:t>
            </a:r>
            <a:r>
              <a:rPr lang="en-US" dirty="0" smtClean="0">
                <a:latin typeface="Arial Narrow" panose="020B0606020202030204" pitchFamily="34" charset="0"/>
              </a:rPr>
              <a:t>position themselves </a:t>
            </a:r>
            <a:r>
              <a:rPr lang="en-US" dirty="0">
                <a:latin typeface="Arial Narrow" panose="020B0606020202030204" pitchFamily="34" charset="0"/>
              </a:rPr>
              <a:t>in a repetitive three-dimensional pattern, in which each atom is </a:t>
            </a:r>
            <a:r>
              <a:rPr lang="en-US" dirty="0" smtClean="0">
                <a:latin typeface="Arial Narrow" panose="020B0606020202030204" pitchFamily="34" charset="0"/>
              </a:rPr>
              <a:t>bonded to </a:t>
            </a:r>
            <a:r>
              <a:rPr lang="en-US" dirty="0">
                <a:latin typeface="Arial Narrow" panose="020B0606020202030204" pitchFamily="34" charset="0"/>
              </a:rPr>
              <a:t>its nearest-neighbor atoms.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All </a:t>
            </a:r>
            <a:r>
              <a:rPr lang="en-US" dirty="0">
                <a:latin typeface="Arial Narrow" panose="020B0606020202030204" pitchFamily="34" charset="0"/>
              </a:rPr>
              <a:t>metals, many ceramic materials, and </a:t>
            </a:r>
            <a:r>
              <a:rPr lang="en-US" dirty="0" smtClean="0">
                <a:latin typeface="Arial Narrow" panose="020B0606020202030204" pitchFamily="34" charset="0"/>
              </a:rPr>
              <a:t>certain polymers </a:t>
            </a:r>
            <a:r>
              <a:rPr lang="en-US" dirty="0">
                <a:latin typeface="Arial Narrow" panose="020B0606020202030204" pitchFamily="34" charset="0"/>
              </a:rPr>
              <a:t>form crystalline structures under normal solidification conditions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>
                <a:latin typeface="Arial Narrow" panose="020B0606020202030204" pitchFamily="34" charset="0"/>
              </a:rPr>
              <a:t>properties of crystalline solids depend on the </a:t>
            </a:r>
            <a:r>
              <a:rPr lang="en-US" b="1" dirty="0">
                <a:latin typeface="Arial Narrow" panose="020B0606020202030204" pitchFamily="34" charset="0"/>
              </a:rPr>
              <a:t>crystal </a:t>
            </a:r>
            <a:r>
              <a:rPr lang="en-US" b="1" dirty="0" smtClean="0">
                <a:latin typeface="Arial Narrow" panose="020B0606020202030204" pitchFamily="34" charset="0"/>
              </a:rPr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Crystal structure </a:t>
            </a:r>
            <a:r>
              <a:rPr lang="en-US" dirty="0" smtClean="0">
                <a:latin typeface="Arial Narrow" panose="020B0606020202030204" pitchFamily="34" charset="0"/>
              </a:rPr>
              <a:t>of the material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is the </a:t>
            </a:r>
            <a:r>
              <a:rPr lang="en-US" dirty="0">
                <a:latin typeface="Arial Narrow" panose="020B0606020202030204" pitchFamily="34" charset="0"/>
              </a:rPr>
              <a:t>manner in which atoms, ions, or molecules </a:t>
            </a:r>
            <a:r>
              <a:rPr lang="en-US" dirty="0" smtClean="0">
                <a:latin typeface="Arial Narrow" panose="020B0606020202030204" pitchFamily="34" charset="0"/>
              </a:rPr>
              <a:t>are spatially arranged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Single-crystalline </a:t>
            </a:r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materials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: Has no boundaries, so there is complete uniformity of crystal structure over the entire crystal. 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Polycrystalline </a:t>
            </a:r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materials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: The overall crystalline structure is composed of highly-ordered units, with grain boundaries between individual crystals.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CD6A-B2DA-4254-8EA7-9951D673A47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http://www.nanotech-now.com/news_images/33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96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it-archives.epfl.ch/SCR02/scr13_pag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114698"/>
            <a:ext cx="1949426" cy="18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93671" y="6000153"/>
            <a:ext cx="1918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A polycrystalline materials 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pic>
        <p:nvPicPr>
          <p:cNvPr id="9" name="Picture 8" descr="http://www.sumcosi.com/english/products/img/lineup_img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05" y="1981200"/>
            <a:ext cx="22460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5024" y="198120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14220</TotalTime>
  <Words>4072</Words>
  <Application>Microsoft Office PowerPoint</Application>
  <PresentationFormat>On-screen Show (4:3)</PresentationFormat>
  <Paragraphs>618</Paragraphs>
  <Slides>48</Slides>
  <Notes>10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Picture</vt:lpstr>
      <vt:lpstr>Equation</vt:lpstr>
      <vt:lpstr>Equation.DSMT4</vt:lpstr>
      <vt:lpstr>Basic Structure of Condensed Materials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Crystal, amorphous and quasicrystal</vt:lpstr>
      <vt:lpstr>PowerPoint Presentation</vt:lpstr>
      <vt:lpstr>PowerPoint Presentation</vt:lpstr>
      <vt:lpstr>PowerPoint Presentation</vt:lpstr>
      <vt:lpstr>Simple Cubic Structure (SC)</vt:lpstr>
      <vt:lpstr>Atomic Packing Factor (APF):SC</vt:lpstr>
      <vt:lpstr>Body Centered Cubic Structure (BCC)</vt:lpstr>
      <vt:lpstr>Atomic Packing Factor:  BCC</vt:lpstr>
      <vt:lpstr>Face Centered Cubic Structure (FCC)</vt:lpstr>
      <vt:lpstr>Atomic Packing Factor:  FCC</vt:lpstr>
      <vt:lpstr>PowerPoint Presentation</vt:lpstr>
      <vt:lpstr>Hexagonal Close-Packed Structure (HCP)</vt:lpstr>
      <vt:lpstr>Diamond and Zinc blende Crystal Structure</vt:lpstr>
      <vt:lpstr>Unit cell and primitive cell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Nucleic acids:  DNA </vt:lpstr>
      <vt:lpstr>DNA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Crystallization is controlled by thermodynamics</vt:lpstr>
      <vt:lpstr>Glass formation is controlled by kinetics</vt:lpstr>
      <vt:lpstr>PowerPoint Presentation</vt:lpstr>
      <vt:lpstr>PowerPoint Presentation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smavila</dc:creator>
  <cp:lastModifiedBy>smavila</cp:lastModifiedBy>
  <cp:revision>245</cp:revision>
  <cp:lastPrinted>2014-09-01T02:25:57Z</cp:lastPrinted>
  <dcterms:created xsi:type="dcterms:W3CDTF">2014-06-30T03:09:26Z</dcterms:created>
  <dcterms:modified xsi:type="dcterms:W3CDTF">2014-09-04T00:31:18Z</dcterms:modified>
</cp:coreProperties>
</file>