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257" r:id="rId3"/>
    <p:sldId id="258" r:id="rId4"/>
    <p:sldId id="300" r:id="rId5"/>
    <p:sldId id="259" r:id="rId6"/>
    <p:sldId id="260" r:id="rId7"/>
    <p:sldId id="261" r:id="rId8"/>
    <p:sldId id="302" r:id="rId9"/>
    <p:sldId id="262" r:id="rId10"/>
    <p:sldId id="293" r:id="rId11"/>
    <p:sldId id="292" r:id="rId12"/>
    <p:sldId id="263" r:id="rId13"/>
    <p:sldId id="311" r:id="rId14"/>
    <p:sldId id="264" r:id="rId15"/>
    <p:sldId id="295" r:id="rId16"/>
    <p:sldId id="301" r:id="rId17"/>
    <p:sldId id="312" r:id="rId18"/>
    <p:sldId id="291" r:id="rId19"/>
    <p:sldId id="296" r:id="rId20"/>
    <p:sldId id="297" r:id="rId21"/>
    <p:sldId id="298" r:id="rId22"/>
    <p:sldId id="265" r:id="rId23"/>
    <p:sldId id="266" r:id="rId24"/>
    <p:sldId id="267" r:id="rId25"/>
    <p:sldId id="268" r:id="rId26"/>
    <p:sldId id="269" r:id="rId27"/>
    <p:sldId id="270" r:id="rId28"/>
    <p:sldId id="271" r:id="rId29"/>
    <p:sldId id="281" r:id="rId30"/>
    <p:sldId id="282" r:id="rId31"/>
    <p:sldId id="303" r:id="rId32"/>
    <p:sldId id="304" r:id="rId33"/>
    <p:sldId id="305" r:id="rId34"/>
    <p:sldId id="306" r:id="rId35"/>
    <p:sldId id="313" r:id="rId36"/>
    <p:sldId id="314" r:id="rId37"/>
    <p:sldId id="285" r:id="rId38"/>
    <p:sldId id="287" r:id="rId39"/>
    <p:sldId id="272" r:id="rId40"/>
    <p:sldId id="273" r:id="rId41"/>
    <p:sldId id="274" r:id="rId42"/>
    <p:sldId id="275" r:id="rId43"/>
    <p:sldId id="276" r:id="rId44"/>
    <p:sldId id="307" r:id="rId45"/>
    <p:sldId id="308" r:id="rId46"/>
    <p:sldId id="309" r:id="rId47"/>
    <p:sldId id="310" r:id="rId48"/>
    <p:sldId id="286" r:id="rId49"/>
    <p:sldId id="288" r:id="rId50"/>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4629" autoAdjust="0"/>
  </p:normalViewPr>
  <p:slideViewPr>
    <p:cSldViewPr>
      <p:cViewPr>
        <p:scale>
          <a:sx n="110" d="100"/>
          <a:sy n="110" d="100"/>
        </p:scale>
        <p:origin x="-1632" y="-102"/>
      </p:cViewPr>
      <p:guideLst>
        <p:guide orient="horz" pos="2160"/>
        <p:guide pos="2880"/>
      </p:guideLst>
    </p:cSldViewPr>
  </p:slideViewPr>
  <p:outlineViewPr>
    <p:cViewPr>
      <p:scale>
        <a:sx n="33" d="100"/>
        <a:sy n="33" d="100"/>
      </p:scale>
      <p:origin x="0" y="18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7ADD9D91-7CB6-4CCD-B077-78581DA53AE3}" type="datetimeFigureOut">
              <a:rPr lang="en-US" smtClean="0"/>
              <a:t>9/11/2014</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908F4279-CA3A-4420-A8CA-D1676A845CF7}" type="slidenum">
              <a:rPr lang="en-US" smtClean="0"/>
              <a:t>‹#›</a:t>
            </a:fld>
            <a:endParaRPr lang="en-US"/>
          </a:p>
        </p:txBody>
      </p:sp>
    </p:spTree>
    <p:extLst>
      <p:ext uri="{BB962C8B-B14F-4D97-AF65-F5344CB8AC3E}">
        <p14:creationId xmlns:p14="http://schemas.microsoft.com/office/powerpoint/2010/main" val="2884020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18188920-1E2B-4217-9462-F070226F2B37}" type="datetimeFigureOut">
              <a:rPr lang="en-US" smtClean="0"/>
              <a:t>9/11/2014</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FDB2B06A-BE21-4919-810C-DA96625120F6}" type="slidenum">
              <a:rPr lang="en-US" smtClean="0"/>
              <a:t>‹#›</a:t>
            </a:fld>
            <a:endParaRPr lang="en-US"/>
          </a:p>
        </p:txBody>
      </p:sp>
    </p:spTree>
    <p:extLst>
      <p:ext uri="{BB962C8B-B14F-4D97-AF65-F5344CB8AC3E}">
        <p14:creationId xmlns:p14="http://schemas.microsoft.com/office/powerpoint/2010/main" val="2324619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Starting to measurements of AF in single powder</a:t>
            </a:r>
            <a:r>
              <a:rPr lang="en-US" baseline="0" dirty="0" smtClean="0"/>
              <a:t>s of </a:t>
            </a:r>
            <a:r>
              <a:rPr lang="en-US" dirty="0" err="1" smtClean="0"/>
              <a:t>MnO</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5FCA733-FF61-F741-8BEF-00D34E5C324E}"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E1753F-AC08-448D-9F5F-19565AC8FD90}" type="datetime1">
              <a:rPr lang="en-US" smtClean="0"/>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8CD6A-B2DA-4254-8EA7-9951D673A479}" type="slidenum">
              <a:rPr lang="en-US" smtClean="0"/>
              <a:t>‹#›</a:t>
            </a:fld>
            <a:endParaRPr lang="en-US"/>
          </a:p>
        </p:txBody>
      </p:sp>
    </p:spTree>
    <p:extLst>
      <p:ext uri="{BB962C8B-B14F-4D97-AF65-F5344CB8AC3E}">
        <p14:creationId xmlns:p14="http://schemas.microsoft.com/office/powerpoint/2010/main" val="2666010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8C4148-AD5E-43BC-B9D2-9A24CA882384}" type="datetime1">
              <a:rPr lang="en-US" smtClean="0"/>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8CD6A-B2DA-4254-8EA7-9951D673A479}" type="slidenum">
              <a:rPr lang="en-US" smtClean="0"/>
              <a:t>‹#›</a:t>
            </a:fld>
            <a:endParaRPr lang="en-US"/>
          </a:p>
        </p:txBody>
      </p:sp>
    </p:spTree>
    <p:extLst>
      <p:ext uri="{BB962C8B-B14F-4D97-AF65-F5344CB8AC3E}">
        <p14:creationId xmlns:p14="http://schemas.microsoft.com/office/powerpoint/2010/main" val="242444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7B243-D2FF-4736-8566-A94A9D596DED}" type="datetime1">
              <a:rPr lang="en-US" smtClean="0"/>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8CD6A-B2DA-4254-8EA7-9951D673A479}" type="slidenum">
              <a:rPr lang="en-US" smtClean="0"/>
              <a:t>‹#›</a:t>
            </a:fld>
            <a:endParaRPr lang="en-US"/>
          </a:p>
        </p:txBody>
      </p:sp>
    </p:spTree>
    <p:extLst>
      <p:ext uri="{BB962C8B-B14F-4D97-AF65-F5344CB8AC3E}">
        <p14:creationId xmlns:p14="http://schemas.microsoft.com/office/powerpoint/2010/main" val="3414843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5B6FB4-2C29-4CBD-BD89-4EFE569154F9}" type="datetime1">
              <a:rPr lang="en-US" smtClean="0"/>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8CD6A-B2DA-4254-8EA7-9951D673A479}" type="slidenum">
              <a:rPr lang="en-US" smtClean="0"/>
              <a:t>‹#›</a:t>
            </a:fld>
            <a:endParaRPr lang="en-US"/>
          </a:p>
        </p:txBody>
      </p:sp>
    </p:spTree>
    <p:extLst>
      <p:ext uri="{BB962C8B-B14F-4D97-AF65-F5344CB8AC3E}">
        <p14:creationId xmlns:p14="http://schemas.microsoft.com/office/powerpoint/2010/main" val="1067212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13CDBC-4419-40F8-9507-000CFDB9A838}" type="datetime1">
              <a:rPr lang="en-US" smtClean="0"/>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8CD6A-B2DA-4254-8EA7-9951D673A479}" type="slidenum">
              <a:rPr lang="en-US" smtClean="0"/>
              <a:t>‹#›</a:t>
            </a:fld>
            <a:endParaRPr lang="en-US"/>
          </a:p>
        </p:txBody>
      </p:sp>
    </p:spTree>
    <p:extLst>
      <p:ext uri="{BB962C8B-B14F-4D97-AF65-F5344CB8AC3E}">
        <p14:creationId xmlns:p14="http://schemas.microsoft.com/office/powerpoint/2010/main" val="367153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A6C737-16D4-48CF-9DA1-DCDAE00A27A6}" type="datetime1">
              <a:rPr lang="en-US" smtClean="0"/>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B8CD6A-B2DA-4254-8EA7-9951D673A479}" type="slidenum">
              <a:rPr lang="en-US" smtClean="0"/>
              <a:t>‹#›</a:t>
            </a:fld>
            <a:endParaRPr lang="en-US"/>
          </a:p>
        </p:txBody>
      </p:sp>
    </p:spTree>
    <p:extLst>
      <p:ext uri="{BB962C8B-B14F-4D97-AF65-F5344CB8AC3E}">
        <p14:creationId xmlns:p14="http://schemas.microsoft.com/office/powerpoint/2010/main" val="3851114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99EE63-651C-4D0E-8015-DEBEE895CBDF}" type="datetime1">
              <a:rPr lang="en-US" smtClean="0"/>
              <a:t>9/11/2014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B8CD6A-B2DA-4254-8EA7-9951D673A479}" type="slidenum">
              <a:rPr lang="en-US" smtClean="0"/>
              <a:t>‹#›</a:t>
            </a:fld>
            <a:endParaRPr lang="en-US"/>
          </a:p>
        </p:txBody>
      </p:sp>
    </p:spTree>
    <p:extLst>
      <p:ext uri="{BB962C8B-B14F-4D97-AF65-F5344CB8AC3E}">
        <p14:creationId xmlns:p14="http://schemas.microsoft.com/office/powerpoint/2010/main" val="1872171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ED2675-734A-4EB8-AD33-EC82FE4980A1}" type="datetime1">
              <a:rPr lang="en-US" smtClean="0"/>
              <a:t>9/11/2014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B8CD6A-B2DA-4254-8EA7-9951D673A479}" type="slidenum">
              <a:rPr lang="en-US" smtClean="0"/>
              <a:t>‹#›</a:t>
            </a:fld>
            <a:endParaRPr lang="en-US"/>
          </a:p>
        </p:txBody>
      </p:sp>
    </p:spTree>
    <p:extLst>
      <p:ext uri="{BB962C8B-B14F-4D97-AF65-F5344CB8AC3E}">
        <p14:creationId xmlns:p14="http://schemas.microsoft.com/office/powerpoint/2010/main" val="2466539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16C90-04B5-4C63-818B-E26A45C2EFB6}" type="datetime1">
              <a:rPr lang="en-US" smtClean="0"/>
              <a:t>9/11/2014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B8CD6A-B2DA-4254-8EA7-9951D673A479}" type="slidenum">
              <a:rPr lang="en-US" smtClean="0"/>
              <a:t>‹#›</a:t>
            </a:fld>
            <a:endParaRPr lang="en-US"/>
          </a:p>
        </p:txBody>
      </p:sp>
    </p:spTree>
    <p:extLst>
      <p:ext uri="{BB962C8B-B14F-4D97-AF65-F5344CB8AC3E}">
        <p14:creationId xmlns:p14="http://schemas.microsoft.com/office/powerpoint/2010/main" val="415035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E8A661-0EA5-4F19-86E8-9127C8FB7946}" type="datetime1">
              <a:rPr lang="en-US" smtClean="0"/>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B8CD6A-B2DA-4254-8EA7-9951D673A479}" type="slidenum">
              <a:rPr lang="en-US" smtClean="0"/>
              <a:t>‹#›</a:t>
            </a:fld>
            <a:endParaRPr lang="en-US"/>
          </a:p>
        </p:txBody>
      </p:sp>
    </p:spTree>
    <p:extLst>
      <p:ext uri="{BB962C8B-B14F-4D97-AF65-F5344CB8AC3E}">
        <p14:creationId xmlns:p14="http://schemas.microsoft.com/office/powerpoint/2010/main" val="1510968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047F84-51C9-4CDD-B9B9-FCCFE20B51C2}" type="datetime1">
              <a:rPr lang="en-US" smtClean="0"/>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B8CD6A-B2DA-4254-8EA7-9951D673A479}" type="slidenum">
              <a:rPr lang="en-US" smtClean="0"/>
              <a:t>‹#›</a:t>
            </a:fld>
            <a:endParaRPr lang="en-US"/>
          </a:p>
        </p:txBody>
      </p:sp>
    </p:spTree>
    <p:extLst>
      <p:ext uri="{BB962C8B-B14F-4D97-AF65-F5344CB8AC3E}">
        <p14:creationId xmlns:p14="http://schemas.microsoft.com/office/powerpoint/2010/main" val="1355661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C021C0-6090-40A3-B1E5-1F21FBE443DD}" type="datetime1">
              <a:rPr lang="en-US" smtClean="0"/>
              <a:t>9/11/2014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8CD6A-B2DA-4254-8EA7-9951D673A479}" type="slidenum">
              <a:rPr lang="en-US" smtClean="0"/>
              <a:t>‹#›</a:t>
            </a:fld>
            <a:endParaRPr lang="en-US"/>
          </a:p>
        </p:txBody>
      </p:sp>
    </p:spTree>
    <p:extLst>
      <p:ext uri="{BB962C8B-B14F-4D97-AF65-F5344CB8AC3E}">
        <p14:creationId xmlns:p14="http://schemas.microsoft.com/office/powerpoint/2010/main" val="695381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en.wikipedia.org/wiki/Free_neutron" TargetMode="Externa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9.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4.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33.w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1.wmf"/><Relationship Id="rId11" Type="http://schemas.openxmlformats.org/officeDocument/2006/relationships/image" Target="../media/image32.png"/><Relationship Id="rId5" Type="http://schemas.openxmlformats.org/officeDocument/2006/relationships/oleObject" Target="../embeddings/oleObject6.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80.png"/></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0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2" Type="http://schemas.openxmlformats.org/officeDocument/2006/relationships/image" Target="../media/image47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ncnr.nist.gov/resources/n-lengths/"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7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0.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p>
            <a:r>
              <a:rPr lang="en-US" b="1" dirty="0" smtClean="0">
                <a:solidFill>
                  <a:srgbClr val="002060"/>
                </a:solidFill>
              </a:rPr>
              <a:t>Fundamentals of Neutron Scattering </a:t>
            </a:r>
            <a:endParaRPr lang="en-US" dirty="0">
              <a:solidFill>
                <a:srgbClr val="002060"/>
              </a:solidFill>
            </a:endParaRPr>
          </a:p>
        </p:txBody>
      </p:sp>
      <p:sp>
        <p:nvSpPr>
          <p:cNvPr id="3" name="Subtitle 2"/>
          <p:cNvSpPr>
            <a:spLocks noGrp="1"/>
          </p:cNvSpPr>
          <p:nvPr>
            <p:ph type="subTitle" idx="1"/>
          </p:nvPr>
        </p:nvSpPr>
        <p:spPr>
          <a:xfrm>
            <a:off x="1447800" y="3276600"/>
            <a:ext cx="6400800" cy="1752600"/>
          </a:xfrm>
        </p:spPr>
        <p:txBody>
          <a:bodyPr/>
          <a:lstStyle/>
          <a:p>
            <a:r>
              <a:rPr lang="en-US" b="1" dirty="0" smtClean="0">
                <a:solidFill>
                  <a:srgbClr val="002060"/>
                </a:solidFill>
                <a:latin typeface="Times New Roman" panose="02020603050405020304" pitchFamily="18" charset="0"/>
                <a:cs typeface="Times New Roman" panose="02020603050405020304" pitchFamily="18" charset="0"/>
              </a:rPr>
              <a:t>Lecture 2</a:t>
            </a:r>
          </a:p>
          <a:p>
            <a:r>
              <a:rPr lang="en-US" b="1" i="1" dirty="0" smtClean="0">
                <a:solidFill>
                  <a:srgbClr val="0000FF"/>
                </a:solidFill>
                <a:latin typeface="Times New Roman" panose="02020603050405020304" pitchFamily="18" charset="0"/>
                <a:cs typeface="Times New Roman" panose="02020603050405020304" pitchFamily="18" charset="0"/>
              </a:rPr>
              <a:t> </a:t>
            </a:r>
            <a:endParaRPr lang="en-US" i="1" dirty="0">
              <a:solidFill>
                <a:srgbClr val="0000FF"/>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EB8CD6A-B2DA-4254-8EA7-9951D673A479}" type="slidenum">
              <a:rPr lang="en-US" smtClean="0"/>
              <a:t>1</a:t>
            </a:fld>
            <a:endParaRPr lang="en-US"/>
          </a:p>
        </p:txBody>
      </p:sp>
    </p:spTree>
    <p:extLst>
      <p:ext uri="{BB962C8B-B14F-4D97-AF65-F5344CB8AC3E}">
        <p14:creationId xmlns:p14="http://schemas.microsoft.com/office/powerpoint/2010/main" val="3188292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B8CD6A-B2DA-4254-8EA7-9951D673A479}" type="slidenum">
              <a:rPr lang="en-US" smtClean="0"/>
              <a:t>10</a:t>
            </a:fld>
            <a:endParaRPr lang="en-US"/>
          </a:p>
        </p:txBody>
      </p:sp>
      <p:sp>
        <p:nvSpPr>
          <p:cNvPr id="3" name="Rectangle 2"/>
          <p:cNvSpPr/>
          <p:nvPr/>
        </p:nvSpPr>
        <p:spPr>
          <a:xfrm>
            <a:off x="304800" y="152400"/>
            <a:ext cx="4033476" cy="646331"/>
          </a:xfrm>
          <a:prstGeom prst="rect">
            <a:avLst/>
          </a:prstGeom>
        </p:spPr>
        <p:txBody>
          <a:bodyPr wrap="none">
            <a:spAutoFit/>
          </a:bodyPr>
          <a:lstStyle/>
          <a:p>
            <a:r>
              <a:rPr lang="en-US" altLang="en-US" sz="3600" b="1" dirty="0">
                <a:solidFill>
                  <a:srgbClr val="0000FF"/>
                </a:solidFill>
                <a:latin typeface="Arial Narrow" panose="020B0606020202030204" pitchFamily="34" charset="0"/>
                <a:cs typeface="Arial" panose="020B0604020202020204" pitchFamily="34" charset="0"/>
              </a:rPr>
              <a:t>Properties of </a:t>
            </a:r>
            <a:r>
              <a:rPr lang="en-US" altLang="en-US" sz="3600" b="1" dirty="0" smtClean="0">
                <a:solidFill>
                  <a:srgbClr val="0000FF"/>
                </a:solidFill>
                <a:latin typeface="Arial Narrow" panose="020B0606020202030204" pitchFamily="34" charset="0"/>
                <a:cs typeface="Arial" panose="020B0604020202020204" pitchFamily="34" charset="0"/>
              </a:rPr>
              <a:t>neutron</a:t>
            </a:r>
            <a:endParaRPr lang="en-US" altLang="en-US" sz="3600" b="1" dirty="0">
              <a:solidFill>
                <a:srgbClr val="0000FF"/>
              </a:solidFill>
              <a:latin typeface="Arial Narrow" panose="020B0606020202030204" pitchFamily="34" charset="0"/>
              <a:cs typeface="Arial" panose="020B0604020202020204" pitchFamily="34" charset="0"/>
            </a:endParaRPr>
          </a:p>
        </p:txBody>
      </p:sp>
      <p:pic>
        <p:nvPicPr>
          <p:cNvPr id="14338" name="Picture 2" descr="C:\Users\smavila\Documents\AP_CLASS\AP8180\N_scatteringLengt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00155"/>
            <a:ext cx="6858000" cy="4429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9408" y="5334000"/>
            <a:ext cx="8335992"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scattering length of neutron is independent of atomic number</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Positive neutron scattering length of a nucleus means repulsive potential the neutron is subject to as it </a:t>
            </a:r>
            <a:r>
              <a:rPr lang="en-US" dirty="0" smtClean="0">
                <a:latin typeface="Times New Roman" panose="02020603050405020304" pitchFamily="18" charset="0"/>
                <a:cs typeface="Times New Roman" panose="02020603050405020304" pitchFamily="18" charset="0"/>
              </a:rPr>
              <a:t>approaches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nucleus </a:t>
            </a:r>
            <a:r>
              <a:rPr lang="en-US" dirty="0">
                <a:latin typeface="Times New Roman" panose="02020603050405020304" pitchFamily="18" charset="0"/>
                <a:cs typeface="Times New Roman" panose="02020603050405020304" pitchFamily="18" charset="0"/>
              </a:rPr>
              <a:t>whereas negative scattering length means the neutron is subjected to a attractive potential of the nucleus</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709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4033476" cy="646331"/>
          </a:xfrm>
          <a:prstGeom prst="rect">
            <a:avLst/>
          </a:prstGeom>
        </p:spPr>
        <p:txBody>
          <a:bodyPr wrap="none">
            <a:spAutoFit/>
          </a:bodyPr>
          <a:lstStyle/>
          <a:p>
            <a:r>
              <a:rPr lang="en-US" altLang="en-US" sz="3600" b="1" dirty="0">
                <a:solidFill>
                  <a:srgbClr val="0000FF"/>
                </a:solidFill>
                <a:latin typeface="Arial Narrow" panose="020B0606020202030204" pitchFamily="34" charset="0"/>
                <a:cs typeface="Arial" panose="020B0604020202020204" pitchFamily="34" charset="0"/>
              </a:rPr>
              <a:t>Properties of </a:t>
            </a:r>
            <a:r>
              <a:rPr lang="en-US" altLang="en-US" sz="3600" b="1" dirty="0" smtClean="0">
                <a:solidFill>
                  <a:srgbClr val="0000FF"/>
                </a:solidFill>
                <a:latin typeface="Arial Narrow" panose="020B0606020202030204" pitchFamily="34" charset="0"/>
                <a:cs typeface="Arial" panose="020B0604020202020204" pitchFamily="34" charset="0"/>
              </a:rPr>
              <a:t>neutron</a:t>
            </a:r>
            <a:endParaRPr lang="en-US" altLang="en-US" sz="3600" b="1" dirty="0">
              <a:solidFill>
                <a:srgbClr val="0000FF"/>
              </a:solidFill>
              <a:latin typeface="Arial Narrow" panose="020B0606020202030204" pitchFamily="34" charset="0"/>
              <a:cs typeface="Arial" panose="020B0604020202020204" pitchFamily="34" charset="0"/>
            </a:endParaRPr>
          </a:p>
        </p:txBody>
      </p:sp>
      <p:sp>
        <p:nvSpPr>
          <p:cNvPr id="3" name="TextBox 2"/>
          <p:cNvSpPr txBox="1"/>
          <p:nvPr/>
        </p:nvSpPr>
        <p:spPr>
          <a:xfrm>
            <a:off x="381000" y="788049"/>
            <a:ext cx="8534400" cy="5386090"/>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Advantages:</a:t>
            </a:r>
            <a:r>
              <a:rPr lang="en-US" sz="2000" b="1" dirty="0" smtClean="0">
                <a:latin typeface="Times New Roman" panose="02020603050405020304" pitchFamily="18" charset="0"/>
                <a:cs typeface="Times New Roman" panose="02020603050405020304" pitchFamily="18" charset="0"/>
              </a:rPr>
              <a:t> </a:t>
            </a:r>
          </a:p>
          <a:p>
            <a:endParaRPr lang="en-US" sz="800"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Mass:</a:t>
            </a:r>
            <a:r>
              <a:rPr lang="en-US" dirty="0" smtClean="0">
                <a:latin typeface="Times New Roman" panose="02020603050405020304" pitchFamily="18" charset="0"/>
                <a:cs typeface="Times New Roman" panose="02020603050405020304" pitchFamily="18" charset="0"/>
              </a:rPr>
              <a:t>  Momentum transfer around interatomic distance</a:t>
            </a:r>
          </a:p>
          <a:p>
            <a:endParaRPr lang="en-US"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Zero charge</a:t>
            </a:r>
            <a:r>
              <a:rPr lang="en-US" dirty="0" smtClean="0">
                <a:latin typeface="Times New Roman" panose="02020603050405020304" pitchFamily="18" charset="0"/>
                <a:cs typeface="Times New Roman" panose="02020603050405020304" pitchFamily="18" charset="0"/>
              </a:rPr>
              <a:t>: highly penetrating</a:t>
            </a:r>
            <a:r>
              <a:rPr lang="en-US" dirty="0">
                <a:latin typeface="Times New Roman" panose="02020603050405020304" pitchFamily="18" charset="0"/>
                <a:cs typeface="Times New Roman" panose="02020603050405020304" pitchFamily="18" charset="0"/>
              </a:rPr>
              <a:t>: measure bulk properties, can benefit from large </a:t>
            </a:r>
            <a:r>
              <a:rPr lang="en-US" dirty="0" smtClean="0">
                <a:latin typeface="Times New Roman" panose="02020603050405020304" pitchFamily="18" charset="0"/>
                <a:cs typeface="Times New Roman" panose="02020603050405020304" pitchFamily="18" charset="0"/>
              </a:rPr>
              <a:t>samples, </a:t>
            </a:r>
            <a:r>
              <a:rPr lang="en-US" dirty="0">
                <a:latin typeface="Times New Roman" panose="02020603050405020304" pitchFamily="18" charset="0"/>
                <a:cs typeface="Times New Roman" panose="02020603050405020304" pitchFamily="18" charset="0"/>
              </a:rPr>
              <a:t>extreme sample </a:t>
            </a:r>
            <a:r>
              <a:rPr lang="en-US" dirty="0" smtClean="0">
                <a:latin typeface="Times New Roman" panose="02020603050405020304" pitchFamily="18" charset="0"/>
                <a:cs typeface="Times New Roman" panose="02020603050405020304" pitchFamily="18" charset="0"/>
              </a:rPr>
              <a:t>environment (high/low </a:t>
            </a:r>
            <a:r>
              <a:rPr lang="en-US" dirty="0">
                <a:latin typeface="Times New Roman" panose="02020603050405020304" pitchFamily="18" charset="0"/>
                <a:cs typeface="Times New Roman" panose="02020603050405020304" pitchFamily="18" charset="0"/>
              </a:rPr>
              <a:t>temperature, magnetic field, pressure</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Spin</a:t>
            </a:r>
            <a:r>
              <a:rPr lang="en-US" dirty="0" smtClean="0">
                <a:latin typeface="Times New Roman" panose="02020603050405020304" pitchFamily="18" charset="0"/>
                <a:cs typeface="Times New Roman" panose="02020603050405020304" pitchFamily="18" charset="0"/>
              </a:rPr>
              <a:t>: polarization is possible</a:t>
            </a:r>
          </a:p>
          <a:p>
            <a:endParaRPr lang="en-US"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Magnetic dipole moment</a:t>
            </a:r>
            <a:r>
              <a:rPr lang="en-US" dirty="0" smtClean="0">
                <a:latin typeface="Times New Roman" panose="02020603050405020304" pitchFamily="18" charset="0"/>
                <a:cs typeface="Times New Roman" panose="02020603050405020304" pitchFamily="18" charset="0"/>
              </a:rPr>
              <a:t>: Neutrons interact with unpaired electrons. Magnetic </a:t>
            </a:r>
            <a:r>
              <a:rPr lang="en-US" dirty="0">
                <a:latin typeface="Times New Roman" panose="02020603050405020304" pitchFamily="18" charset="0"/>
                <a:cs typeface="Times New Roman" panose="02020603050405020304" pitchFamily="18" charset="0"/>
              </a:rPr>
              <a:t>structure </a:t>
            </a:r>
            <a:r>
              <a:rPr lang="en-US" dirty="0" smtClean="0">
                <a:latin typeface="Times New Roman" panose="02020603050405020304" pitchFamily="18" charset="0"/>
                <a:cs typeface="Times New Roman" panose="02020603050405020304" pitchFamily="18" charset="0"/>
              </a:rPr>
              <a:t>and spin </a:t>
            </a:r>
            <a:r>
              <a:rPr lang="en-US" dirty="0">
                <a:latin typeface="Times New Roman" panose="02020603050405020304" pitchFamily="18" charset="0"/>
                <a:cs typeface="Times New Roman" panose="02020603050405020304" pitchFamily="18" charset="0"/>
              </a:rPr>
              <a:t>excitations </a:t>
            </a:r>
            <a:r>
              <a:rPr lang="en-US" dirty="0" smtClean="0">
                <a:latin typeface="Times New Roman" panose="02020603050405020304" pitchFamily="18" charset="0"/>
                <a:cs typeface="Times New Roman" panose="02020603050405020304" pitchFamily="18" charset="0"/>
              </a:rPr>
              <a:t>can be studied </a:t>
            </a:r>
          </a:p>
          <a:p>
            <a:endParaRPr lang="en-US" dirty="0">
              <a:latin typeface="Times New Roman" panose="02020603050405020304" pitchFamily="18" charset="0"/>
              <a:cs typeface="Times New Roman" panose="02020603050405020304" pitchFamily="18" charset="0"/>
            </a:endParaRPr>
          </a:p>
          <a:p>
            <a:r>
              <a:rPr lang="en-US" b="1" dirty="0" smtClean="0">
                <a:solidFill>
                  <a:srgbClr val="FF0000"/>
                </a:solidFill>
                <a:latin typeface="Times New Roman" panose="02020603050405020304" pitchFamily="18" charset="0"/>
                <a:cs typeface="Times New Roman" panose="02020603050405020304" pitchFamily="18" charset="0"/>
              </a:rPr>
              <a:t>Disadvantages</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Low brilliance of sources: low intensity or resolution, large samples, statistical noise.</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Penetrating</a:t>
            </a:r>
            <a:r>
              <a:rPr lang="en-US" dirty="0">
                <a:latin typeface="Times New Roman" panose="02020603050405020304" pitchFamily="18" charset="0"/>
                <a:cs typeface="Times New Roman" panose="02020603050405020304" pitchFamily="18" charset="0"/>
              </a:rPr>
              <a:t>: background hard to control, need large samples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Some </a:t>
            </a:r>
            <a:r>
              <a:rPr lang="en-US" dirty="0">
                <a:latin typeface="Times New Roman" panose="02020603050405020304" pitchFamily="18" charset="0"/>
                <a:cs typeface="Times New Roman" panose="02020603050405020304" pitchFamily="18" charset="0"/>
              </a:rPr>
              <a:t>elements </a:t>
            </a:r>
            <a:r>
              <a:rPr lang="en-US" dirty="0" smtClean="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Cd, </a:t>
            </a:r>
            <a:r>
              <a:rPr lang="en-US" dirty="0" err="1">
                <a:latin typeface="Times New Roman" panose="02020603050405020304" pitchFamily="18" charset="0"/>
                <a:cs typeface="Times New Roman" panose="02020603050405020304" pitchFamily="18" charset="0"/>
              </a:rPr>
              <a:t>Gd</a:t>
            </a:r>
            <a:r>
              <a:rPr lang="en-US" dirty="0">
                <a:latin typeface="Times New Roman" panose="02020603050405020304" pitchFamily="18" charset="0"/>
                <a:cs typeface="Times New Roman" panose="02020603050405020304" pitchFamily="18" charset="0"/>
              </a:rPr>
              <a:t>,..) strongly absorb</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Neutral</a:t>
            </a:r>
            <a:r>
              <a:rPr lang="en-US" dirty="0">
                <a:latin typeface="Times New Roman" panose="02020603050405020304" pitchFamily="18" charset="0"/>
                <a:cs typeface="Times New Roman" panose="02020603050405020304" pitchFamily="18" charset="0"/>
              </a:rPr>
              <a:t>: hard to manipulate, accelerate, detect, </a:t>
            </a:r>
            <a:r>
              <a:rPr lang="en-US" dirty="0" err="1">
                <a:latin typeface="Times New Roman" panose="02020603050405020304" pitchFamily="18" charset="0"/>
                <a:cs typeface="Times New Roman" panose="02020603050405020304" pitchFamily="18" charset="0"/>
              </a:rPr>
              <a:t>etc</a:t>
            </a:r>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1EB8CD6A-B2DA-4254-8EA7-9951D673A479}" type="slidenum">
              <a:rPr lang="en-US" smtClean="0"/>
              <a:t>11</a:t>
            </a:fld>
            <a:endParaRPr lang="en-US"/>
          </a:p>
        </p:txBody>
      </p:sp>
    </p:spTree>
    <p:extLst>
      <p:ext uri="{BB962C8B-B14F-4D97-AF65-F5344CB8AC3E}">
        <p14:creationId xmlns:p14="http://schemas.microsoft.com/office/powerpoint/2010/main" val="1678517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3902030" cy="584775"/>
          </a:xfrm>
          <a:prstGeom prst="rect">
            <a:avLst/>
          </a:prstGeom>
        </p:spPr>
        <p:txBody>
          <a:bodyPr wrap="none">
            <a:spAutoFit/>
          </a:bodyPr>
          <a:lstStyle/>
          <a:p>
            <a:r>
              <a:rPr lang="en-US" altLang="en-US" sz="3200" b="1" dirty="0">
                <a:solidFill>
                  <a:srgbClr val="0000FF"/>
                </a:solidFill>
                <a:latin typeface="Arial Narrow" panose="020B0606020202030204" pitchFamily="34" charset="0"/>
                <a:cs typeface="Arial" panose="020B0604020202020204" pitchFamily="34" charset="0"/>
              </a:rPr>
              <a:t>Production of neutrons</a:t>
            </a:r>
          </a:p>
        </p:txBody>
      </p:sp>
      <p:sp>
        <p:nvSpPr>
          <p:cNvPr id="3" name="TextBox 2"/>
          <p:cNvSpPr txBox="1"/>
          <p:nvPr/>
        </p:nvSpPr>
        <p:spPr>
          <a:xfrm>
            <a:off x="385272" y="1015871"/>
            <a:ext cx="4643927" cy="5324535"/>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Nuclear fission reaction:</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either a nuclear reaction or a radioactive decay process in which the nucleus of an atom splits into smaller parts</a:t>
            </a:r>
            <a:r>
              <a:rPr lang="en-US" sz="2000" b="1" dirty="0" smtClean="0">
                <a:latin typeface="Times New Roman" panose="02020603050405020304" pitchFamily="18" charset="0"/>
                <a:cs typeface="Times New Roman" panose="02020603050405020304" pitchFamily="18" charset="0"/>
              </a:rPr>
              <a:t>  </a:t>
            </a:r>
          </a:p>
          <a:p>
            <a:endParaRPr lang="en-US"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When a </a:t>
            </a:r>
            <a:r>
              <a:rPr lang="en-US" sz="2000" dirty="0" smtClean="0">
                <a:latin typeface="Times New Roman" panose="02020603050405020304" pitchFamily="18" charset="0"/>
                <a:cs typeface="Times New Roman" panose="02020603050405020304" pitchFamily="18" charset="0"/>
              </a:rPr>
              <a:t>uranium-235 absorbs </a:t>
            </a:r>
            <a:r>
              <a:rPr lang="en-US" sz="2000" dirty="0">
                <a:latin typeface="Times New Roman" panose="02020603050405020304" pitchFamily="18" charset="0"/>
                <a:cs typeface="Times New Roman" panose="02020603050405020304" pitchFamily="18" charset="0"/>
              </a:rPr>
              <a:t>a neutron, it may undergo nuclear fission. The heavy nucleus splits into two or more lighter nuclei, </a:t>
            </a:r>
            <a:r>
              <a:rPr lang="en-US" sz="2000" dirty="0" smtClean="0">
                <a:latin typeface="Times New Roman" panose="02020603050405020304" pitchFamily="18" charset="0"/>
                <a:cs typeface="Times New Roman" panose="02020603050405020304" pitchFamily="18" charset="0"/>
              </a:rPr>
              <a:t>releasing </a:t>
            </a:r>
            <a:r>
              <a:rPr lang="en-US" sz="2000" dirty="0">
                <a:latin typeface="Times New Roman" panose="02020603050405020304" pitchFamily="18" charset="0"/>
                <a:cs typeface="Times New Roman" panose="02020603050405020304" pitchFamily="18" charset="0"/>
              </a:rPr>
              <a:t>kinetic energy, gamma radiation, and </a:t>
            </a:r>
            <a:r>
              <a:rPr lang="en-US" sz="2000" dirty="0">
                <a:latin typeface="Times New Roman" panose="02020603050405020304" pitchFamily="18" charset="0"/>
                <a:cs typeface="Times New Roman" panose="02020603050405020304" pitchFamily="18" charset="0"/>
                <a:hlinkClick r:id="rId2" tooltip="Free neutron"/>
              </a:rPr>
              <a:t>free neutrons</a:t>
            </a:r>
            <a:r>
              <a:rPr lang="en-US" sz="2000" dirty="0">
                <a:latin typeface="Times New Roman" panose="02020603050405020304" pitchFamily="18" charset="0"/>
                <a:cs typeface="Times New Roman" panose="02020603050405020304" pitchFamily="18" charset="0"/>
              </a:rPr>
              <a:t>. A portion of these neutrons may later be absorbed by other fissile atoms and trigger further fission events, which release more </a:t>
            </a:r>
            <a:r>
              <a:rPr lang="en-US" sz="2000" dirty="0" smtClean="0">
                <a:latin typeface="Times New Roman" panose="02020603050405020304" pitchFamily="18" charset="0"/>
                <a:cs typeface="Times New Roman" panose="02020603050405020304" pitchFamily="18" charset="0"/>
              </a:rPr>
              <a:t>neutrons. </a:t>
            </a:r>
          </a:p>
          <a:p>
            <a:pPr marL="342900" indent="-34290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Continuous neutrons</a:t>
            </a:r>
          </a:p>
          <a:p>
            <a:pPr marL="342900" indent="-342900">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1 neutrons per fission</a:t>
            </a:r>
            <a:endParaRPr lang="en-US" sz="2000" b="1" dirty="0">
              <a:latin typeface="Arial Narrow" panose="020B0606020202030204" pitchFamily="34" charset="0"/>
            </a:endParaRPr>
          </a:p>
        </p:txBody>
      </p:sp>
      <p:pic>
        <p:nvPicPr>
          <p:cNvPr id="4098" name="Picture 2" descr="C:\Users\smavila\Documents\AP_CLASS\AP8180\fis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28600"/>
            <a:ext cx="2819400" cy="176995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6462" y="2057400"/>
            <a:ext cx="2852738" cy="2215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1EB8CD6A-B2DA-4254-8EA7-9951D673A479}" type="slidenum">
              <a:rPr lang="en-US" smtClean="0"/>
              <a:t>12</a:t>
            </a:fld>
            <a:endParaRPr lang="en-US"/>
          </a:p>
        </p:txBody>
      </p:sp>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7387" y="4800600"/>
            <a:ext cx="3290888" cy="185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172200" y="4272783"/>
            <a:ext cx="2105063"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FRM II, Munich-Germany</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9412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B8CD6A-B2DA-4254-8EA7-9951D673A479}" type="slidenum">
              <a:rPr lang="en-US" smtClean="0"/>
              <a:t>13</a:t>
            </a:fld>
            <a:endParaRPr lang="en-US"/>
          </a:p>
        </p:txBody>
      </p:sp>
      <p:sp>
        <p:nvSpPr>
          <p:cNvPr id="3" name="Rectangle 2"/>
          <p:cNvSpPr/>
          <p:nvPr/>
        </p:nvSpPr>
        <p:spPr>
          <a:xfrm>
            <a:off x="381000" y="304800"/>
            <a:ext cx="3902030" cy="584775"/>
          </a:xfrm>
          <a:prstGeom prst="rect">
            <a:avLst/>
          </a:prstGeom>
        </p:spPr>
        <p:txBody>
          <a:bodyPr wrap="none">
            <a:spAutoFit/>
          </a:bodyPr>
          <a:lstStyle/>
          <a:p>
            <a:r>
              <a:rPr lang="en-US" altLang="en-US" sz="3200" b="1" dirty="0">
                <a:solidFill>
                  <a:srgbClr val="0000FF"/>
                </a:solidFill>
                <a:latin typeface="Arial Narrow" panose="020B0606020202030204" pitchFamily="34" charset="0"/>
                <a:cs typeface="Arial" panose="020B0604020202020204" pitchFamily="34" charset="0"/>
              </a:rPr>
              <a:t>Production of neutrons</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4981575" cy="807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241" y="1752600"/>
            <a:ext cx="8032237" cy="5012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1367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65846"/>
            <a:ext cx="3902030" cy="584775"/>
          </a:xfrm>
          <a:prstGeom prst="rect">
            <a:avLst/>
          </a:prstGeom>
        </p:spPr>
        <p:txBody>
          <a:bodyPr wrap="none">
            <a:spAutoFit/>
          </a:bodyPr>
          <a:lstStyle/>
          <a:p>
            <a:r>
              <a:rPr lang="en-US" altLang="en-US" sz="3200" b="1" dirty="0">
                <a:solidFill>
                  <a:srgbClr val="0000FF"/>
                </a:solidFill>
                <a:latin typeface="Arial Narrow" panose="020B0606020202030204" pitchFamily="34" charset="0"/>
                <a:cs typeface="Arial" panose="020B0604020202020204" pitchFamily="34" charset="0"/>
              </a:rPr>
              <a:t>Production of neutrons</a:t>
            </a:r>
          </a:p>
        </p:txBody>
      </p:sp>
      <p:sp>
        <p:nvSpPr>
          <p:cNvPr id="3" name="TextBox 2"/>
          <p:cNvSpPr txBox="1"/>
          <p:nvPr/>
        </p:nvSpPr>
        <p:spPr>
          <a:xfrm>
            <a:off x="304800" y="956765"/>
            <a:ext cx="8305800" cy="3139321"/>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rgbClr val="0000FF"/>
                </a:solidFill>
                <a:latin typeface="Times New Roman" panose="02020603050405020304" pitchFamily="18" charset="0"/>
                <a:cs typeface="Times New Roman" panose="02020603050405020304" pitchFamily="18" charset="0"/>
              </a:rPr>
              <a:t>Spallation process</a:t>
            </a:r>
            <a:r>
              <a:rPr lang="en-US" dirty="0" smtClean="0">
                <a:latin typeface="Times New Roman" panose="02020603050405020304" pitchFamily="18" charset="0"/>
                <a:cs typeface="Times New Roman" panose="02020603050405020304" pitchFamily="18" charset="0"/>
              </a:rPr>
              <a:t>: is a nuclear reaction which occurs when high energy particles bombarded the nuclei of heavy atoms.</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Spallation process only take place above a certain threshold energy for the incident particles, typically 5-15 MeV.</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spallation process involves momentary incorporation of incident particle by a target nucleus followed by internal nucleon cascade.</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Finally, the de-excitation of  the target nuclei followed by the emission of many low energy neutrons and various other particles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EB8CD6A-B2DA-4254-8EA7-9951D673A479}" type="slidenum">
              <a:rPr lang="en-US" smtClean="0"/>
              <a:t>14</a:t>
            </a:fld>
            <a:endParaRPr lang="en-US"/>
          </a:p>
        </p:txBody>
      </p:sp>
      <p:pic>
        <p:nvPicPr>
          <p:cNvPr id="18434" name="Picture 2" descr="C:\Users\smavila\Documents\AP_CLASS\AP8180\spalll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178303"/>
            <a:ext cx="3992585" cy="243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450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B8CD6A-B2DA-4254-8EA7-9951D673A479}" type="slidenum">
              <a:rPr lang="en-US" smtClean="0"/>
              <a:t>15</a:t>
            </a:fld>
            <a:endParaRPr lang="en-US"/>
          </a:p>
        </p:txBody>
      </p:sp>
      <p:sp>
        <p:nvSpPr>
          <p:cNvPr id="3" name="Rectangle 2"/>
          <p:cNvSpPr/>
          <p:nvPr/>
        </p:nvSpPr>
        <p:spPr>
          <a:xfrm>
            <a:off x="381000" y="381000"/>
            <a:ext cx="3902030" cy="584775"/>
          </a:xfrm>
          <a:prstGeom prst="rect">
            <a:avLst/>
          </a:prstGeom>
        </p:spPr>
        <p:txBody>
          <a:bodyPr wrap="none">
            <a:spAutoFit/>
          </a:bodyPr>
          <a:lstStyle/>
          <a:p>
            <a:r>
              <a:rPr lang="en-US" altLang="en-US" sz="3200" b="1" dirty="0">
                <a:solidFill>
                  <a:srgbClr val="0000FF"/>
                </a:solidFill>
                <a:latin typeface="Arial Narrow" panose="020B0606020202030204" pitchFamily="34" charset="0"/>
                <a:cs typeface="Arial" panose="020B0604020202020204" pitchFamily="34" charset="0"/>
              </a:rPr>
              <a:t>Production of neutrons</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9146" y="314325"/>
            <a:ext cx="4657725" cy="622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8060" y="1141947"/>
            <a:ext cx="3581400" cy="2308324"/>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At Spallation Neutron Source (SNS) USA </a:t>
            </a:r>
            <a:r>
              <a:rPr lang="en-US" dirty="0">
                <a:latin typeface="Times New Roman" panose="02020603050405020304" pitchFamily="18" charset="0"/>
                <a:cs typeface="Times New Roman" panose="02020603050405020304" pitchFamily="18" charset="0"/>
              </a:rPr>
              <a:t>a high-energy proton beam to hit </a:t>
            </a:r>
            <a:r>
              <a:rPr lang="en-US" dirty="0" smtClean="0">
                <a:latin typeface="Times New Roman" panose="02020603050405020304" pitchFamily="18" charset="0"/>
                <a:cs typeface="Times New Roman" panose="02020603050405020304" pitchFamily="18" charset="0"/>
              </a:rPr>
              <a:t>mercury target</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No </a:t>
            </a:r>
            <a:r>
              <a:rPr lang="en-US" dirty="0">
                <a:latin typeface="Times New Roman" panose="02020603050405020304" pitchFamily="18" charset="0"/>
                <a:cs typeface="Times New Roman" panose="02020603050405020304" pitchFamily="18" charset="0"/>
              </a:rPr>
              <a:t>chain reaction</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Pulsed neutrons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20-40 neutron per proton</a:t>
            </a:r>
          </a:p>
          <a:p>
            <a:endParaRPr lang="en-US" dirty="0"/>
          </a:p>
        </p:txBody>
      </p:sp>
      <p:pic>
        <p:nvPicPr>
          <p:cNvPr id="6" name="Picture 2" descr="C:\Users\smavila\Documents\AP_CLASS\AP8180\s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450271"/>
            <a:ext cx="4505370" cy="30934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19600" y="6096000"/>
            <a:ext cx="1590680" cy="369332"/>
          </a:xfrm>
          <a:prstGeom prst="rect">
            <a:avLst/>
          </a:prstGeom>
          <a:solidFill>
            <a:schemeClr val="bg1"/>
          </a:solidFill>
        </p:spPr>
        <p:txBody>
          <a:bodyPr wrap="square" rtlCol="0">
            <a:spAutoFit/>
          </a:bodyPr>
          <a:lstStyle/>
          <a:p>
            <a:r>
              <a:rPr lang="en-US" dirty="0" smtClean="0"/>
              <a:t>SNS: 1.4 MW</a:t>
            </a:r>
            <a:endParaRPr lang="en-US" dirty="0"/>
          </a:p>
        </p:txBody>
      </p:sp>
    </p:spTree>
    <p:extLst>
      <p:ext uri="{BB962C8B-B14F-4D97-AF65-F5344CB8AC3E}">
        <p14:creationId xmlns:p14="http://schemas.microsoft.com/office/powerpoint/2010/main" val="1891261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B8CD6A-B2DA-4254-8EA7-9951D673A479}" type="slidenum">
              <a:rPr lang="en-US" smtClean="0"/>
              <a:t>16</a:t>
            </a:fld>
            <a:endParaRPr lang="en-US"/>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313" y="2286000"/>
            <a:ext cx="3810000" cy="3797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1000" y="381000"/>
            <a:ext cx="6838732" cy="584775"/>
          </a:xfrm>
          <a:prstGeom prst="rect">
            <a:avLst/>
          </a:prstGeom>
        </p:spPr>
        <p:txBody>
          <a:bodyPr wrap="none">
            <a:spAutoFit/>
          </a:bodyPr>
          <a:lstStyle/>
          <a:p>
            <a:r>
              <a:rPr lang="en-US" altLang="en-US" sz="3200" b="1" dirty="0" smtClean="0">
                <a:solidFill>
                  <a:srgbClr val="0000FF"/>
                </a:solidFill>
                <a:latin typeface="Arial Narrow" panose="020B0606020202030204" pitchFamily="34" charset="0"/>
                <a:cs typeface="Arial" panose="020B0604020202020204" pitchFamily="34" charset="0"/>
              </a:rPr>
              <a:t>Neutron moderation: Hot and cold source</a:t>
            </a:r>
            <a:endParaRPr lang="en-US" altLang="en-US" sz="3200" b="1" dirty="0">
              <a:solidFill>
                <a:srgbClr val="0000FF"/>
              </a:solidFill>
              <a:latin typeface="Arial Narrow" panose="020B0606020202030204" pitchFamily="34" charset="0"/>
              <a:cs typeface="Arial" panose="020B0604020202020204" pitchFamily="34" charset="0"/>
            </a:endParaRPr>
          </a:p>
        </p:txBody>
      </p:sp>
      <p:sp>
        <p:nvSpPr>
          <p:cNvPr id="3" name="TextBox 2"/>
          <p:cNvSpPr txBox="1"/>
          <p:nvPr/>
        </p:nvSpPr>
        <p:spPr>
          <a:xfrm>
            <a:off x="304800" y="1212676"/>
            <a:ext cx="81534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energy spectrum of neutrons emitted from a reactor or from accelerator source depends on the temperature of the moderator surrounding the source and is a Maxwell-Boltzmann distribution function.  </a:t>
            </a:r>
            <a:endParaRPr lang="en-US" dirty="0"/>
          </a:p>
        </p:txBody>
      </p:sp>
      <p:sp>
        <p:nvSpPr>
          <p:cNvPr id="5" name="Rectangle 4"/>
          <p:cNvSpPr/>
          <p:nvPr/>
        </p:nvSpPr>
        <p:spPr>
          <a:xfrm>
            <a:off x="4367123" y="2488242"/>
            <a:ext cx="4572000" cy="3139321"/>
          </a:xfrm>
          <a:prstGeom prst="rect">
            <a:avLst/>
          </a:prstGeom>
        </p:spPr>
        <p:txBody>
          <a:bodyPr>
            <a:spAutoFit/>
          </a:bodyPr>
          <a:lstStyle/>
          <a:p>
            <a:r>
              <a:rPr lang="en-US" dirty="0">
                <a:latin typeface="Times New Roman" panose="02020603050405020304" pitchFamily="18" charset="0"/>
                <a:cs typeface="Times New Roman" panose="02020603050405020304" pitchFamily="18" charset="0"/>
              </a:rPr>
              <a:t>A </a:t>
            </a:r>
            <a:r>
              <a:rPr lang="en-US" b="1" dirty="0">
                <a:latin typeface="Times New Roman" panose="02020603050405020304" pitchFamily="18" charset="0"/>
                <a:cs typeface="Times New Roman" panose="02020603050405020304" pitchFamily="18" charset="0"/>
              </a:rPr>
              <a:t>neutron moderator</a:t>
            </a:r>
            <a:r>
              <a:rPr lang="en-US" dirty="0">
                <a:latin typeface="Times New Roman" panose="02020603050405020304" pitchFamily="18" charset="0"/>
                <a:cs typeface="Times New Roman" panose="02020603050405020304" pitchFamily="18" charset="0"/>
              </a:rPr>
              <a:t> is a medium that reduces the speed of fast neutrons.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Commonly used moderators include regular (light) water, solid graphite and heavy water.</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 good neutron moderator is a material full of atoms with light nuclei which do not easily absorb neutrons. The neutrons strike the nuclei and bounce off. In this process, some energy is transferred between the nucleus and the neutron</a:t>
            </a:r>
            <a:endParaRPr lang="en-US" dirty="0"/>
          </a:p>
        </p:txBody>
      </p:sp>
    </p:spTree>
    <p:extLst>
      <p:ext uri="{BB962C8B-B14F-4D97-AF65-F5344CB8AC3E}">
        <p14:creationId xmlns:p14="http://schemas.microsoft.com/office/powerpoint/2010/main" val="1684964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B8CD6A-B2DA-4254-8EA7-9951D673A479}" type="slidenum">
              <a:rPr lang="en-US" smtClean="0"/>
              <a:t>17</a:t>
            </a:fld>
            <a:endParaRPr lang="en-US"/>
          </a:p>
        </p:txBody>
      </p:sp>
      <p:sp>
        <p:nvSpPr>
          <p:cNvPr id="3" name="Rectangle 2"/>
          <p:cNvSpPr/>
          <p:nvPr/>
        </p:nvSpPr>
        <p:spPr>
          <a:xfrm>
            <a:off x="381000" y="381000"/>
            <a:ext cx="6838732" cy="584775"/>
          </a:xfrm>
          <a:prstGeom prst="rect">
            <a:avLst/>
          </a:prstGeom>
        </p:spPr>
        <p:txBody>
          <a:bodyPr wrap="none">
            <a:spAutoFit/>
          </a:bodyPr>
          <a:lstStyle/>
          <a:p>
            <a:r>
              <a:rPr lang="en-US" altLang="en-US" sz="3200" b="1" dirty="0" smtClean="0">
                <a:solidFill>
                  <a:srgbClr val="0000FF"/>
                </a:solidFill>
                <a:latin typeface="Arial Narrow" panose="020B0606020202030204" pitchFamily="34" charset="0"/>
                <a:cs typeface="Arial" panose="020B0604020202020204" pitchFamily="34" charset="0"/>
              </a:rPr>
              <a:t>Neutron moderation: Hot and cold source</a:t>
            </a:r>
            <a:endParaRPr lang="en-US" altLang="en-US" sz="3200" b="1" dirty="0">
              <a:solidFill>
                <a:srgbClr val="0000FF"/>
              </a:solidFill>
              <a:latin typeface="Arial Narrow" panose="020B0606020202030204" pitchFamily="34" charset="0"/>
              <a:cs typeface="Arial" panose="020B0604020202020204" pitchFamily="34" charset="0"/>
            </a:endParaRPr>
          </a:p>
        </p:txBody>
      </p:sp>
      <p:sp>
        <p:nvSpPr>
          <p:cNvPr id="4" name="TextBox 3"/>
          <p:cNvSpPr txBox="1"/>
          <p:nvPr/>
        </p:nvSpPr>
        <p:spPr>
          <a:xfrm>
            <a:off x="457200" y="1066800"/>
            <a:ext cx="8305800" cy="2308324"/>
          </a:xfrm>
          <a:prstGeom prst="rect">
            <a:avLst/>
          </a:prstGeom>
          <a:noFill/>
        </p:spPr>
        <p:txBody>
          <a:bodyPr wrap="square" rtlCol="0">
            <a:spAutoFit/>
          </a:bodyPr>
          <a:lstStyle/>
          <a:p>
            <a:pPr>
              <a:lnSpc>
                <a:spcPct val="150000"/>
              </a:lnSpc>
            </a:pPr>
            <a:r>
              <a:rPr lang="en-US" sz="2400" b="1" dirty="0" smtClean="0">
                <a:solidFill>
                  <a:srgbClr val="C00000"/>
                </a:solidFill>
                <a:latin typeface="Times New Roman" panose="02020603050405020304" pitchFamily="18" charset="0"/>
                <a:cs typeface="Times New Roman" panose="02020603050405020304" pitchFamily="18" charset="0"/>
              </a:rPr>
              <a:t>Cold source:</a:t>
            </a:r>
          </a:p>
          <a:p>
            <a:pPr marL="285750" indent="-285750">
              <a:lnSpc>
                <a:spcPct val="15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Typically </a:t>
            </a:r>
            <a:r>
              <a:rPr lang="en-US" dirty="0">
                <a:latin typeface="Times New Roman" panose="02020603050405020304" pitchFamily="18" charset="0"/>
                <a:cs typeface="Times New Roman" panose="02020603050405020304" pitchFamily="18" charset="0"/>
              </a:rPr>
              <a:t>liquid hydrogen or </a:t>
            </a:r>
            <a:r>
              <a:rPr lang="en-US" dirty="0" smtClean="0">
                <a:latin typeface="Times New Roman" panose="02020603050405020304" pitchFamily="18" charset="0"/>
                <a:cs typeface="Times New Roman" panose="02020603050405020304" pitchFamily="18" charset="0"/>
              </a:rPr>
              <a:t>deuterium moderators </a:t>
            </a:r>
            <a:r>
              <a:rPr lang="en-US" dirty="0">
                <a:latin typeface="Times New Roman" panose="02020603050405020304" pitchFamily="18" charset="0"/>
                <a:cs typeface="Times New Roman" panose="02020603050405020304" pitchFamily="18" charset="0"/>
              </a:rPr>
              <a:t>operating at ~20K.</a:t>
            </a:r>
          </a:p>
          <a:p>
            <a:pPr marL="285750" indent="-285750">
              <a:lnSpc>
                <a:spcPct val="15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Placed </a:t>
            </a:r>
            <a:r>
              <a:rPr lang="en-US" dirty="0">
                <a:latin typeface="Times New Roman" panose="02020603050405020304" pitchFamily="18" charset="0"/>
                <a:cs typeface="Times New Roman" panose="02020603050405020304" pitchFamily="18" charset="0"/>
              </a:rPr>
              <a:t>in the highest neutron flux </a:t>
            </a:r>
            <a:r>
              <a:rPr lang="en-US" dirty="0" smtClean="0">
                <a:latin typeface="Times New Roman" panose="02020603050405020304" pitchFamily="18" charset="0"/>
                <a:cs typeface="Times New Roman" panose="02020603050405020304" pitchFamily="18" charset="0"/>
              </a:rPr>
              <a:t>possible (</a:t>
            </a:r>
            <a:r>
              <a:rPr lang="en-US" dirty="0" err="1" smtClean="0">
                <a:latin typeface="Times New Roman" panose="02020603050405020304" pitchFamily="18" charset="0"/>
                <a:cs typeface="Times New Roman" panose="02020603050405020304" pitchFamily="18" charset="0"/>
              </a:rPr>
              <a:t>ie</a:t>
            </a:r>
            <a:r>
              <a:rPr lang="en-US" dirty="0">
                <a:latin typeface="Times New Roman" panose="02020603050405020304" pitchFamily="18" charset="0"/>
                <a:cs typeface="Times New Roman" panose="02020603050405020304" pitchFamily="18" charset="0"/>
              </a:rPr>
              <a:t>. near the reactor core).</a:t>
            </a:r>
          </a:p>
          <a:p>
            <a:pPr marL="285750" indent="-285750">
              <a:lnSpc>
                <a:spcPct val="15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Outgoing </a:t>
            </a:r>
            <a:r>
              <a:rPr lang="en-US" dirty="0">
                <a:latin typeface="Times New Roman" panose="02020603050405020304" pitchFamily="18" charset="0"/>
                <a:cs typeface="Times New Roman" panose="02020603050405020304" pitchFamily="18" charset="0"/>
              </a:rPr>
              <a:t>neutrons are coupled to </a:t>
            </a:r>
            <a:r>
              <a:rPr lang="en-US" dirty="0" smtClean="0">
                <a:latin typeface="Times New Roman" panose="02020603050405020304" pitchFamily="18" charset="0"/>
                <a:cs typeface="Times New Roman" panose="02020603050405020304" pitchFamily="18" charset="0"/>
              </a:rPr>
              <a:t>neutron guides </a:t>
            </a:r>
            <a:r>
              <a:rPr lang="en-US" dirty="0">
                <a:latin typeface="Times New Roman" panose="02020603050405020304" pitchFamily="18" charset="0"/>
                <a:cs typeface="Times New Roman" panose="02020603050405020304" pitchFamily="18" charset="0"/>
              </a:rPr>
              <a:t>which “guide” the neutrons to</a:t>
            </a:r>
          </a:p>
          <a:p>
            <a:pPr>
              <a:lnSpc>
                <a:spcPct val="150000"/>
              </a:lnSpc>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experiments</a:t>
            </a:r>
            <a:r>
              <a:rPr lang="en-US" dirty="0">
                <a:latin typeface="Times New Roman" panose="02020603050405020304" pitchFamily="18" charset="0"/>
                <a:cs typeface="Times New Roman" panose="02020603050405020304" pitchFamily="18" charset="0"/>
              </a:rPr>
              <a:t>.</a:t>
            </a: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2868" y="2971800"/>
            <a:ext cx="5819775" cy="3463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8685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6447599" cy="584775"/>
          </a:xfrm>
          <a:prstGeom prst="rect">
            <a:avLst/>
          </a:prstGeom>
        </p:spPr>
        <p:txBody>
          <a:bodyPr wrap="none">
            <a:spAutoFit/>
          </a:bodyPr>
          <a:lstStyle/>
          <a:p>
            <a:r>
              <a:rPr lang="en-US" altLang="en-US" sz="3200" b="1" dirty="0" smtClean="0">
                <a:solidFill>
                  <a:srgbClr val="0000FF"/>
                </a:solidFill>
                <a:latin typeface="Arial Narrow" panose="020B0606020202030204" pitchFamily="34" charset="0"/>
                <a:cs typeface="Arial" panose="020B0604020202020204" pitchFamily="34" charset="0"/>
              </a:rPr>
              <a:t>Neutron scattering centers in the world</a:t>
            </a:r>
            <a:endParaRPr lang="en-US" altLang="en-US" sz="3200" b="1" dirty="0">
              <a:solidFill>
                <a:srgbClr val="0000FF"/>
              </a:solidFill>
              <a:latin typeface="Arial Narrow" panose="020B0606020202030204" pitchFamily="34" charset="0"/>
              <a:cs typeface="Arial" panose="020B0604020202020204"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42999"/>
            <a:ext cx="9078318" cy="543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1EB8CD6A-B2DA-4254-8EA7-9951D673A479}" type="slidenum">
              <a:rPr lang="en-US" smtClean="0"/>
              <a:t>18</a:t>
            </a:fld>
            <a:endParaRPr lang="en-US"/>
          </a:p>
        </p:txBody>
      </p:sp>
    </p:spTree>
    <p:extLst>
      <p:ext uri="{BB962C8B-B14F-4D97-AF65-F5344CB8AC3E}">
        <p14:creationId xmlns:p14="http://schemas.microsoft.com/office/powerpoint/2010/main" val="608063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B8CD6A-B2DA-4254-8EA7-9951D673A479}" type="slidenum">
              <a:rPr lang="en-US" smtClean="0"/>
              <a:t>19</a:t>
            </a:fld>
            <a:endParaRPr lang="en-US"/>
          </a:p>
        </p:txBody>
      </p:sp>
      <p:pic>
        <p:nvPicPr>
          <p:cNvPr id="3" name="Picture 2" descr="C:\Users\smavila\Documents\AP_CLASS\AP8180\N_Flu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1145182"/>
            <a:ext cx="8621911" cy="48746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381000"/>
            <a:ext cx="6843540" cy="584775"/>
          </a:xfrm>
          <a:prstGeom prst="rect">
            <a:avLst/>
          </a:prstGeom>
        </p:spPr>
        <p:txBody>
          <a:bodyPr wrap="none">
            <a:spAutoFit/>
          </a:bodyPr>
          <a:lstStyle/>
          <a:p>
            <a:r>
              <a:rPr lang="en-US" altLang="en-US" sz="3200" b="1" dirty="0" smtClean="0">
                <a:solidFill>
                  <a:srgbClr val="0000FF"/>
                </a:solidFill>
                <a:latin typeface="Arial Narrow" panose="020B0606020202030204" pitchFamily="34" charset="0"/>
                <a:cs typeface="Arial" panose="020B0604020202020204" pitchFamily="34" charset="0"/>
              </a:rPr>
              <a:t>Neutron flux at various scattering centers</a:t>
            </a:r>
            <a:endParaRPr lang="en-US" altLang="en-US" sz="3200" b="1" dirty="0">
              <a:solidFill>
                <a:srgbClr val="0000FF"/>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84756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zh-CN" b="1" dirty="0" smtClean="0">
                <a:solidFill>
                  <a:srgbClr val="002060"/>
                </a:solidFill>
                <a:latin typeface="Times New Roman" pitchFamily="18" charset="0"/>
                <a:ea typeface="宋体" pitchFamily="2" charset="-122"/>
                <a:cs typeface="Times New Roman" pitchFamily="18" charset="0"/>
              </a:rPr>
              <a:t>Outline</a:t>
            </a:r>
            <a:endParaRPr lang="en-US" dirty="0">
              <a:solidFill>
                <a:srgbClr val="002060"/>
              </a:solidFill>
            </a:endParaRPr>
          </a:p>
        </p:txBody>
      </p:sp>
      <p:sp>
        <p:nvSpPr>
          <p:cNvPr id="5" name="Rectangle 4"/>
          <p:cNvSpPr/>
          <p:nvPr/>
        </p:nvSpPr>
        <p:spPr>
          <a:xfrm>
            <a:off x="609600" y="1371600"/>
            <a:ext cx="5334000" cy="4247317"/>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en-US" b="1" dirty="0">
                <a:solidFill>
                  <a:srgbClr val="0000FF"/>
                </a:solidFill>
                <a:latin typeface="Arial" panose="020B0604020202020204" pitchFamily="34" charset="0"/>
                <a:cs typeface="Arial" panose="020B0604020202020204" pitchFamily="34" charset="0"/>
              </a:rPr>
              <a:t>Discovery of neutron</a:t>
            </a:r>
          </a:p>
          <a:p>
            <a:pPr marL="285750" indent="-285750">
              <a:lnSpc>
                <a:spcPct val="150000"/>
              </a:lnSpc>
              <a:buFont typeface="Arial" panose="020B0604020202020204" pitchFamily="34" charset="0"/>
              <a:buChar char="•"/>
            </a:pPr>
            <a:r>
              <a:rPr lang="en-US" altLang="en-US" b="1" dirty="0">
                <a:solidFill>
                  <a:srgbClr val="0000FF"/>
                </a:solidFill>
                <a:latin typeface="Arial" panose="020B0604020202020204" pitchFamily="34" charset="0"/>
                <a:cs typeface="Arial" panose="020B0604020202020204" pitchFamily="34" charset="0"/>
              </a:rPr>
              <a:t>Properties of </a:t>
            </a:r>
            <a:r>
              <a:rPr lang="en-US" altLang="en-US" b="1" dirty="0" smtClean="0">
                <a:solidFill>
                  <a:srgbClr val="0000FF"/>
                </a:solidFill>
                <a:latin typeface="Arial" panose="020B0604020202020204" pitchFamily="34" charset="0"/>
                <a:cs typeface="Arial" panose="020B0604020202020204" pitchFamily="34" charset="0"/>
              </a:rPr>
              <a:t>neutron</a:t>
            </a:r>
            <a:endParaRPr lang="en-US" altLang="en-US" b="1" dirty="0">
              <a:solidFill>
                <a:srgbClr val="0000FF"/>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altLang="en-US" b="1" dirty="0">
                <a:solidFill>
                  <a:srgbClr val="0000FF"/>
                </a:solidFill>
                <a:latin typeface="Arial" panose="020B0604020202020204" pitchFamily="34" charset="0"/>
                <a:cs typeface="Arial" panose="020B0604020202020204" pitchFamily="34" charset="0"/>
              </a:rPr>
              <a:t>Production of neutrons</a:t>
            </a:r>
          </a:p>
          <a:p>
            <a:pPr marL="285750" indent="-285750">
              <a:lnSpc>
                <a:spcPct val="150000"/>
              </a:lnSpc>
              <a:buFont typeface="Arial" panose="020B0604020202020204" pitchFamily="34" charset="0"/>
              <a:buChar char="•"/>
            </a:pPr>
            <a:r>
              <a:rPr lang="en-US" altLang="en-US" b="1" dirty="0">
                <a:solidFill>
                  <a:srgbClr val="0000FF"/>
                </a:solidFill>
                <a:latin typeface="Arial" panose="020B0604020202020204" pitchFamily="34" charset="0"/>
                <a:cs typeface="Arial" panose="020B0604020202020204" pitchFamily="34" charset="0"/>
              </a:rPr>
              <a:t>Neutron moderators  </a:t>
            </a:r>
          </a:p>
          <a:p>
            <a:pPr marL="285750" indent="-285750">
              <a:lnSpc>
                <a:spcPct val="150000"/>
              </a:lnSpc>
              <a:buFont typeface="Arial" panose="020B0604020202020204" pitchFamily="34" charset="0"/>
              <a:buChar char="•"/>
            </a:pPr>
            <a:r>
              <a:rPr lang="en-US" altLang="en-US" b="1" dirty="0">
                <a:solidFill>
                  <a:srgbClr val="0000FF"/>
                </a:solidFill>
                <a:latin typeface="Arial" panose="020B0604020202020204" pitchFamily="34" charset="0"/>
                <a:cs typeface="Arial" panose="020B0604020202020204" pitchFamily="34" charset="0"/>
              </a:rPr>
              <a:t>Transport of neutrons</a:t>
            </a:r>
          </a:p>
          <a:p>
            <a:pPr marL="285750" indent="-285750">
              <a:lnSpc>
                <a:spcPct val="150000"/>
              </a:lnSpc>
              <a:buFont typeface="Arial" panose="020B0604020202020204" pitchFamily="34" charset="0"/>
              <a:buChar char="•"/>
            </a:pPr>
            <a:r>
              <a:rPr lang="en-US" altLang="en-US" b="1" dirty="0">
                <a:solidFill>
                  <a:srgbClr val="0000FF"/>
                </a:solidFill>
                <a:latin typeface="Arial" panose="020B0604020202020204" pitchFamily="34" charset="0"/>
                <a:cs typeface="Arial" panose="020B0604020202020204" pitchFamily="34" charset="0"/>
              </a:rPr>
              <a:t>Neutron interactions with matter</a:t>
            </a:r>
          </a:p>
          <a:p>
            <a:pPr marL="285750" indent="-285750">
              <a:lnSpc>
                <a:spcPct val="150000"/>
              </a:lnSpc>
              <a:buFont typeface="Arial" panose="020B0604020202020204" pitchFamily="34" charset="0"/>
              <a:buChar char="•"/>
            </a:pPr>
            <a:r>
              <a:rPr lang="en-US" altLang="en-US" b="1" dirty="0">
                <a:solidFill>
                  <a:srgbClr val="0000FF"/>
                </a:solidFill>
                <a:latin typeface="Arial" panose="020B0604020202020204" pitchFamily="34" charset="0"/>
                <a:cs typeface="Arial" panose="020B0604020202020204" pitchFamily="34" charset="0"/>
              </a:rPr>
              <a:t>Detection of </a:t>
            </a:r>
            <a:r>
              <a:rPr lang="en-US" altLang="en-US" b="1" dirty="0" smtClean="0">
                <a:solidFill>
                  <a:srgbClr val="0000FF"/>
                </a:solidFill>
                <a:latin typeface="Arial" panose="020B0604020202020204" pitchFamily="34" charset="0"/>
                <a:cs typeface="Arial" panose="020B0604020202020204" pitchFamily="34" charset="0"/>
              </a:rPr>
              <a:t>neutrons</a:t>
            </a:r>
            <a:endParaRPr lang="en-US" altLang="en-US" b="1" dirty="0">
              <a:solidFill>
                <a:srgbClr val="0000FF"/>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altLang="en-US" b="1" dirty="0">
                <a:solidFill>
                  <a:srgbClr val="0000FF"/>
                </a:solidFill>
                <a:latin typeface="Arial" panose="020B0604020202020204" pitchFamily="34" charset="0"/>
                <a:cs typeface="Arial" panose="020B0604020202020204" pitchFamily="34" charset="0"/>
              </a:rPr>
              <a:t>Neutron scattering</a:t>
            </a:r>
          </a:p>
          <a:p>
            <a:pPr marL="285750" indent="-285750">
              <a:lnSpc>
                <a:spcPct val="150000"/>
              </a:lnSpc>
              <a:buFont typeface="Arial" panose="020B0604020202020204" pitchFamily="34" charset="0"/>
              <a:buChar char="•"/>
            </a:pPr>
            <a:r>
              <a:rPr lang="en-US" altLang="en-US" b="1" dirty="0">
                <a:solidFill>
                  <a:srgbClr val="0000FF"/>
                </a:solidFill>
                <a:latin typeface="Arial" panose="020B0604020202020204" pitchFamily="34" charset="0"/>
                <a:cs typeface="Arial" panose="020B0604020202020204" pitchFamily="34" charset="0"/>
              </a:rPr>
              <a:t>Coherent and incoherent scattering </a:t>
            </a:r>
          </a:p>
          <a:p>
            <a:pPr marL="285750" indent="-285750">
              <a:lnSpc>
                <a:spcPct val="150000"/>
              </a:lnSpc>
              <a:buFont typeface="Arial" panose="020B0604020202020204" pitchFamily="34" charset="0"/>
              <a:buChar char="•"/>
            </a:pPr>
            <a:r>
              <a:rPr lang="en-US" altLang="en-US" b="1" dirty="0">
                <a:solidFill>
                  <a:srgbClr val="0000FF"/>
                </a:solidFill>
                <a:latin typeface="Arial" panose="020B0604020202020204" pitchFamily="34" charset="0"/>
                <a:cs typeface="Arial" panose="020B0604020202020204" pitchFamily="34" charset="0"/>
              </a:rPr>
              <a:t>Principle of detailed </a:t>
            </a:r>
            <a:r>
              <a:rPr lang="en-US" altLang="en-US" b="1" dirty="0" smtClean="0">
                <a:solidFill>
                  <a:srgbClr val="0000FF"/>
                </a:solidFill>
                <a:latin typeface="Arial" panose="020B0604020202020204" pitchFamily="34" charset="0"/>
                <a:cs typeface="Arial" panose="020B0604020202020204" pitchFamily="34" charset="0"/>
              </a:rPr>
              <a:t>balance</a:t>
            </a:r>
          </a:p>
        </p:txBody>
      </p:sp>
      <p:sp>
        <p:nvSpPr>
          <p:cNvPr id="3" name="Slide Number Placeholder 2"/>
          <p:cNvSpPr>
            <a:spLocks noGrp="1"/>
          </p:cNvSpPr>
          <p:nvPr>
            <p:ph type="sldNum" sz="quarter" idx="12"/>
          </p:nvPr>
        </p:nvSpPr>
        <p:spPr/>
        <p:txBody>
          <a:bodyPr/>
          <a:lstStyle/>
          <a:p>
            <a:fld id="{1EB8CD6A-B2DA-4254-8EA7-9951D673A479}" type="slidenum">
              <a:rPr lang="en-US" smtClean="0"/>
              <a:t>2</a:t>
            </a:fld>
            <a:endParaRPr lang="en-US"/>
          </a:p>
        </p:txBody>
      </p:sp>
    </p:spTree>
    <p:extLst>
      <p:ext uri="{BB962C8B-B14F-4D97-AF65-F5344CB8AC3E}">
        <p14:creationId xmlns:p14="http://schemas.microsoft.com/office/powerpoint/2010/main" val="107570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B8CD6A-B2DA-4254-8EA7-9951D673A479}" type="slidenum">
              <a:rPr lang="en-US" smtClean="0"/>
              <a:t>20</a:t>
            </a:fld>
            <a:endParaRPr lang="en-US"/>
          </a:p>
        </p:txBody>
      </p:sp>
      <p:sp>
        <p:nvSpPr>
          <p:cNvPr id="4" name="Rectangle 3"/>
          <p:cNvSpPr/>
          <p:nvPr/>
        </p:nvSpPr>
        <p:spPr>
          <a:xfrm>
            <a:off x="381000" y="304800"/>
            <a:ext cx="3679982" cy="584775"/>
          </a:xfrm>
          <a:prstGeom prst="rect">
            <a:avLst/>
          </a:prstGeom>
        </p:spPr>
        <p:txBody>
          <a:bodyPr wrap="none">
            <a:spAutoFit/>
          </a:bodyPr>
          <a:lstStyle/>
          <a:p>
            <a:r>
              <a:rPr lang="en-US" altLang="en-US" sz="3200" b="1" dirty="0" smtClean="0">
                <a:solidFill>
                  <a:srgbClr val="0000FF"/>
                </a:solidFill>
                <a:latin typeface="Arial Narrow" panose="020B0606020202030204" pitchFamily="34" charset="0"/>
                <a:cs typeface="Arial" panose="020B0604020202020204" pitchFamily="34" charset="0"/>
              </a:rPr>
              <a:t>Transport of neutrons</a:t>
            </a:r>
            <a:endParaRPr lang="en-US" altLang="en-US" sz="3200" b="1" dirty="0">
              <a:solidFill>
                <a:srgbClr val="0000FF"/>
              </a:solidFill>
              <a:latin typeface="Arial Narrow" panose="020B0606020202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381000" y="990600"/>
                <a:ext cx="8458200" cy="4384855"/>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Neutrons generated in the reactor or spallation source need to transport to the instruments for scattering experiments</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neutron beam is transported away from the neutron source without losing intensity by the inverse square law.</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neutron guide exploit the fact that the refractive index </a:t>
                </a:r>
                <a:r>
                  <a:rPr lang="en-US" i="1" dirty="0"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 for neutrons is less than unity for most materials. So that the phenomenon of total external reflection can occur at the boundary between the material and vacuum  </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 The refractive index of neutron is related to the wavelength </a:t>
                </a:r>
                <a:r>
                  <a:rPr lang="en-US" dirty="0" smtClean="0">
                    <a:latin typeface="Times New Roman" panose="02020603050405020304" pitchFamily="18" charset="0"/>
                    <a:cs typeface="Times New Roman" panose="02020603050405020304" pitchFamily="18" charset="0"/>
                    <a:sym typeface="Symbol"/>
                  </a:rPr>
                  <a:t> </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sym typeface="Symbol"/>
                </a:endParaRPr>
              </a:p>
              <a:p>
                <a:pPr algn="ctr"/>
                <a14:m>
                  <m:oMath xmlns:m="http://schemas.openxmlformats.org/officeDocument/2006/math">
                    <m:sSup>
                      <m:sSupPr>
                        <m:ctrlPr>
                          <a:rPr lang="en-US" i="1" smtClean="0">
                            <a:latin typeface="Cambria Math"/>
                          </a:rPr>
                        </m:ctrlPr>
                      </m:sSupPr>
                      <m:e>
                        <m:r>
                          <a:rPr lang="en-US" b="0" i="1" smtClean="0">
                            <a:latin typeface="Cambria Math"/>
                          </a:rPr>
                          <m:t>𝑛</m:t>
                        </m:r>
                      </m:e>
                      <m:sup>
                        <m:r>
                          <a:rPr lang="en-US" b="0" i="1" smtClean="0">
                            <a:latin typeface="Cambria Math"/>
                          </a:rPr>
                          <m:t>2</m:t>
                        </m:r>
                      </m:sup>
                    </m:sSup>
                    <m:r>
                      <a:rPr lang="en-US" b="0" i="1" smtClean="0">
                        <a:latin typeface="Cambria Math"/>
                      </a:rPr>
                      <m:t>=1− </m:t>
                    </m:r>
                    <m:sSup>
                      <m:sSupPr>
                        <m:ctrlPr>
                          <a:rPr lang="en-US" b="0" i="1" smtClean="0">
                            <a:latin typeface="Cambria Math"/>
                          </a:rPr>
                        </m:ctrlPr>
                      </m:sSupPr>
                      <m:e>
                        <m:r>
                          <a:rPr lang="en-US" b="0" i="1" smtClean="0">
                            <a:latin typeface="Cambria Math"/>
                            <a:ea typeface="Cambria Math"/>
                          </a:rPr>
                          <m:t>𝜆</m:t>
                        </m:r>
                      </m:e>
                      <m:sup>
                        <m:r>
                          <a:rPr lang="en-US" b="0" i="1" smtClean="0">
                            <a:latin typeface="Cambria Math"/>
                          </a:rPr>
                          <m:t>2</m:t>
                        </m:r>
                      </m:sup>
                    </m:sSup>
                    <m:d>
                      <m:dPr>
                        <m:ctrlPr>
                          <a:rPr lang="en-US" b="0" i="1" smtClean="0">
                            <a:latin typeface="Cambria Math"/>
                          </a:rPr>
                        </m:ctrlPr>
                      </m:dPr>
                      <m:e>
                        <m:f>
                          <m:fPr>
                            <m:ctrlPr>
                              <a:rPr lang="en-US" b="0" i="1" smtClean="0">
                                <a:latin typeface="Cambria Math"/>
                              </a:rPr>
                            </m:ctrlPr>
                          </m:fPr>
                          <m:num>
                            <m:r>
                              <a:rPr lang="en-US" b="0" i="1" smtClean="0">
                                <a:latin typeface="Cambria Math"/>
                              </a:rPr>
                              <m:t>𝑁𝑏</m:t>
                            </m:r>
                          </m:num>
                          <m:den>
                            <m:r>
                              <a:rPr lang="en-US" b="0" i="1" smtClean="0">
                                <a:latin typeface="Cambria Math"/>
                                <a:ea typeface="Cambria Math"/>
                              </a:rPr>
                              <m:t>𝜋</m:t>
                            </m:r>
                          </m:den>
                        </m:f>
                      </m:e>
                    </m:d>
                  </m:oMath>
                </a14:m>
                <a:r>
                  <a:rPr lang="en-US" dirty="0" smtClean="0">
                    <a:latin typeface="Times New Roman" panose="02020603050405020304" pitchFamily="18" charset="0"/>
                    <a:cs typeface="Times New Roman" panose="02020603050405020304" pitchFamily="18" charset="0"/>
                  </a:rPr>
                  <a:t> </a:t>
                </a:r>
              </a:p>
              <a:p>
                <a:pPr algn="ct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N = number of atoms per cm</a:t>
                </a:r>
                <a:r>
                  <a:rPr lang="en-US" baseline="300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a:t>
                </a:r>
                <a:r>
                  <a:rPr lang="en-US" baseline="30000"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 is the coherent scattering amplitude, </a:t>
                </a:r>
                <a:r>
                  <a:rPr lang="en-US" dirty="0" smtClean="0">
                    <a:latin typeface="Times New Roman" panose="02020603050405020304" pitchFamily="18" charset="0"/>
                    <a:cs typeface="Times New Roman" panose="02020603050405020304" pitchFamily="18" charset="0"/>
                    <a:sym typeface="Symbol"/>
                  </a:rPr>
                  <a:t> is the wavelength </a:t>
                </a:r>
                <a:endParaRPr lang="en-US" baseline="30000" dirty="0">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81000" y="990600"/>
                <a:ext cx="8458200" cy="4384855"/>
              </a:xfrm>
              <a:prstGeom prst="rect">
                <a:avLst/>
              </a:prstGeom>
              <a:blipFill rotWithShape="1">
                <a:blip r:embed="rId2"/>
                <a:stretch>
                  <a:fillRect l="-649" t="-695" r="-1009" b="-1252"/>
                </a:stretch>
              </a:blipFill>
            </p:spPr>
            <p:txBody>
              <a:bodyPr/>
              <a:lstStyle/>
              <a:p>
                <a:r>
                  <a:rPr lang="en-US">
                    <a:noFill/>
                  </a:rPr>
                  <a:t> </a:t>
                </a:r>
              </a:p>
            </p:txBody>
          </p:sp>
        </mc:Fallback>
      </mc:AlternateContent>
    </p:spTree>
    <p:extLst>
      <p:ext uri="{BB962C8B-B14F-4D97-AF65-F5344CB8AC3E}">
        <p14:creationId xmlns:p14="http://schemas.microsoft.com/office/powerpoint/2010/main" val="1640465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B8CD6A-B2DA-4254-8EA7-9951D673A479}" type="slidenum">
              <a:rPr lang="en-US" smtClean="0"/>
              <a:t>21</a:t>
            </a:fld>
            <a:endParaRPr lang="en-US"/>
          </a:p>
        </p:txBody>
      </p:sp>
      <p:sp>
        <p:nvSpPr>
          <p:cNvPr id="3" name="Rectangle 2"/>
          <p:cNvSpPr/>
          <p:nvPr/>
        </p:nvSpPr>
        <p:spPr>
          <a:xfrm>
            <a:off x="365185" y="228600"/>
            <a:ext cx="3679982" cy="584775"/>
          </a:xfrm>
          <a:prstGeom prst="rect">
            <a:avLst/>
          </a:prstGeom>
        </p:spPr>
        <p:txBody>
          <a:bodyPr wrap="none">
            <a:spAutoFit/>
          </a:bodyPr>
          <a:lstStyle/>
          <a:p>
            <a:r>
              <a:rPr lang="en-US" altLang="en-US" sz="3200" b="1" dirty="0" smtClean="0">
                <a:solidFill>
                  <a:srgbClr val="0000FF"/>
                </a:solidFill>
                <a:latin typeface="Arial Narrow" panose="020B0606020202030204" pitchFamily="34" charset="0"/>
                <a:cs typeface="Arial" panose="020B0604020202020204" pitchFamily="34" charset="0"/>
              </a:rPr>
              <a:t>Transport of neutrons</a:t>
            </a:r>
            <a:endParaRPr lang="en-US" altLang="en-US" sz="3200" b="1" dirty="0">
              <a:solidFill>
                <a:srgbClr val="0000FF"/>
              </a:solidFill>
              <a:latin typeface="Arial Narrow" panose="020B0606020202030204" pitchFamily="34" charset="0"/>
              <a:cs typeface="Arial" panose="020B0604020202020204" pitchFamily="34" charset="0"/>
            </a:endParaRP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1190" y="2121152"/>
            <a:ext cx="5495454" cy="332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485271" y="889575"/>
                <a:ext cx="7853625" cy="1210011"/>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relation between critical angle (</a:t>
                </a:r>
                <a14:m>
                  <m:oMath xmlns:m="http://schemas.openxmlformats.org/officeDocument/2006/math">
                    <m:sSub>
                      <m:sSubPr>
                        <m:ctrlPr>
                          <a:rPr lang="en-US" i="1">
                            <a:latin typeface="Cambria Math"/>
                          </a:rPr>
                        </m:ctrlPr>
                      </m:sSubPr>
                      <m:e>
                        <m:r>
                          <a:rPr lang="en-US" i="1">
                            <a:latin typeface="Cambria Math"/>
                            <a:ea typeface="Cambria Math"/>
                          </a:rPr>
                          <m:t>𝜃</m:t>
                        </m:r>
                      </m:e>
                      <m:sub>
                        <m:r>
                          <a:rPr lang="en-US" i="1">
                            <a:latin typeface="Cambria Math"/>
                          </a:rPr>
                          <m:t>𝑐</m:t>
                        </m:r>
                      </m:sub>
                    </m:sSub>
                  </m:oMath>
                </a14:m>
                <a:r>
                  <a:rPr lang="en-US" dirty="0" smtClean="0">
                    <a:latin typeface="Times New Roman" panose="02020603050405020304" pitchFamily="18" charset="0"/>
                    <a:cs typeface="Times New Roman" panose="02020603050405020304" pitchFamily="18" charset="0"/>
                  </a:rPr>
                  <a:t>) and critical wavelength of neutrons (</a:t>
                </a:r>
                <a14:m>
                  <m:oMath xmlns:m="http://schemas.openxmlformats.org/officeDocument/2006/math">
                    <m:sSub>
                      <m:sSubPr>
                        <m:ctrlPr>
                          <a:rPr lang="en-US" i="1">
                            <a:latin typeface="Cambria Math"/>
                          </a:rPr>
                        </m:ctrlPr>
                      </m:sSubPr>
                      <m:e>
                        <m:r>
                          <a:rPr lang="en-US" i="1">
                            <a:latin typeface="Cambria Math"/>
                            <a:ea typeface="Cambria Math"/>
                          </a:rPr>
                          <m:t>𝜆</m:t>
                        </m:r>
                      </m:e>
                      <m:sub>
                        <m:r>
                          <a:rPr lang="en-US" i="1">
                            <a:latin typeface="Cambria Math"/>
                          </a:rPr>
                          <m:t>𝑐</m:t>
                        </m:r>
                      </m:sub>
                    </m:sSub>
                  </m:oMath>
                </a14:m>
                <a:r>
                  <a:rPr lang="en-US"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en-US" i="1" smtClean="0">
                            <a:latin typeface="Cambria Math"/>
                          </a:rPr>
                        </m:ctrlPr>
                      </m:sSubPr>
                      <m:e>
                        <m:r>
                          <a:rPr lang="en-US" i="1" smtClean="0">
                            <a:latin typeface="Cambria Math"/>
                            <a:ea typeface="Cambria Math"/>
                          </a:rPr>
                          <m:t>𝜃</m:t>
                        </m:r>
                      </m:e>
                      <m:sub>
                        <m:r>
                          <a:rPr lang="en-US" b="0" i="1" smtClean="0">
                            <a:latin typeface="Cambria Math"/>
                          </a:rPr>
                          <m:t>𝑐</m:t>
                        </m:r>
                      </m:sub>
                    </m:sSub>
                    <m:r>
                      <a:rPr lang="en-US" b="0" i="1" smtClean="0">
                        <a:latin typeface="Cambria Math"/>
                      </a:rPr>
                      <m:t>= </m:t>
                    </m:r>
                    <m:sSub>
                      <m:sSubPr>
                        <m:ctrlPr>
                          <a:rPr lang="en-US" b="0" i="1" smtClean="0">
                            <a:latin typeface="Cambria Math"/>
                          </a:rPr>
                        </m:ctrlPr>
                      </m:sSubPr>
                      <m:e>
                        <m:r>
                          <a:rPr lang="en-US" b="0" i="1" smtClean="0">
                            <a:latin typeface="Cambria Math"/>
                            <a:ea typeface="Cambria Math"/>
                          </a:rPr>
                          <m:t>𝜆</m:t>
                        </m:r>
                      </m:e>
                      <m:sub>
                        <m:r>
                          <a:rPr lang="en-US" b="0" i="1" smtClean="0">
                            <a:latin typeface="Cambria Math"/>
                          </a:rPr>
                          <m:t>𝑐</m:t>
                        </m:r>
                      </m:sub>
                    </m:sSub>
                    <m:rad>
                      <m:radPr>
                        <m:degHide m:val="on"/>
                        <m:ctrlPr>
                          <a:rPr lang="en-US" b="0" i="1" smtClean="0">
                            <a:latin typeface="Cambria Math"/>
                          </a:rPr>
                        </m:ctrlPr>
                      </m:radPr>
                      <m:deg/>
                      <m:e>
                        <m:f>
                          <m:fPr>
                            <m:ctrlPr>
                              <a:rPr lang="en-US" b="0" i="1" smtClean="0">
                                <a:latin typeface="Cambria Math"/>
                              </a:rPr>
                            </m:ctrlPr>
                          </m:fPr>
                          <m:num>
                            <m:r>
                              <a:rPr lang="en-US" b="0" i="1" smtClean="0">
                                <a:latin typeface="Cambria Math"/>
                              </a:rPr>
                              <m:t>𝑁𝑏</m:t>
                            </m:r>
                          </m:num>
                          <m:den>
                            <m:r>
                              <a:rPr lang="en-US" b="0" i="1" smtClean="0">
                                <a:latin typeface="Cambria Math"/>
                                <a:ea typeface="Cambria Math"/>
                              </a:rPr>
                              <m:t>𝜋</m:t>
                            </m:r>
                          </m:den>
                        </m:f>
                      </m:e>
                    </m:rad>
                  </m:oMath>
                </a14:m>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85271" y="889575"/>
                <a:ext cx="7853625" cy="1210011"/>
              </a:xfrm>
              <a:prstGeom prst="rect">
                <a:avLst/>
              </a:prstGeom>
              <a:blipFill rotWithShape="1">
                <a:blip r:embed="rId3"/>
                <a:stretch>
                  <a:fillRect l="-543" t="-2525"/>
                </a:stretch>
              </a:blipFill>
            </p:spPr>
            <p:txBody>
              <a:bodyPr/>
              <a:lstStyle/>
              <a:p>
                <a:r>
                  <a:rPr lang="en-US">
                    <a:noFill/>
                  </a:rPr>
                  <a:t> </a:t>
                </a:r>
              </a:p>
            </p:txBody>
          </p:sp>
        </mc:Fallback>
      </mc:AlternateContent>
      <p:sp>
        <p:nvSpPr>
          <p:cNvPr id="5" name="TextBox 4"/>
          <p:cNvSpPr txBox="1"/>
          <p:nvPr/>
        </p:nvSpPr>
        <p:spPr>
          <a:xfrm>
            <a:off x="485271" y="5562600"/>
            <a:ext cx="8266632"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For natural Ni the critical angle is 2.03 </a:t>
            </a:r>
            <a:r>
              <a:rPr lang="en-US" dirty="0" err="1" smtClean="0">
                <a:latin typeface="Times New Roman" panose="02020603050405020304" pitchFamily="18" charset="0"/>
                <a:cs typeface="Times New Roman" panose="02020603050405020304" pitchFamily="18" charset="0"/>
              </a:rPr>
              <a:t>mrad</a:t>
            </a:r>
            <a:r>
              <a:rPr lang="en-US" dirty="0" smtClean="0">
                <a:latin typeface="Times New Roman" panose="02020603050405020304" pitchFamily="18" charset="0"/>
                <a:cs typeface="Times New Roman" panose="02020603050405020304" pitchFamily="18" charset="0"/>
              </a:rPr>
              <a:t> (1 </a:t>
            </a:r>
            <a:r>
              <a:rPr lang="en-US" dirty="0" err="1" smtClean="0">
                <a:latin typeface="Times New Roman" panose="02020603050405020304" pitchFamily="18" charset="0"/>
                <a:cs typeface="Times New Roman" panose="02020603050405020304" pitchFamily="18" charset="0"/>
              </a:rPr>
              <a:t>mrad</a:t>
            </a:r>
            <a:r>
              <a:rPr lang="en-US" dirty="0" smtClean="0">
                <a:latin typeface="Times New Roman" panose="02020603050405020304" pitchFamily="18" charset="0"/>
                <a:cs typeface="Times New Roman" panose="02020603050405020304" pitchFamily="18" charset="0"/>
              </a:rPr>
              <a:t> is 3.44 minutes of arc)</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Natural nickel is the material most commonly used as a reflecting coating in the construction of neutron guide.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4284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3661580" cy="584775"/>
          </a:xfrm>
          <a:prstGeom prst="rect">
            <a:avLst/>
          </a:prstGeom>
        </p:spPr>
        <p:txBody>
          <a:bodyPr wrap="none">
            <a:spAutoFit/>
          </a:bodyPr>
          <a:lstStyle/>
          <a:p>
            <a:r>
              <a:rPr lang="en-US" altLang="en-US" sz="3200" b="1" dirty="0" smtClean="0">
                <a:solidFill>
                  <a:srgbClr val="0000FF"/>
                </a:solidFill>
                <a:latin typeface="Arial Narrow" panose="020B0606020202030204" pitchFamily="34" charset="0"/>
                <a:cs typeface="Arial" panose="020B0604020202020204" pitchFamily="34" charset="0"/>
              </a:rPr>
              <a:t>Detection </a:t>
            </a:r>
            <a:r>
              <a:rPr lang="en-US" altLang="en-US" sz="3200" b="1" dirty="0">
                <a:solidFill>
                  <a:srgbClr val="0000FF"/>
                </a:solidFill>
                <a:latin typeface="Arial Narrow" panose="020B0606020202030204" pitchFamily="34" charset="0"/>
                <a:cs typeface="Arial" panose="020B0604020202020204" pitchFamily="34" charset="0"/>
              </a:rPr>
              <a:t>of neutrons</a:t>
            </a:r>
          </a:p>
        </p:txBody>
      </p:sp>
      <mc:AlternateContent xmlns:mc="http://schemas.openxmlformats.org/markup-compatibility/2006" xmlns:a14="http://schemas.microsoft.com/office/drawing/2010/main">
        <mc:Choice Requires="a14">
          <p:sp>
            <p:nvSpPr>
              <p:cNvPr id="3" name="TextBox 2"/>
              <p:cNvSpPr txBox="1"/>
              <p:nvPr/>
            </p:nvSpPr>
            <p:spPr>
              <a:xfrm>
                <a:off x="411622" y="896696"/>
                <a:ext cx="8077200" cy="563231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weakness of neutron-nucleus interaction with matter makes neutron difficult to detect directly.</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Thermal neutrons produce negligible ionization and they can only be detected by the production of secondary ionization arising after neutron absorption</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absorption process lead to the formation of a compound nuclei, which decays either by the emission of a gamma ray or by a splitting of the compound nuclei. In neither case the energy of the incident neutron can be measured directly because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the absorption reactions are strongly exothermic with the release of several MeV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of energy gamma rays.  </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most common nuclear reactions used in neutron detection involve</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ctr"/>
                <a14:m>
                  <m:oMath xmlns:m="http://schemas.openxmlformats.org/officeDocument/2006/math">
                    <m:sPre>
                      <m:sPrePr>
                        <m:ctrlPr>
                          <a:rPr lang="en-US" i="1" smtClean="0">
                            <a:latin typeface="Cambria Math"/>
                            <a:cs typeface="Times New Roman" panose="02020603050405020304" pitchFamily="18" charset="0"/>
                          </a:rPr>
                        </m:ctrlPr>
                      </m:sPrePr>
                      <m:sub/>
                      <m:sup>
                        <m:r>
                          <a:rPr lang="en-US" b="0" i="0" smtClean="0">
                            <a:latin typeface="Cambria Math"/>
                          </a:rPr>
                          <m:t>3</m:t>
                        </m:r>
                      </m:sup>
                      <m:e>
                        <m:sSub>
                          <m:sSubPr>
                            <m:ctrlPr>
                              <a:rPr lang="en-US" i="1" smtClean="0">
                                <a:latin typeface="Cambria Math"/>
                              </a:rPr>
                            </m:ctrlPr>
                          </m:sSubPr>
                          <m:e>
                            <m:r>
                              <m:rPr>
                                <m:sty m:val="p"/>
                              </m:rPr>
                              <a:rPr lang="en-US" b="0" i="0" smtClean="0">
                                <a:latin typeface="Cambria Math"/>
                              </a:rPr>
                              <m:t>H</m:t>
                            </m:r>
                          </m:e>
                          <m:sub>
                            <m:r>
                              <m:rPr>
                                <m:sty m:val="p"/>
                              </m:rPr>
                              <a:rPr lang="en-US" b="0" i="0" smtClean="0">
                                <a:latin typeface="Cambria Math"/>
                              </a:rPr>
                              <m:t>e</m:t>
                            </m:r>
                          </m:sub>
                        </m:sSub>
                        <m:r>
                          <a:rPr lang="en-US" b="0" i="0" smtClean="0">
                            <a:latin typeface="Cambria Math"/>
                          </a:rPr>
                          <m:t>+</m:t>
                        </m:r>
                        <m:r>
                          <m:rPr>
                            <m:sty m:val="p"/>
                          </m:rPr>
                          <a:rPr lang="en-US" b="0" i="0" smtClean="0">
                            <a:latin typeface="Cambria Math"/>
                          </a:rPr>
                          <m:t>n</m:t>
                        </m:r>
                        <m:r>
                          <a:rPr lang="en-US" b="0" i="0" smtClean="0">
                            <a:latin typeface="Cambria Math"/>
                          </a:rPr>
                          <m:t> → </m:t>
                        </m:r>
                        <m:sPre>
                          <m:sPrePr>
                            <m:ctrlPr>
                              <a:rPr lang="en-US" b="0" i="1" smtClean="0">
                                <a:latin typeface="Cambria Math"/>
                                <a:ea typeface="Cambria Math"/>
                              </a:rPr>
                            </m:ctrlPr>
                          </m:sPrePr>
                          <m:sub/>
                          <m:sup>
                            <m:r>
                              <a:rPr lang="en-US" b="0" i="0" smtClean="0">
                                <a:latin typeface="Cambria Math"/>
                              </a:rPr>
                              <m:t>3</m:t>
                            </m:r>
                          </m:sup>
                          <m:e>
                            <m:r>
                              <m:rPr>
                                <m:sty m:val="p"/>
                              </m:rPr>
                              <a:rPr lang="en-US" b="0" i="0" smtClean="0">
                                <a:latin typeface="Cambria Math"/>
                              </a:rPr>
                              <m:t>H</m:t>
                            </m:r>
                          </m:e>
                        </m:sPre>
                      </m:e>
                    </m:sPre>
                  </m:oMath>
                </a14:m>
                <a:r>
                  <a:rPr lang="en-US" dirty="0" smtClean="0">
                    <a:latin typeface="Times New Roman" panose="02020603050405020304" pitchFamily="18" charset="0"/>
                    <a:cs typeface="Times New Roman" panose="02020603050405020304" pitchFamily="18" charset="0"/>
                  </a:rPr>
                  <a:t>+p+0.8 MeV </a:t>
                </a:r>
              </a:p>
              <a:p>
                <a:pPr algn="ctr"/>
                <a14:m>
                  <m:oMath xmlns:m="http://schemas.openxmlformats.org/officeDocument/2006/math">
                    <m:sPre>
                      <m:sPrePr>
                        <m:ctrlPr>
                          <a:rPr lang="en-US" i="1">
                            <a:latin typeface="Cambria Math"/>
                            <a:cs typeface="Times New Roman" panose="02020603050405020304" pitchFamily="18" charset="0"/>
                          </a:rPr>
                        </m:ctrlPr>
                      </m:sPrePr>
                      <m:sub/>
                      <m:sup>
                        <m:r>
                          <a:rPr lang="en-US" b="0" i="0" smtClean="0">
                            <a:latin typeface="Cambria Math"/>
                            <a:cs typeface="Times New Roman" panose="02020603050405020304" pitchFamily="18" charset="0"/>
                          </a:rPr>
                          <m:t>10</m:t>
                        </m:r>
                      </m:sup>
                      <m:e>
                        <m:r>
                          <m:rPr>
                            <m:sty m:val="p"/>
                          </m:rPr>
                          <a:rPr lang="en-US" b="0" i="0" smtClean="0">
                            <a:latin typeface="Cambria Math"/>
                          </a:rPr>
                          <m:t>B</m:t>
                        </m:r>
                        <m:r>
                          <a:rPr lang="en-US" i="0">
                            <a:latin typeface="Cambria Math"/>
                          </a:rPr>
                          <m:t>+</m:t>
                        </m:r>
                        <m:r>
                          <m:rPr>
                            <m:sty m:val="p"/>
                          </m:rPr>
                          <a:rPr lang="en-US" i="0">
                            <a:latin typeface="Cambria Math"/>
                          </a:rPr>
                          <m:t>n</m:t>
                        </m:r>
                        <m:r>
                          <a:rPr lang="en-US" i="0">
                            <a:latin typeface="Cambria Math"/>
                          </a:rPr>
                          <m:t> → </m:t>
                        </m:r>
                        <m:sPre>
                          <m:sPrePr>
                            <m:ctrlPr>
                              <a:rPr lang="en-US" i="1">
                                <a:latin typeface="Cambria Math"/>
                                <a:ea typeface="Cambria Math"/>
                              </a:rPr>
                            </m:ctrlPr>
                          </m:sPrePr>
                          <m:sub/>
                          <m:sup>
                            <m:r>
                              <a:rPr lang="en-US" b="0" i="0" smtClean="0">
                                <a:latin typeface="Cambria Math"/>
                                <a:ea typeface="Cambria Math"/>
                              </a:rPr>
                              <m:t>7</m:t>
                            </m:r>
                          </m:sup>
                          <m:e>
                            <m:r>
                              <m:rPr>
                                <m:sty m:val="p"/>
                              </m:rPr>
                              <a:rPr lang="en-US" b="0" i="0" smtClean="0">
                                <a:latin typeface="Cambria Math"/>
                              </a:rPr>
                              <m:t>Li</m:t>
                            </m:r>
                          </m:e>
                        </m:sPre>
                      </m:e>
                    </m:sPre>
                    <m:r>
                      <a:rPr lang="en-US" b="0" i="0" smtClean="0">
                        <a:latin typeface="Cambria Math"/>
                      </a:rPr>
                      <m:t>+</m:t>
                    </m:r>
                    <m:sPre>
                      <m:sPrePr>
                        <m:ctrlPr>
                          <a:rPr lang="en-US" b="0" i="1" smtClean="0">
                            <a:latin typeface="Cambria Math"/>
                          </a:rPr>
                        </m:ctrlPr>
                      </m:sPrePr>
                      <m:sub/>
                      <m:sup>
                        <m:r>
                          <a:rPr lang="en-US" b="0" i="0" smtClean="0">
                            <a:latin typeface="Cambria Math"/>
                          </a:rPr>
                          <m:t>4</m:t>
                        </m:r>
                      </m:sup>
                      <m:e>
                        <m:r>
                          <m:rPr>
                            <m:sty m:val="p"/>
                          </m:rPr>
                          <a:rPr lang="en-US" b="0" i="0" smtClean="0">
                            <a:latin typeface="Cambria Math"/>
                          </a:rPr>
                          <m:t>He</m:t>
                        </m:r>
                      </m:e>
                    </m:sPre>
                  </m:oMath>
                </a14:m>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2.3 MeV</a:t>
                </a:r>
              </a:p>
              <a:p>
                <a:pPr algn="ctr"/>
                <a14:m>
                  <m:oMathPara xmlns:m="http://schemas.openxmlformats.org/officeDocument/2006/math">
                    <m:oMathParaPr>
                      <m:jc m:val="centerGroup"/>
                    </m:oMathParaPr>
                    <m:oMath xmlns:m="http://schemas.openxmlformats.org/officeDocument/2006/math">
                      <m:sPre>
                        <m:sPrePr>
                          <m:ctrlPr>
                            <a:rPr lang="en-US" i="1">
                              <a:latin typeface="Cambria Math"/>
                              <a:cs typeface="Times New Roman" panose="02020603050405020304" pitchFamily="18" charset="0"/>
                            </a:rPr>
                          </m:ctrlPr>
                        </m:sPrePr>
                        <m:sub/>
                        <m:sup>
                          <m:r>
                            <a:rPr lang="en-US" b="0" i="0" smtClean="0">
                              <a:latin typeface="Cambria Math"/>
                              <a:cs typeface="Times New Roman" panose="02020603050405020304" pitchFamily="18" charset="0"/>
                            </a:rPr>
                            <m:t>6</m:t>
                          </m:r>
                        </m:sup>
                        <m:e>
                          <m:r>
                            <m:rPr>
                              <m:sty m:val="p"/>
                            </m:rPr>
                            <a:rPr lang="en-US" b="0" i="0" smtClean="0">
                              <a:latin typeface="Cambria Math"/>
                            </a:rPr>
                            <m:t>Li</m:t>
                          </m:r>
                          <m:r>
                            <a:rPr lang="en-US" i="0">
                              <a:latin typeface="Cambria Math"/>
                            </a:rPr>
                            <m:t>+</m:t>
                          </m:r>
                          <m:r>
                            <m:rPr>
                              <m:sty m:val="p"/>
                            </m:rPr>
                            <a:rPr lang="en-US" i="0">
                              <a:latin typeface="Cambria Math"/>
                            </a:rPr>
                            <m:t>n</m:t>
                          </m:r>
                          <m:r>
                            <a:rPr lang="en-US" i="0">
                              <a:latin typeface="Cambria Math"/>
                            </a:rPr>
                            <m:t> → </m:t>
                          </m:r>
                          <m:sPre>
                            <m:sPrePr>
                              <m:ctrlPr>
                                <a:rPr lang="en-US" i="1">
                                  <a:latin typeface="Cambria Math"/>
                                  <a:ea typeface="Cambria Math"/>
                                </a:rPr>
                              </m:ctrlPr>
                            </m:sPrePr>
                            <m:sub/>
                            <m:sup>
                              <m:r>
                                <a:rPr lang="en-US" b="0" i="0" smtClean="0">
                                  <a:latin typeface="Cambria Math"/>
                                  <a:ea typeface="Cambria Math"/>
                                </a:rPr>
                                <m:t>4</m:t>
                              </m:r>
                            </m:sup>
                            <m:e>
                              <m:r>
                                <m:rPr>
                                  <m:sty m:val="p"/>
                                </m:rPr>
                                <a:rPr lang="en-US" i="0">
                                  <a:latin typeface="Cambria Math"/>
                                </a:rPr>
                                <m:t>H</m:t>
                              </m:r>
                              <m:r>
                                <m:rPr>
                                  <m:sty m:val="p"/>
                                </m:rPr>
                                <a:rPr lang="en-US" b="0" i="0" smtClean="0">
                                  <a:latin typeface="Cambria Math"/>
                                </a:rPr>
                                <m:t>e</m:t>
                              </m:r>
                            </m:e>
                          </m:sPre>
                        </m:e>
                      </m:sPre>
                      <m:r>
                        <a:rPr lang="en-US" b="0" i="0" smtClean="0">
                          <a:latin typeface="Cambria Math"/>
                        </a:rPr>
                        <m:t>+</m:t>
                      </m:r>
                      <m:sPre>
                        <m:sPrePr>
                          <m:ctrlPr>
                            <a:rPr lang="en-US" b="0" i="1" smtClean="0">
                              <a:latin typeface="Cambria Math"/>
                            </a:rPr>
                          </m:ctrlPr>
                        </m:sPrePr>
                        <m:sub/>
                        <m:sup>
                          <m:r>
                            <a:rPr lang="en-US" b="0" i="0" smtClean="0">
                              <a:latin typeface="Cambria Math"/>
                            </a:rPr>
                            <m:t>3</m:t>
                          </m:r>
                        </m:sup>
                        <m:e>
                          <m:r>
                            <m:rPr>
                              <m:sty m:val="p"/>
                            </m:rPr>
                            <a:rPr lang="en-US" b="0" i="0" smtClean="0">
                              <a:latin typeface="Cambria Math"/>
                            </a:rPr>
                            <m:t>He</m:t>
                          </m:r>
                        </m:e>
                      </m:sPre>
                      <m:r>
                        <a:rPr lang="en-US" b="0" i="0" smtClean="0">
                          <a:latin typeface="Cambria Math"/>
                        </a:rPr>
                        <m:t>+4.8 </m:t>
                      </m:r>
                      <m:r>
                        <m:rPr>
                          <m:sty m:val="p"/>
                        </m:rPr>
                        <a:rPr lang="en-US" b="0" i="0" smtClean="0">
                          <a:latin typeface="Cambria Math"/>
                        </a:rPr>
                        <m:t>MeV</m:t>
                      </m:r>
                    </m:oMath>
                  </m:oMathPara>
                </a14:m>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first two reactions are employed in gas proportional counters. The third in scintillation detectors. </a:t>
                </a:r>
                <a:endParaRPr lang="en-US" dirty="0">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11622" y="896696"/>
                <a:ext cx="8077200" cy="5632311"/>
              </a:xfrm>
              <a:prstGeom prst="rect">
                <a:avLst/>
              </a:prstGeom>
              <a:blipFill rotWithShape="1">
                <a:blip r:embed="rId2"/>
                <a:stretch>
                  <a:fillRect l="-528" t="-541" r="-302" b="-75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EB8CD6A-B2DA-4254-8EA7-9951D673A479}" type="slidenum">
              <a:rPr lang="en-US" smtClean="0"/>
              <a:t>22</a:t>
            </a:fld>
            <a:endParaRPr lang="en-US"/>
          </a:p>
        </p:txBody>
      </p:sp>
    </p:spTree>
    <p:extLst>
      <p:ext uri="{BB962C8B-B14F-4D97-AF65-F5344CB8AC3E}">
        <p14:creationId xmlns:p14="http://schemas.microsoft.com/office/powerpoint/2010/main" val="1258937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71790"/>
            <a:ext cx="2720846" cy="523220"/>
          </a:xfrm>
          <a:prstGeom prst="rect">
            <a:avLst/>
          </a:prstGeom>
        </p:spPr>
        <p:txBody>
          <a:bodyPr wrap="square">
            <a:spAutoFit/>
          </a:bodyPr>
          <a:lstStyle/>
          <a:p>
            <a:r>
              <a:rPr lang="en-US" altLang="en-US" sz="2800" b="1" dirty="0">
                <a:solidFill>
                  <a:srgbClr val="0000FF"/>
                </a:solidFill>
                <a:latin typeface="Times New Roman" panose="02020603050405020304" pitchFamily="18" charset="0"/>
                <a:cs typeface="Times New Roman" panose="02020603050405020304" pitchFamily="18" charset="0"/>
              </a:rPr>
              <a:t>Gas </a:t>
            </a:r>
            <a:r>
              <a:rPr lang="en-US" altLang="en-US" sz="2800" b="1" dirty="0" smtClean="0">
                <a:solidFill>
                  <a:srgbClr val="0000FF"/>
                </a:solidFill>
                <a:latin typeface="Times New Roman" panose="02020603050405020304" pitchFamily="18" charset="0"/>
                <a:cs typeface="Times New Roman" panose="02020603050405020304" pitchFamily="18" charset="0"/>
              </a:rPr>
              <a:t>detectors </a:t>
            </a:r>
            <a:endParaRPr lang="en-US" sz="2800" b="1" dirty="0">
              <a:solidFill>
                <a:srgbClr val="0000FF"/>
              </a:solidFill>
              <a:latin typeface="Times New Roman" panose="02020603050405020304" pitchFamily="18" charset="0"/>
              <a:cs typeface="Times New Roman" panose="02020603050405020304" pitchFamily="18" charset="0"/>
            </a:endParaRPr>
          </a:p>
        </p:txBody>
      </p:sp>
      <p:pic>
        <p:nvPicPr>
          <p:cNvPr id="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5914" t="15105" r="51614" b="53983"/>
          <a:stretch>
            <a:fillRect/>
          </a:stretch>
        </p:blipFill>
        <p:spPr bwMode="auto">
          <a:xfrm>
            <a:off x="1206260" y="803636"/>
            <a:ext cx="6019800" cy="2324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6"/>
          <p:cNvGraphicFramePr>
            <a:graphicFrameLocks noChangeAspect="1"/>
          </p:cNvGraphicFramePr>
          <p:nvPr>
            <p:extLst>
              <p:ext uri="{D42A27DB-BD31-4B8C-83A1-F6EECF244321}">
                <p14:modId xmlns:p14="http://schemas.microsoft.com/office/powerpoint/2010/main" val="2228102489"/>
              </p:ext>
            </p:extLst>
          </p:nvPr>
        </p:nvGraphicFramePr>
        <p:xfrm>
          <a:off x="2816224" y="3276600"/>
          <a:ext cx="3648075" cy="352425"/>
        </p:xfrm>
        <a:graphic>
          <a:graphicData uri="http://schemas.openxmlformats.org/presentationml/2006/ole">
            <mc:AlternateContent xmlns:mc="http://schemas.openxmlformats.org/markup-compatibility/2006">
              <mc:Choice xmlns:v="urn:schemas-microsoft-com:vml" Requires="v">
                <p:oleObj spid="_x0000_s6956" r:id="rId4" imgW="3644900" imgH="355600" progId="Unknown">
                  <p:embed/>
                </p:oleObj>
              </mc:Choice>
              <mc:Fallback>
                <p:oleObj r:id="rId4" imgW="3644900" imgH="355600"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6224" y="3276600"/>
                        <a:ext cx="3648075"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8"/>
          <p:cNvGraphicFramePr>
            <a:graphicFrameLocks noChangeAspect="1"/>
          </p:cNvGraphicFramePr>
          <p:nvPr>
            <p:extLst>
              <p:ext uri="{D42A27DB-BD31-4B8C-83A1-F6EECF244321}">
                <p14:modId xmlns:p14="http://schemas.microsoft.com/office/powerpoint/2010/main" val="940932140"/>
              </p:ext>
            </p:extLst>
          </p:nvPr>
        </p:nvGraphicFramePr>
        <p:xfrm>
          <a:off x="3200400" y="3733800"/>
          <a:ext cx="2514600" cy="619125"/>
        </p:xfrm>
        <a:graphic>
          <a:graphicData uri="http://schemas.openxmlformats.org/presentationml/2006/ole">
            <mc:AlternateContent xmlns:mc="http://schemas.openxmlformats.org/markup-compatibility/2006">
              <mc:Choice xmlns:v="urn:schemas-microsoft-com:vml" Requires="v">
                <p:oleObj spid="_x0000_s6957" r:id="rId6" imgW="2514600" imgH="622300" progId="Unknown">
                  <p:embed/>
                </p:oleObj>
              </mc:Choice>
              <mc:Fallback>
                <p:oleObj r:id="rId6" imgW="2514600" imgH="622300" progId="Unknown">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3733800"/>
                        <a:ext cx="2514600"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10"/>
          <p:cNvSpPr txBox="1">
            <a:spLocks noChangeArrowheads="1"/>
          </p:cNvSpPr>
          <p:nvPr/>
        </p:nvSpPr>
        <p:spPr bwMode="auto">
          <a:xfrm>
            <a:off x="228601" y="4495800"/>
            <a:ext cx="859066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200" dirty="0">
                <a:latin typeface="Times New Roman" panose="02020603050405020304" pitchFamily="18" charset="0"/>
                <a:cs typeface="Times New Roman" panose="02020603050405020304" pitchFamily="18" charset="0"/>
              </a:rPr>
              <a:t>~25,000 ions and electrons produced per neutron (~4</a:t>
            </a:r>
            <a:r>
              <a:rPr lang="en-US" altLang="en-US" sz="2200" dirty="0">
                <a:latin typeface="Times New Roman" panose="02020603050405020304" pitchFamily="18" charset="0"/>
                <a:cs typeface="Times New Roman" panose="02020603050405020304" pitchFamily="18" charset="0"/>
                <a:sym typeface="Symbol" pitchFamily="18" charset="2"/>
              </a:rPr>
              <a:t></a:t>
            </a:r>
            <a:r>
              <a:rPr lang="en-US" altLang="en-US" sz="2200" dirty="0">
                <a:latin typeface="Times New Roman" panose="02020603050405020304" pitchFamily="18" charset="0"/>
                <a:cs typeface="Times New Roman" panose="02020603050405020304" pitchFamily="18" charset="0"/>
              </a:rPr>
              <a:t>10</a:t>
            </a:r>
            <a:r>
              <a:rPr lang="en-US" altLang="en-US" sz="2200" baseline="30000" dirty="0">
                <a:latin typeface="Times New Roman" panose="02020603050405020304" pitchFamily="18" charset="0"/>
                <a:cs typeface="Times New Roman" panose="02020603050405020304" pitchFamily="18" charset="0"/>
              </a:rPr>
              <a:t>-15</a:t>
            </a:r>
            <a:r>
              <a:rPr lang="en-US" altLang="en-US" sz="2200" dirty="0">
                <a:latin typeface="Times New Roman" panose="02020603050405020304" pitchFamily="18" charset="0"/>
                <a:cs typeface="Times New Roman" panose="02020603050405020304" pitchFamily="18" charset="0"/>
              </a:rPr>
              <a:t> coulomb</a:t>
            </a:r>
            <a:r>
              <a:rPr lang="en-US" altLang="en-US" sz="2200" dirty="0" smtClean="0">
                <a:latin typeface="Times New Roman" panose="02020603050405020304" pitchFamily="18" charset="0"/>
                <a:cs typeface="Times New Roman" panose="02020603050405020304" pitchFamily="18" charset="0"/>
              </a:rPr>
              <a:t>)</a:t>
            </a:r>
          </a:p>
          <a:p>
            <a:endParaRPr lang="en-US" alt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A gas detector is usually consist of neutron sensitive gas enclosed in a cylindrical metal tube which forms the cathode of the detector. The anode is a fine central wire stretched along the axis of the tube an insulated from the cathode. The distribution of output charge per detected neutron can be measured using pulse height analyzer. </a:t>
            </a:r>
            <a:endParaRPr lang="en-US" altLang="en-US"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1EB8CD6A-B2DA-4254-8EA7-9951D673A479}" type="slidenum">
              <a:rPr lang="en-US" smtClean="0"/>
              <a:t>23</a:t>
            </a:fld>
            <a:endParaRPr lang="en-US"/>
          </a:p>
        </p:txBody>
      </p:sp>
    </p:spTree>
    <p:extLst>
      <p:ext uri="{BB962C8B-B14F-4D97-AF65-F5344CB8AC3E}">
        <p14:creationId xmlns:p14="http://schemas.microsoft.com/office/powerpoint/2010/main" val="198431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066800"/>
            <a:ext cx="5791200" cy="2951064"/>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Ionization Mode</a:t>
            </a:r>
          </a:p>
          <a:p>
            <a:pPr lvl="1">
              <a:lnSpc>
                <a:spcPct val="150000"/>
              </a:lnSpc>
            </a:pPr>
            <a:r>
              <a:rPr lang="en-US" altLang="en-US" dirty="0">
                <a:latin typeface="Times New Roman" panose="02020603050405020304" pitchFamily="18" charset="0"/>
                <a:cs typeface="Times New Roman" panose="02020603050405020304" pitchFamily="18" charset="0"/>
              </a:rPr>
              <a:t>electrons drift to anode, producing a charge pulse </a:t>
            </a:r>
          </a:p>
          <a:p>
            <a:pPr marL="285750" indent="-285750">
              <a:lnSpc>
                <a:spcPct val="150000"/>
              </a:lnSpc>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Proportional Mode</a:t>
            </a:r>
          </a:p>
          <a:p>
            <a:pPr lvl="1">
              <a:lnSpc>
                <a:spcPct val="150000"/>
              </a:lnSpc>
            </a:pPr>
            <a:r>
              <a:rPr lang="en-US" altLang="en-US" dirty="0">
                <a:latin typeface="Times New Roman" panose="02020603050405020304" pitchFamily="18" charset="0"/>
                <a:cs typeface="Times New Roman" panose="02020603050405020304" pitchFamily="18" charset="0"/>
              </a:rPr>
              <a:t>if voltage is high enough, electron collisions ionize gas atoms producing even more electrons</a:t>
            </a:r>
          </a:p>
          <a:p>
            <a:pPr lvl="2">
              <a:lnSpc>
                <a:spcPct val="150000"/>
              </a:lnSpc>
            </a:pPr>
            <a:r>
              <a:rPr lang="en-US" altLang="en-US" dirty="0">
                <a:latin typeface="Times New Roman" panose="02020603050405020304" pitchFamily="18" charset="0"/>
                <a:cs typeface="Times New Roman" panose="02020603050405020304" pitchFamily="18" charset="0"/>
              </a:rPr>
              <a:t>gas amplification</a:t>
            </a:r>
          </a:p>
          <a:p>
            <a:pPr lvl="2">
              <a:lnSpc>
                <a:spcPct val="150000"/>
              </a:lnSpc>
            </a:pPr>
            <a:r>
              <a:rPr lang="en-US" altLang="en-US" dirty="0">
                <a:latin typeface="Times New Roman" panose="02020603050405020304" pitchFamily="18" charset="0"/>
                <a:cs typeface="Times New Roman" panose="02020603050405020304" pitchFamily="18" charset="0"/>
              </a:rPr>
              <a:t>gas gains of up to a few thousand are possible</a:t>
            </a:r>
          </a:p>
        </p:txBody>
      </p:sp>
      <p:sp>
        <p:nvSpPr>
          <p:cNvPr id="3" name="Rectangle 2"/>
          <p:cNvSpPr/>
          <p:nvPr/>
        </p:nvSpPr>
        <p:spPr>
          <a:xfrm>
            <a:off x="609600" y="533400"/>
            <a:ext cx="2356735" cy="523220"/>
          </a:xfrm>
          <a:prstGeom prst="rect">
            <a:avLst/>
          </a:prstGeom>
        </p:spPr>
        <p:txBody>
          <a:bodyPr wrap="none">
            <a:spAutoFit/>
          </a:bodyPr>
          <a:lstStyle/>
          <a:p>
            <a:r>
              <a:rPr lang="en-US" altLang="en-US" sz="2800" b="1" dirty="0">
                <a:solidFill>
                  <a:srgbClr val="0000FF"/>
                </a:solidFill>
                <a:latin typeface="Times New Roman" panose="02020603050405020304" pitchFamily="18" charset="0"/>
                <a:cs typeface="Times New Roman" panose="02020603050405020304" pitchFamily="18" charset="0"/>
              </a:rPr>
              <a:t>Gas </a:t>
            </a:r>
            <a:r>
              <a:rPr lang="en-US" altLang="en-US" sz="2800" b="1" dirty="0" smtClean="0">
                <a:solidFill>
                  <a:srgbClr val="0000FF"/>
                </a:solidFill>
                <a:latin typeface="Times New Roman" panose="02020603050405020304" pitchFamily="18" charset="0"/>
                <a:cs typeface="Times New Roman" panose="02020603050405020304" pitchFamily="18" charset="0"/>
              </a:rPr>
              <a:t>detectors </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EB8CD6A-B2DA-4254-8EA7-9951D673A479}" type="slidenum">
              <a:rPr lang="en-US" smtClean="0"/>
              <a:t>24</a:t>
            </a:fld>
            <a:endParaRPr lang="en-US"/>
          </a:p>
        </p:txBody>
      </p:sp>
    </p:spTree>
    <p:extLst>
      <p:ext uri="{BB962C8B-B14F-4D97-AF65-F5344CB8AC3E}">
        <p14:creationId xmlns:p14="http://schemas.microsoft.com/office/powerpoint/2010/main" val="3160596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361950"/>
            <a:ext cx="73914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3600" b="1" dirty="0" smtClean="0">
                <a:solidFill>
                  <a:srgbClr val="0000FF"/>
                </a:solidFill>
                <a:latin typeface="Times New Roman" panose="02020603050405020304" pitchFamily="18" charset="0"/>
                <a:cs typeface="Times New Roman" panose="02020603050405020304" pitchFamily="18" charset="0"/>
              </a:rPr>
              <a:t>MAPS Detector bank</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pic>
        <p:nvPicPr>
          <p:cNvPr id="3" name="Picture 4" descr="N:\ISIS_ANL_pictures\P60600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00200"/>
            <a:ext cx="6019800" cy="45148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1EB8CD6A-B2DA-4254-8EA7-9951D673A479}" type="slidenum">
              <a:rPr lang="en-US" smtClean="0"/>
              <a:t>25</a:t>
            </a:fld>
            <a:endParaRPr lang="en-US"/>
          </a:p>
        </p:txBody>
      </p:sp>
    </p:spTree>
    <p:extLst>
      <p:ext uri="{BB962C8B-B14F-4D97-AF65-F5344CB8AC3E}">
        <p14:creationId xmlns:p14="http://schemas.microsoft.com/office/powerpoint/2010/main" val="4098641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228600"/>
            <a:ext cx="7391400" cy="609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3600" b="1" dirty="0" smtClean="0">
                <a:solidFill>
                  <a:srgbClr val="0000FF"/>
                </a:solidFill>
                <a:latin typeface="Arial Narrow" panose="020B0606020202030204" pitchFamily="34" charset="0"/>
              </a:rPr>
              <a:t>Scintillation detectors</a:t>
            </a:r>
            <a:endParaRPr lang="en-US" altLang="en-US" sz="3600" b="1" dirty="0">
              <a:solidFill>
                <a:srgbClr val="0000FF"/>
              </a:solidFill>
              <a:latin typeface="Arial Narrow" panose="020B0606020202030204" pitchFamily="34" charset="0"/>
            </a:endParaRPr>
          </a:p>
        </p:txBody>
      </p:sp>
      <p:pic>
        <p:nvPicPr>
          <p:cNvPr id="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50540" t="15434" r="6989" b="20799"/>
          <a:stretch>
            <a:fillRect/>
          </a:stretch>
        </p:blipFill>
        <p:spPr bwMode="auto">
          <a:xfrm>
            <a:off x="685800" y="1066800"/>
            <a:ext cx="4305300" cy="345081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aphicFrame>
        <p:nvGraphicFramePr>
          <p:cNvPr id="4" name="Object 6"/>
          <p:cNvGraphicFramePr>
            <a:graphicFrameLocks noChangeAspect="1"/>
          </p:cNvGraphicFramePr>
          <p:nvPr>
            <p:extLst>
              <p:ext uri="{D42A27DB-BD31-4B8C-83A1-F6EECF244321}">
                <p14:modId xmlns:p14="http://schemas.microsoft.com/office/powerpoint/2010/main" val="2234032254"/>
              </p:ext>
            </p:extLst>
          </p:nvPr>
        </p:nvGraphicFramePr>
        <p:xfrm>
          <a:off x="838200" y="4953000"/>
          <a:ext cx="3705225" cy="352425"/>
        </p:xfrm>
        <a:graphic>
          <a:graphicData uri="http://schemas.openxmlformats.org/presentationml/2006/ole">
            <mc:AlternateContent xmlns:mc="http://schemas.openxmlformats.org/markup-compatibility/2006">
              <mc:Choice xmlns:v="urn:schemas-microsoft-com:vml" Requires="v">
                <p:oleObj spid="_x0000_s7976" r:id="rId4" imgW="3708400" imgH="355600" progId="Unknown">
                  <p:embed/>
                </p:oleObj>
              </mc:Choice>
              <mc:Fallback>
                <p:oleObj r:id="rId4" imgW="3708400" imgH="355600" progId="Unknow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953000"/>
                        <a:ext cx="3705225"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8"/>
          <p:cNvGraphicFramePr>
            <a:graphicFrameLocks noChangeAspect="1"/>
          </p:cNvGraphicFramePr>
          <p:nvPr>
            <p:extLst>
              <p:ext uri="{D42A27DB-BD31-4B8C-83A1-F6EECF244321}">
                <p14:modId xmlns:p14="http://schemas.microsoft.com/office/powerpoint/2010/main" val="1107879601"/>
              </p:ext>
            </p:extLst>
          </p:nvPr>
        </p:nvGraphicFramePr>
        <p:xfrm>
          <a:off x="1011652" y="5638800"/>
          <a:ext cx="1795463" cy="709613"/>
        </p:xfrm>
        <a:graphic>
          <a:graphicData uri="http://schemas.openxmlformats.org/presentationml/2006/ole">
            <mc:AlternateContent xmlns:mc="http://schemas.openxmlformats.org/markup-compatibility/2006">
              <mc:Choice xmlns:v="urn:schemas-microsoft-com:vml" Requires="v">
                <p:oleObj spid="_x0000_s7977" name="Equation" r:id="rId6" imgW="990360" imgH="393480" progId="Equation.3">
                  <p:embed/>
                </p:oleObj>
              </mc:Choice>
              <mc:Fallback>
                <p:oleObj name="Equation" r:id="rId6" imgW="99036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1652" y="5638800"/>
                        <a:ext cx="1795463"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5181601" y="1219200"/>
            <a:ext cx="3733799" cy="3108543"/>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In this type of detectors, typically </a:t>
            </a:r>
            <a:r>
              <a:rPr lang="en-US" sz="1600" baseline="30000" dirty="0" smtClean="0">
                <a:latin typeface="Times New Roman" panose="02020603050405020304" pitchFamily="18" charset="0"/>
                <a:cs typeface="Times New Roman" panose="02020603050405020304" pitchFamily="18" charset="0"/>
              </a:rPr>
              <a:t>6</a:t>
            </a:r>
            <a:r>
              <a:rPr lang="en-US" sz="1600" dirty="0" smtClean="0">
                <a:latin typeface="Times New Roman" panose="02020603050405020304" pitchFamily="18" charset="0"/>
                <a:cs typeface="Times New Roman" panose="02020603050405020304" pitchFamily="18" charset="0"/>
              </a:rPr>
              <a:t>Li in the form of lithium salt is mixed homogeneously with a scintillation material such as </a:t>
            </a:r>
            <a:r>
              <a:rPr lang="en-US" sz="1600" dirty="0" err="1" smtClean="0">
                <a:latin typeface="Times New Roman" panose="02020603050405020304" pitchFamily="18" charset="0"/>
                <a:cs typeface="Times New Roman" panose="02020603050405020304" pitchFamily="18" charset="0"/>
              </a:rPr>
              <a:t>ZnS</a:t>
            </a:r>
            <a:r>
              <a:rPr lang="en-US" sz="1600" dirty="0" smtClean="0">
                <a:latin typeface="Times New Roman" panose="02020603050405020304" pitchFamily="18" charset="0"/>
                <a:cs typeface="Times New Roman" panose="02020603050405020304" pitchFamily="18" charset="0"/>
              </a:rPr>
              <a:t>.</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The burst of light which is emitted when a neutron is absorbed and ionizing secondary particles are formed is amplified by a photomultiplier. </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Scintillation: re-emit </a:t>
            </a:r>
            <a:r>
              <a:rPr lang="en-US" sz="1600" dirty="0">
                <a:latin typeface="Times New Roman" panose="02020603050405020304" pitchFamily="18" charset="0"/>
                <a:cs typeface="Times New Roman" panose="02020603050405020304" pitchFamily="18" charset="0"/>
              </a:rPr>
              <a:t>the absorbed energy in the form of light</a:t>
            </a:r>
          </a:p>
        </p:txBody>
      </p:sp>
      <p:sp>
        <p:nvSpPr>
          <p:cNvPr id="7" name="Slide Number Placeholder 6"/>
          <p:cNvSpPr>
            <a:spLocks noGrp="1"/>
          </p:cNvSpPr>
          <p:nvPr>
            <p:ph type="sldNum" sz="quarter" idx="12"/>
          </p:nvPr>
        </p:nvSpPr>
        <p:spPr/>
        <p:txBody>
          <a:bodyPr/>
          <a:lstStyle/>
          <a:p>
            <a:fld id="{1EB8CD6A-B2DA-4254-8EA7-9951D673A479}" type="slidenum">
              <a:rPr lang="en-US" smtClean="0"/>
              <a:t>26</a:t>
            </a:fld>
            <a:endParaRPr lang="en-US"/>
          </a:p>
        </p:txBody>
      </p:sp>
    </p:spTree>
    <p:extLst>
      <p:ext uri="{BB962C8B-B14F-4D97-AF65-F5344CB8AC3E}">
        <p14:creationId xmlns:p14="http://schemas.microsoft.com/office/powerpoint/2010/main" val="1564132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361950"/>
            <a:ext cx="7391400" cy="6286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3600" b="1" dirty="0" smtClean="0">
                <a:solidFill>
                  <a:srgbClr val="0000FF"/>
                </a:solidFill>
                <a:latin typeface="Times New Roman" panose="02020603050405020304" pitchFamily="18" charset="0"/>
                <a:cs typeface="Times New Roman" panose="02020603050405020304" pitchFamily="18" charset="0"/>
              </a:rPr>
              <a:t>GEM Detector module</a:t>
            </a:r>
            <a:endParaRPr lang="en-US" altLang="en-US" sz="3600" b="1" dirty="0">
              <a:solidFill>
                <a:srgbClr val="0000FF"/>
              </a:solidFill>
              <a:latin typeface="Times New Roman" panose="02020603050405020304" pitchFamily="18" charset="0"/>
              <a:cs typeface="Times New Roman" panose="02020603050405020304" pitchFamily="18" charset="0"/>
            </a:endParaRPr>
          </a:p>
        </p:txBody>
      </p:sp>
      <p:pic>
        <p:nvPicPr>
          <p:cNvPr id="3" name="Picture 3" descr="C:\Documents and Settings\q1v\My Documents\My Pictures\ISIS_Scintilla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4171950" cy="4581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N:\ISIS_pictures\Detector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524000"/>
            <a:ext cx="3048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1EB8CD6A-B2DA-4254-8EA7-9951D673A479}" type="slidenum">
              <a:rPr lang="en-US" smtClean="0"/>
              <a:t>27</a:t>
            </a:fld>
            <a:endParaRPr lang="en-US"/>
          </a:p>
        </p:txBody>
      </p:sp>
    </p:spTree>
    <p:extLst>
      <p:ext uri="{BB962C8B-B14F-4D97-AF65-F5344CB8AC3E}">
        <p14:creationId xmlns:p14="http://schemas.microsoft.com/office/powerpoint/2010/main" val="1299373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p:cNvSpPr txBox="1">
            <a:spLocks noChangeArrowheads="1"/>
          </p:cNvSpPr>
          <p:nvPr/>
        </p:nvSpPr>
        <p:spPr bwMode="auto">
          <a:xfrm>
            <a:off x="4695202" y="1047363"/>
            <a:ext cx="3962400" cy="485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b="1" dirty="0"/>
              <a:t>The</a:t>
            </a:r>
            <a:r>
              <a:rPr lang="en-US" altLang="en-US" sz="1600" b="1" dirty="0">
                <a:solidFill>
                  <a:srgbClr val="FF0000"/>
                </a:solidFill>
              </a:rPr>
              <a:t> Energies</a:t>
            </a:r>
            <a:r>
              <a:rPr lang="en-US" altLang="en-US" sz="1600" b="1" dirty="0"/>
              <a:t> of neutrons are similar to the energies of elementary excitations!</a:t>
            </a:r>
          </a:p>
          <a:p>
            <a:pPr>
              <a:spcBef>
                <a:spcPct val="50000"/>
              </a:spcBef>
              <a:buFontTx/>
              <a:buChar char="•"/>
            </a:pPr>
            <a:r>
              <a:rPr lang="en-US" altLang="en-US" sz="1600" b="1" dirty="0"/>
              <a:t> Molecular Vibrations and Lattice modes</a:t>
            </a:r>
          </a:p>
          <a:p>
            <a:pPr>
              <a:spcBef>
                <a:spcPct val="50000"/>
              </a:spcBef>
              <a:buFontTx/>
              <a:buChar char="•"/>
            </a:pPr>
            <a:r>
              <a:rPr lang="en-US" altLang="en-US" sz="1600" b="1" dirty="0"/>
              <a:t> Magnetic excitations</a:t>
            </a:r>
          </a:p>
          <a:p>
            <a:pPr>
              <a:spcBef>
                <a:spcPct val="50000"/>
              </a:spcBef>
              <a:buFontTx/>
              <a:buChar char="•"/>
            </a:pPr>
            <a:endParaRPr lang="en-US" altLang="en-US" sz="1600" b="1" dirty="0"/>
          </a:p>
          <a:p>
            <a:pPr>
              <a:spcBef>
                <a:spcPct val="50000"/>
              </a:spcBef>
            </a:pPr>
            <a:r>
              <a:rPr lang="en-US" altLang="en-US" sz="1600" b="1" dirty="0"/>
              <a:t>The </a:t>
            </a:r>
            <a:r>
              <a:rPr lang="en-US" altLang="en-US" sz="1600" b="1" dirty="0">
                <a:solidFill>
                  <a:srgbClr val="FF0000"/>
                </a:solidFill>
              </a:rPr>
              <a:t>Wavelengths</a:t>
            </a:r>
            <a:r>
              <a:rPr lang="en-US" altLang="en-US" sz="1600" b="1" dirty="0"/>
              <a:t> of neutrons are similar to atomic spacing!</a:t>
            </a:r>
          </a:p>
          <a:p>
            <a:pPr>
              <a:spcBef>
                <a:spcPct val="50000"/>
              </a:spcBef>
              <a:buFontTx/>
              <a:buChar char="•"/>
            </a:pPr>
            <a:r>
              <a:rPr lang="en-US" altLang="en-US" sz="1600" b="1" dirty="0"/>
              <a:t> Sensitive to structure</a:t>
            </a:r>
          </a:p>
          <a:p>
            <a:pPr>
              <a:spcBef>
                <a:spcPct val="50000"/>
              </a:spcBef>
              <a:buFontTx/>
              <a:buChar char="•"/>
            </a:pPr>
            <a:r>
              <a:rPr lang="en-US" altLang="en-US" sz="1600" b="1" dirty="0"/>
              <a:t> Gathers information from 10</a:t>
            </a:r>
            <a:r>
              <a:rPr lang="en-US" altLang="en-US" sz="1600" b="1" baseline="30000" dirty="0"/>
              <a:t>-10</a:t>
            </a:r>
            <a:r>
              <a:rPr lang="en-US" altLang="en-US" sz="1600" b="1" dirty="0"/>
              <a:t> to 10</a:t>
            </a:r>
            <a:r>
              <a:rPr lang="en-US" altLang="en-US" sz="1600" b="1" baseline="30000" dirty="0"/>
              <a:t>-7</a:t>
            </a:r>
            <a:r>
              <a:rPr lang="en-US" altLang="en-US" sz="1600" b="1" dirty="0"/>
              <a:t> m</a:t>
            </a:r>
          </a:p>
          <a:p>
            <a:pPr>
              <a:spcBef>
                <a:spcPct val="50000"/>
              </a:spcBef>
              <a:buFontTx/>
              <a:buChar char="•"/>
            </a:pPr>
            <a:r>
              <a:rPr lang="en-US" altLang="en-US" sz="1600" b="1" dirty="0"/>
              <a:t> Crystal structures and atomic </a:t>
            </a:r>
            <a:r>
              <a:rPr lang="en-US" altLang="en-US" sz="1600" b="1" dirty="0" smtClean="0"/>
              <a:t>spacing</a:t>
            </a:r>
            <a:endParaRPr lang="en-US" altLang="en-US" sz="1600" b="1" dirty="0"/>
          </a:p>
          <a:p>
            <a:pPr>
              <a:spcBef>
                <a:spcPct val="50000"/>
              </a:spcBef>
            </a:pPr>
            <a:endParaRPr lang="en-US" altLang="en-US" sz="1600" b="1" dirty="0"/>
          </a:p>
          <a:p>
            <a:pPr>
              <a:spcBef>
                <a:spcPct val="50000"/>
              </a:spcBef>
            </a:pPr>
            <a:r>
              <a:rPr lang="en-US" altLang="en-US" sz="1600" b="1" dirty="0"/>
              <a:t>Neutrons probe </a:t>
            </a:r>
            <a:r>
              <a:rPr lang="en-US" altLang="en-US" sz="1600" b="1" dirty="0">
                <a:solidFill>
                  <a:srgbClr val="FF0000"/>
                </a:solidFill>
              </a:rPr>
              <a:t>Nuclei</a:t>
            </a:r>
            <a:r>
              <a:rPr lang="en-US" altLang="en-US" sz="1600" b="1" dirty="0"/>
              <a:t>!</a:t>
            </a:r>
          </a:p>
          <a:p>
            <a:pPr>
              <a:spcBef>
                <a:spcPct val="50000"/>
              </a:spcBef>
              <a:buFontTx/>
              <a:buChar char="•"/>
            </a:pPr>
            <a:r>
              <a:rPr lang="en-US" altLang="en-US" sz="1600" b="1" dirty="0"/>
              <a:t> Light atom sensitive</a:t>
            </a:r>
          </a:p>
          <a:p>
            <a:pPr>
              <a:spcBef>
                <a:spcPct val="50000"/>
              </a:spcBef>
              <a:buFontTx/>
              <a:buChar char="•"/>
            </a:pPr>
            <a:r>
              <a:rPr lang="en-US" altLang="en-US" sz="1600" b="1" dirty="0"/>
              <a:t> Sensitive to isotopic substitution</a:t>
            </a:r>
          </a:p>
        </p:txBody>
      </p:sp>
      <p:sp>
        <p:nvSpPr>
          <p:cNvPr id="3" name="Text Box 21"/>
          <p:cNvSpPr txBox="1">
            <a:spLocks noChangeArrowheads="1"/>
          </p:cNvSpPr>
          <p:nvPr/>
        </p:nvSpPr>
        <p:spPr bwMode="auto">
          <a:xfrm>
            <a:off x="914400" y="1047363"/>
            <a:ext cx="3458198" cy="510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b="1" dirty="0"/>
              <a:t>Neutrons have </a:t>
            </a:r>
            <a:r>
              <a:rPr lang="en-US" altLang="en-US" sz="1600" b="1" dirty="0">
                <a:solidFill>
                  <a:srgbClr val="FF0000"/>
                </a:solidFill>
              </a:rPr>
              <a:t>No Charge</a:t>
            </a:r>
            <a:r>
              <a:rPr lang="en-US" altLang="en-US" sz="1600" b="1" dirty="0"/>
              <a:t>!</a:t>
            </a:r>
          </a:p>
          <a:p>
            <a:pPr>
              <a:spcBef>
                <a:spcPct val="50000"/>
              </a:spcBef>
              <a:buFontTx/>
              <a:buChar char="•"/>
            </a:pPr>
            <a:r>
              <a:rPr lang="en-US" altLang="en-US" sz="1600" b="1" dirty="0"/>
              <a:t> Highly penetrating</a:t>
            </a:r>
          </a:p>
          <a:p>
            <a:pPr>
              <a:spcBef>
                <a:spcPct val="50000"/>
              </a:spcBef>
              <a:buFontTx/>
              <a:buChar char="•"/>
            </a:pPr>
            <a:r>
              <a:rPr lang="en-US" altLang="en-US" sz="1600" b="1" dirty="0"/>
              <a:t> Nondestructive</a:t>
            </a:r>
          </a:p>
          <a:p>
            <a:pPr>
              <a:spcBef>
                <a:spcPct val="50000"/>
              </a:spcBef>
              <a:buFontTx/>
              <a:buChar char="•"/>
            </a:pPr>
            <a:r>
              <a:rPr lang="en-US" altLang="en-US" sz="1600" b="1" dirty="0"/>
              <a:t> Can be used in extremes</a:t>
            </a:r>
          </a:p>
          <a:p>
            <a:pPr>
              <a:spcBef>
                <a:spcPct val="50000"/>
              </a:spcBef>
              <a:buFontTx/>
              <a:buChar char="•"/>
            </a:pPr>
            <a:endParaRPr lang="en-US" altLang="en-US" sz="1600" b="1" dirty="0"/>
          </a:p>
          <a:p>
            <a:pPr>
              <a:spcBef>
                <a:spcPct val="50000"/>
              </a:spcBef>
            </a:pPr>
            <a:r>
              <a:rPr lang="en-US" altLang="en-US" sz="1600" b="1" dirty="0"/>
              <a:t>Neutrons have a </a:t>
            </a:r>
            <a:r>
              <a:rPr lang="en-US" altLang="en-US" sz="1600" b="1" dirty="0">
                <a:solidFill>
                  <a:srgbClr val="FF0000"/>
                </a:solidFill>
              </a:rPr>
              <a:t>Magnetic Moment</a:t>
            </a:r>
            <a:r>
              <a:rPr lang="en-US" altLang="en-US" sz="1600" b="1" dirty="0"/>
              <a:t>!</a:t>
            </a:r>
          </a:p>
          <a:p>
            <a:pPr>
              <a:spcBef>
                <a:spcPct val="50000"/>
              </a:spcBef>
              <a:buFontTx/>
              <a:buChar char="•"/>
            </a:pPr>
            <a:r>
              <a:rPr lang="en-US" altLang="en-US" sz="1600" b="1" dirty="0"/>
              <a:t> Magnetic structure</a:t>
            </a:r>
          </a:p>
          <a:p>
            <a:pPr>
              <a:spcBef>
                <a:spcPct val="50000"/>
              </a:spcBef>
              <a:buFontTx/>
              <a:buChar char="•"/>
            </a:pPr>
            <a:r>
              <a:rPr lang="en-US" altLang="en-US" sz="1600" b="1" dirty="0"/>
              <a:t> Fluctuations</a:t>
            </a:r>
          </a:p>
          <a:p>
            <a:pPr>
              <a:spcBef>
                <a:spcPct val="50000"/>
              </a:spcBef>
              <a:buFontTx/>
              <a:buChar char="•"/>
            </a:pPr>
            <a:r>
              <a:rPr lang="en-US" altLang="en-US" sz="1600" b="1" dirty="0"/>
              <a:t> Magnetic materials</a:t>
            </a:r>
          </a:p>
          <a:p>
            <a:pPr>
              <a:spcBef>
                <a:spcPct val="50000"/>
              </a:spcBef>
            </a:pPr>
            <a:endParaRPr lang="en-US" altLang="en-US" sz="1600" b="1" dirty="0"/>
          </a:p>
          <a:p>
            <a:pPr>
              <a:spcBef>
                <a:spcPct val="50000"/>
              </a:spcBef>
            </a:pPr>
            <a:r>
              <a:rPr lang="en-US" altLang="en-US" sz="1600" b="1" dirty="0"/>
              <a:t>Neutrons have </a:t>
            </a:r>
            <a:r>
              <a:rPr lang="en-US" altLang="en-US" sz="1600" b="1" dirty="0">
                <a:solidFill>
                  <a:srgbClr val="FF0000"/>
                </a:solidFill>
              </a:rPr>
              <a:t>Spin</a:t>
            </a:r>
            <a:r>
              <a:rPr lang="en-US" altLang="en-US" sz="1600" b="1" dirty="0"/>
              <a:t>!</a:t>
            </a:r>
          </a:p>
          <a:p>
            <a:pPr>
              <a:spcBef>
                <a:spcPct val="50000"/>
              </a:spcBef>
              <a:buFontTx/>
              <a:buChar char="•"/>
            </a:pPr>
            <a:r>
              <a:rPr lang="en-US" altLang="en-US" sz="1600" b="1" dirty="0"/>
              <a:t> Polarized beams</a:t>
            </a:r>
          </a:p>
          <a:p>
            <a:pPr>
              <a:spcBef>
                <a:spcPct val="50000"/>
              </a:spcBef>
              <a:buFontTx/>
              <a:buChar char="•"/>
            </a:pPr>
            <a:r>
              <a:rPr lang="en-US" altLang="en-US" sz="1600" b="1" dirty="0"/>
              <a:t> Atomic orientation</a:t>
            </a:r>
          </a:p>
          <a:p>
            <a:pPr>
              <a:spcBef>
                <a:spcPct val="50000"/>
              </a:spcBef>
              <a:buFontTx/>
              <a:buChar char="•"/>
            </a:pPr>
            <a:r>
              <a:rPr lang="en-US" altLang="en-US" sz="1600" b="1" dirty="0"/>
              <a:t> Coherent and incoherent scattering</a:t>
            </a:r>
          </a:p>
        </p:txBody>
      </p:sp>
      <p:sp>
        <p:nvSpPr>
          <p:cNvPr id="4" name="Rectangle 3"/>
          <p:cNvSpPr/>
          <p:nvPr/>
        </p:nvSpPr>
        <p:spPr>
          <a:xfrm>
            <a:off x="304800" y="271790"/>
            <a:ext cx="7848600" cy="523220"/>
          </a:xfrm>
          <a:prstGeom prst="rect">
            <a:avLst/>
          </a:prstGeom>
        </p:spPr>
        <p:txBody>
          <a:bodyPr wrap="square">
            <a:spAutoFit/>
          </a:bodyPr>
          <a:lstStyle/>
          <a:p>
            <a:r>
              <a:rPr lang="en-US" altLang="en-US" sz="2800" b="1" dirty="0" smtClean="0">
                <a:solidFill>
                  <a:srgbClr val="0000FF"/>
                </a:solidFill>
                <a:latin typeface="Times New Roman" panose="02020603050405020304" pitchFamily="18" charset="0"/>
                <a:cs typeface="Times New Roman" panose="02020603050405020304" pitchFamily="18" charset="0"/>
              </a:rPr>
              <a:t>Why neutron scattering is important?  </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1EB8CD6A-B2DA-4254-8EA7-9951D673A479}" type="slidenum">
              <a:rPr lang="en-US" smtClean="0"/>
              <a:t>28</a:t>
            </a:fld>
            <a:endParaRPr lang="en-US"/>
          </a:p>
        </p:txBody>
      </p:sp>
    </p:spTree>
    <p:extLst>
      <p:ext uri="{BB962C8B-B14F-4D97-AF65-F5344CB8AC3E}">
        <p14:creationId xmlns:p14="http://schemas.microsoft.com/office/powerpoint/2010/main" val="164126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71790"/>
            <a:ext cx="7924800" cy="523220"/>
          </a:xfrm>
          <a:prstGeom prst="rect">
            <a:avLst/>
          </a:prstGeom>
        </p:spPr>
        <p:txBody>
          <a:bodyPr wrap="square">
            <a:spAutoFit/>
          </a:bodyPr>
          <a:lstStyle/>
          <a:p>
            <a:r>
              <a:rPr lang="en-US" altLang="en-US" sz="2800" b="1" dirty="0" smtClean="0">
                <a:solidFill>
                  <a:srgbClr val="0000FF"/>
                </a:solidFill>
                <a:latin typeface="Times New Roman" panose="02020603050405020304" pitchFamily="18" charset="0"/>
                <a:cs typeface="Times New Roman" panose="02020603050405020304" pitchFamily="18" charset="0"/>
              </a:rPr>
              <a:t>Interaction of neutron with matter </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81000" y="990600"/>
            <a:ext cx="4953000" cy="4708981"/>
          </a:xfrm>
          <a:prstGeom prst="rect">
            <a:avLst/>
          </a:prstGeom>
          <a:noFill/>
        </p:spPr>
        <p:txBody>
          <a:bodyPr wrap="square" rtlCol="0">
            <a:spAutoFit/>
          </a:bodyPr>
          <a:lstStyle/>
          <a:p>
            <a:pPr>
              <a:lnSpc>
                <a:spcPct val="150000"/>
              </a:lnSpc>
            </a:pPr>
            <a:r>
              <a:rPr lang="en-US" sz="2000" b="1" dirty="0" smtClean="0">
                <a:latin typeface="Arial Narrow" panose="020B0606020202030204" pitchFamily="34" charset="0"/>
              </a:rPr>
              <a:t>Neutrons are neutral particle hence can pass large distance through matter.</a:t>
            </a:r>
          </a:p>
          <a:p>
            <a:pPr>
              <a:lnSpc>
                <a:spcPct val="150000"/>
              </a:lnSpc>
            </a:pPr>
            <a:endParaRPr lang="en-US" sz="2000" b="1" dirty="0" smtClean="0">
              <a:latin typeface="Arial Narrow" panose="020B0606020202030204" pitchFamily="34" charset="0"/>
            </a:endParaRPr>
          </a:p>
          <a:p>
            <a:pPr>
              <a:lnSpc>
                <a:spcPct val="150000"/>
              </a:lnSpc>
            </a:pPr>
            <a:r>
              <a:rPr lang="en-US" sz="2000" b="1" dirty="0" smtClean="0">
                <a:latin typeface="Arial Narrow" panose="020B0606020202030204" pitchFamily="34" charset="0"/>
              </a:rPr>
              <a:t>Energy change and momentum transfer occur from</a:t>
            </a:r>
            <a:endParaRPr lang="en-US" sz="2000" b="1" dirty="0">
              <a:latin typeface="Arial Narrow" panose="020B0606020202030204" pitchFamily="34" charset="0"/>
            </a:endParaRPr>
          </a:p>
          <a:p>
            <a:pPr marL="342900" indent="-342900">
              <a:lnSpc>
                <a:spcPct val="150000"/>
              </a:lnSpc>
              <a:buFont typeface="Arial" panose="020B0604020202020204" pitchFamily="34" charset="0"/>
              <a:buChar char="•"/>
            </a:pPr>
            <a:r>
              <a:rPr lang="en-US" sz="2000" dirty="0" smtClean="0">
                <a:latin typeface="Arial Narrow" panose="020B0606020202030204" pitchFamily="34" charset="0"/>
              </a:rPr>
              <a:t>Nucleus </a:t>
            </a:r>
            <a:endParaRPr lang="en-US" sz="2000" dirty="0">
              <a:latin typeface="Arial Narrow" panose="020B0606020202030204" pitchFamily="34" charset="0"/>
            </a:endParaRPr>
          </a:p>
          <a:p>
            <a:pPr marL="342900" indent="-342900">
              <a:lnSpc>
                <a:spcPct val="150000"/>
              </a:lnSpc>
              <a:buFont typeface="Arial" panose="020B0604020202020204" pitchFamily="34" charset="0"/>
              <a:buChar char="•"/>
            </a:pPr>
            <a:r>
              <a:rPr lang="en-US" sz="2000" dirty="0" smtClean="0">
                <a:latin typeface="Arial Narrow" panose="020B0606020202030204" pitchFamily="34" charset="0"/>
              </a:rPr>
              <a:t>Crystal excitations </a:t>
            </a:r>
            <a:r>
              <a:rPr lang="en-US" sz="2000" dirty="0">
                <a:latin typeface="Arial Narrow" panose="020B0606020202030204" pitchFamily="34" charset="0"/>
              </a:rPr>
              <a:t>(</a:t>
            </a:r>
            <a:r>
              <a:rPr lang="en-US" sz="2000" dirty="0" err="1">
                <a:latin typeface="Arial Narrow" panose="020B0606020202030204" pitchFamily="34" charset="0"/>
              </a:rPr>
              <a:t>eg</a:t>
            </a:r>
            <a:r>
              <a:rPr lang="en-US" sz="2000" dirty="0">
                <a:latin typeface="Arial Narrow" panose="020B0606020202030204" pitchFamily="34" charset="0"/>
              </a:rPr>
              <a:t>. Phonons) </a:t>
            </a:r>
          </a:p>
          <a:p>
            <a:pPr marL="342900" indent="-342900">
              <a:lnSpc>
                <a:spcPct val="150000"/>
              </a:lnSpc>
              <a:buFont typeface="Arial" panose="020B0604020202020204" pitchFamily="34" charset="0"/>
              <a:buChar char="•"/>
            </a:pPr>
            <a:r>
              <a:rPr lang="it-IT" sz="2000" dirty="0" smtClean="0">
                <a:latin typeface="Arial Narrow" panose="020B0606020202030204" pitchFamily="34" charset="0"/>
              </a:rPr>
              <a:t>Unpaired </a:t>
            </a:r>
            <a:r>
              <a:rPr lang="it-IT" sz="2000" dirty="0">
                <a:latin typeface="Arial Narrow" panose="020B0606020202030204" pitchFamily="34" charset="0"/>
              </a:rPr>
              <a:t>electrons via dipole scattering </a:t>
            </a:r>
          </a:p>
          <a:p>
            <a:pPr marL="342900" indent="-342900">
              <a:lnSpc>
                <a:spcPct val="150000"/>
              </a:lnSpc>
              <a:buFont typeface="Arial" panose="020B0604020202020204" pitchFamily="34" charset="0"/>
              <a:buChar char="•"/>
            </a:pPr>
            <a:r>
              <a:rPr lang="en-US" sz="2000" dirty="0" smtClean="0">
                <a:latin typeface="Arial Narrow" panose="020B0606020202030204" pitchFamily="34" charset="0"/>
              </a:rPr>
              <a:t>Magnetic </a:t>
            </a:r>
            <a:r>
              <a:rPr lang="en-US" sz="2000" dirty="0">
                <a:latin typeface="Arial Narrow" panose="020B0606020202030204" pitchFamily="34" charset="0"/>
              </a:rPr>
              <a:t>structure and excitations </a:t>
            </a:r>
            <a:endParaRPr lang="en-US" sz="2000" dirty="0" smtClean="0">
              <a:latin typeface="Arial Narrow" panose="020B0606020202030204" pitchFamily="34" charset="0"/>
            </a:endParaRPr>
          </a:p>
          <a:p>
            <a:pPr marL="342900" indent="-342900">
              <a:lnSpc>
                <a:spcPct val="150000"/>
              </a:lnSpc>
              <a:buFont typeface="Arial" panose="020B0604020202020204" pitchFamily="34" charset="0"/>
              <a:buChar char="•"/>
            </a:pPr>
            <a:r>
              <a:rPr lang="en-US" sz="2000" dirty="0" smtClean="0">
                <a:latin typeface="Arial Narrow" panose="020B0606020202030204" pitchFamily="34" charset="0"/>
              </a:rPr>
              <a:t>Diffusion (atomic or molecular)</a:t>
            </a:r>
            <a:endParaRPr lang="en-US" sz="2000" dirty="0">
              <a:latin typeface="Arial Narrow" panose="020B060602020203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763133"/>
            <a:ext cx="23907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026" y="3200400"/>
            <a:ext cx="231457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400800" y="2667000"/>
            <a:ext cx="1967846" cy="369332"/>
          </a:xfrm>
          <a:prstGeom prst="rect">
            <a:avLst/>
          </a:prstGeom>
          <a:noFill/>
        </p:spPr>
        <p:txBody>
          <a:bodyPr wrap="none" rtlCol="0">
            <a:spAutoFit/>
          </a:bodyPr>
          <a:lstStyle/>
          <a:p>
            <a:r>
              <a:rPr lang="en-US" b="1" dirty="0" smtClean="0"/>
              <a:t>Nuclear </a:t>
            </a:r>
            <a:r>
              <a:rPr lang="en-US" b="1" dirty="0"/>
              <a:t>scattering </a:t>
            </a:r>
            <a:endParaRPr lang="en-US" dirty="0"/>
          </a:p>
        </p:txBody>
      </p:sp>
      <p:sp>
        <p:nvSpPr>
          <p:cNvPr id="6" name="TextBox 5"/>
          <p:cNvSpPr txBox="1"/>
          <p:nvPr/>
        </p:nvSpPr>
        <p:spPr>
          <a:xfrm>
            <a:off x="6248400" y="5058179"/>
            <a:ext cx="2774157" cy="369332"/>
          </a:xfrm>
          <a:prstGeom prst="rect">
            <a:avLst/>
          </a:prstGeom>
          <a:noFill/>
        </p:spPr>
        <p:txBody>
          <a:bodyPr wrap="none" rtlCol="0">
            <a:spAutoFit/>
          </a:bodyPr>
          <a:lstStyle/>
          <a:p>
            <a:r>
              <a:rPr lang="en-US" b="1" dirty="0" smtClean="0"/>
              <a:t>Magnetic </a:t>
            </a:r>
            <a:r>
              <a:rPr lang="en-US" b="1" dirty="0"/>
              <a:t>dipole scattering </a:t>
            </a:r>
            <a:endParaRPr lang="en-US" dirty="0"/>
          </a:p>
        </p:txBody>
      </p:sp>
      <p:sp>
        <p:nvSpPr>
          <p:cNvPr id="3" name="Slide Number Placeholder 2"/>
          <p:cNvSpPr>
            <a:spLocks noGrp="1"/>
          </p:cNvSpPr>
          <p:nvPr>
            <p:ph type="sldNum" sz="quarter" idx="12"/>
          </p:nvPr>
        </p:nvSpPr>
        <p:spPr/>
        <p:txBody>
          <a:bodyPr/>
          <a:lstStyle/>
          <a:p>
            <a:fld id="{1EB8CD6A-B2DA-4254-8EA7-9951D673A479}" type="slidenum">
              <a:rPr lang="en-US" smtClean="0"/>
              <a:t>29</a:t>
            </a:fld>
            <a:endParaRPr lang="en-US"/>
          </a:p>
        </p:txBody>
      </p:sp>
    </p:spTree>
    <p:extLst>
      <p:ext uri="{BB962C8B-B14F-4D97-AF65-F5344CB8AC3E}">
        <p14:creationId xmlns:p14="http://schemas.microsoft.com/office/powerpoint/2010/main" val="3830110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US" altLang="zh-CN" sz="3200" b="1" dirty="0" smtClean="0">
                <a:solidFill>
                  <a:srgbClr val="0000FF"/>
                </a:solidFill>
                <a:latin typeface="Times New Roman" pitchFamily="18" charset="0"/>
                <a:ea typeface="宋体" pitchFamily="2" charset="-122"/>
                <a:cs typeface="Times New Roman" pitchFamily="18" charset="0"/>
              </a:rPr>
              <a:t>Discovery of neutron</a:t>
            </a:r>
            <a:endParaRPr lang="en-US" sz="3200" dirty="0">
              <a:solidFill>
                <a:srgbClr val="0000FF"/>
              </a:solidFill>
            </a:endParaRPr>
          </a:p>
        </p:txBody>
      </p:sp>
      <p:pic>
        <p:nvPicPr>
          <p:cNvPr id="3" name="Picture 12" descr="chadwi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761999"/>
            <a:ext cx="2204614" cy="2997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990600"/>
            <a:ext cx="5791200" cy="2862322"/>
          </a:xfrm>
          <a:prstGeom prst="rect">
            <a:avLst/>
          </a:prstGeom>
          <a:noFill/>
        </p:spPr>
        <p:txBody>
          <a:bodyPr wrap="square" rtlCol="0">
            <a:spAutoFit/>
          </a:bodyPr>
          <a:lstStyle/>
          <a:p>
            <a:pPr marL="285750" indent="-285750">
              <a:buFont typeface="Arial" panose="020B0604020202020204" pitchFamily="34" charset="0"/>
              <a:buChar char="•"/>
            </a:pPr>
            <a:r>
              <a:rPr lang="en-US" altLang="en-US" dirty="0">
                <a:latin typeface="Arial Narrow" panose="020B0606020202030204" pitchFamily="34" charset="0"/>
              </a:rPr>
              <a:t>The neutron was discovered in 1932 by </a:t>
            </a:r>
            <a:r>
              <a:rPr lang="en-US" altLang="en-US" dirty="0" smtClean="0">
                <a:latin typeface="Arial Narrow" panose="020B0606020202030204" pitchFamily="34" charset="0"/>
              </a:rPr>
              <a:t>James Chadwick</a:t>
            </a:r>
          </a:p>
          <a:p>
            <a:pPr marL="285750" indent="-285750">
              <a:buFont typeface="Arial" panose="020B0604020202020204" pitchFamily="34" charset="0"/>
              <a:buChar char="•"/>
            </a:pPr>
            <a:endParaRPr lang="en-US" altLang="en-US" dirty="0">
              <a:latin typeface="Arial Narrow" panose="020B0606020202030204" pitchFamily="34" charset="0"/>
            </a:endParaRPr>
          </a:p>
          <a:p>
            <a:pPr marL="285750" indent="-285750">
              <a:buFont typeface="Arial" panose="020B0604020202020204" pitchFamily="34" charset="0"/>
              <a:buChar char="•"/>
            </a:pPr>
            <a:r>
              <a:rPr lang="en-US" altLang="en-US" dirty="0">
                <a:latin typeface="Arial Narrow" panose="020B0606020202030204" pitchFamily="34" charset="0"/>
              </a:rPr>
              <a:t>Coherent neutron diffraction (Bragg scattering by crystal lattice planes) was first demonstrated in 1936 by Mitchel &amp; Powers </a:t>
            </a:r>
            <a:r>
              <a:rPr lang="en-US" altLang="en-US" dirty="0" smtClean="0">
                <a:latin typeface="Arial Narrow" panose="020B0606020202030204" pitchFamily="34" charset="0"/>
              </a:rPr>
              <a:t>(</a:t>
            </a:r>
            <a:r>
              <a:rPr lang="en-US" altLang="en-US" dirty="0" err="1" smtClean="0">
                <a:latin typeface="Arial Narrow" panose="020B0606020202030204" pitchFamily="34" charset="0"/>
              </a:rPr>
              <a:t>MgO</a:t>
            </a:r>
            <a:r>
              <a:rPr lang="en-US" altLang="en-US" dirty="0" smtClean="0">
                <a:latin typeface="Arial Narrow" panose="020B0606020202030204" pitchFamily="34" charset="0"/>
              </a:rPr>
              <a:t>) and </a:t>
            </a:r>
            <a:r>
              <a:rPr lang="en-US" altLang="en-US" dirty="0" err="1">
                <a:latin typeface="Arial Narrow" panose="020B0606020202030204" pitchFamily="34" charset="0"/>
              </a:rPr>
              <a:t>Halban</a:t>
            </a:r>
            <a:r>
              <a:rPr lang="en-US" altLang="en-US" dirty="0">
                <a:latin typeface="Arial Narrow" panose="020B0606020202030204" pitchFamily="34" charset="0"/>
              </a:rPr>
              <a:t> &amp; </a:t>
            </a:r>
            <a:r>
              <a:rPr lang="en-US" altLang="en-US" dirty="0" err="1" smtClean="0">
                <a:latin typeface="Arial Narrow" panose="020B0606020202030204" pitchFamily="34" charset="0"/>
              </a:rPr>
              <a:t>Preiswerk</a:t>
            </a:r>
            <a:r>
              <a:rPr lang="en-US" altLang="en-US" dirty="0" smtClean="0">
                <a:latin typeface="Arial Narrow" panose="020B0606020202030204" pitchFamily="34" charset="0"/>
              </a:rPr>
              <a:t> (Fe).</a:t>
            </a:r>
          </a:p>
          <a:p>
            <a:pPr marL="285750" indent="-285750">
              <a:buFont typeface="Arial" panose="020B0604020202020204" pitchFamily="34" charset="0"/>
              <a:buChar char="•"/>
            </a:pPr>
            <a:endParaRPr lang="en-US" altLang="en-US" dirty="0">
              <a:latin typeface="Arial Narrow" panose="020B0606020202030204" pitchFamily="34" charset="0"/>
            </a:endParaRPr>
          </a:p>
          <a:p>
            <a:pPr marL="285750" indent="-285750">
              <a:buFont typeface="Arial" panose="020B0604020202020204" pitchFamily="34" charset="0"/>
              <a:buChar char="•"/>
            </a:pPr>
            <a:r>
              <a:rPr lang="en-US" altLang="en-US" dirty="0">
                <a:latin typeface="Arial Narrow" panose="020B0606020202030204" pitchFamily="34" charset="0"/>
              </a:rPr>
              <a:t>The possibility of using the scattering of neutrons as a probe of materials developed with the availability of </a:t>
            </a:r>
            <a:r>
              <a:rPr lang="en-US" altLang="en-US" dirty="0" smtClean="0">
                <a:latin typeface="Arial Narrow" panose="020B0606020202030204" pitchFamily="34" charset="0"/>
              </a:rPr>
              <a:t>slow </a:t>
            </a:r>
            <a:r>
              <a:rPr lang="en-US" altLang="en-US" dirty="0">
                <a:latin typeface="Arial Narrow" panose="020B0606020202030204" pitchFamily="34" charset="0"/>
              </a:rPr>
              <a:t>neutrons from reactors after 1945.  Fermi's group used Bragg scattering to measure nuclear </a:t>
            </a:r>
            <a:r>
              <a:rPr lang="en-US" altLang="en-US" dirty="0" smtClean="0">
                <a:latin typeface="Arial Narrow" panose="020B0606020202030204" pitchFamily="34" charset="0"/>
              </a:rPr>
              <a:t>cross-sections</a:t>
            </a:r>
            <a:endParaRPr lang="en-US" dirty="0"/>
          </a:p>
        </p:txBody>
      </p:sp>
      <p:pic>
        <p:nvPicPr>
          <p:cNvPr id="1026" name="Picture 2" descr="C:\Users\smavila\Documents\AP_CLASS\AP8180\nobelpriz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951310"/>
            <a:ext cx="1304925" cy="13049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15237" y="4414993"/>
            <a:ext cx="4467890"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James Chadwick: Nobel Prize in physics 1935</a:t>
            </a:r>
            <a:endParaRPr lang="en-US" dirty="0">
              <a:latin typeface="Times New Roman" panose="02020603050405020304" pitchFamily="18" charset="0"/>
              <a:cs typeface="Times New Roman" panose="02020603050405020304" pitchFamily="18" charset="0"/>
            </a:endParaRPr>
          </a:p>
        </p:txBody>
      </p:sp>
      <p:pic>
        <p:nvPicPr>
          <p:cNvPr id="1027" name="Picture 3" descr="C:\Users\smavila\Documents\AP_CLASS\AP8180\Ferm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810000"/>
            <a:ext cx="2245919" cy="28924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smavila\Documents\AP_CLASS\AP8180\nobelpriz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5408635"/>
            <a:ext cx="1304925" cy="13049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914524" y="5867203"/>
            <a:ext cx="4134465"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Enrico </a:t>
            </a:r>
            <a:r>
              <a:rPr lang="en-US" dirty="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ermi: Nobel Prize in physics 1938</a:t>
            </a:r>
            <a:endParaRPr lang="en-US"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1EB8CD6A-B2DA-4254-8EA7-9951D673A479}" type="slidenum">
              <a:rPr lang="en-US" smtClean="0"/>
              <a:t>3</a:t>
            </a:fld>
            <a:endParaRPr lang="en-US"/>
          </a:p>
        </p:txBody>
      </p:sp>
    </p:spTree>
    <p:extLst>
      <p:ext uri="{BB962C8B-B14F-4D97-AF65-F5344CB8AC3E}">
        <p14:creationId xmlns:p14="http://schemas.microsoft.com/office/powerpoint/2010/main" val="29640752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71790"/>
            <a:ext cx="3489142" cy="523220"/>
          </a:xfrm>
          <a:prstGeom prst="rect">
            <a:avLst/>
          </a:prstGeom>
        </p:spPr>
        <p:txBody>
          <a:bodyPr wrap="square">
            <a:spAutoFit/>
          </a:bodyPr>
          <a:lstStyle/>
          <a:p>
            <a:r>
              <a:rPr lang="en-US" altLang="en-US" sz="2800" b="1" dirty="0" smtClean="0">
                <a:solidFill>
                  <a:srgbClr val="0000FF"/>
                </a:solidFill>
                <a:latin typeface="Times New Roman" panose="02020603050405020304" pitchFamily="18" charset="0"/>
                <a:cs typeface="Times New Roman" panose="02020603050405020304" pitchFamily="18" charset="0"/>
              </a:rPr>
              <a:t>Neutron scattering </a:t>
            </a:r>
            <a:endParaRPr lang="en-US" sz="2800" b="1" dirty="0">
              <a:solidFill>
                <a:srgbClr val="0000FF"/>
              </a:solidFill>
              <a:latin typeface="Times New Roman" panose="02020603050405020304" pitchFamily="18" charset="0"/>
              <a:cs typeface="Times New Roman" panose="02020603050405020304" pitchFamily="18" charset="0"/>
            </a:endParaRPr>
          </a:p>
        </p:txBody>
      </p:sp>
      <p:grpSp>
        <p:nvGrpSpPr>
          <p:cNvPr id="4" name="Group 4"/>
          <p:cNvGrpSpPr>
            <a:grpSpLocks/>
          </p:cNvGrpSpPr>
          <p:nvPr/>
        </p:nvGrpSpPr>
        <p:grpSpPr bwMode="auto">
          <a:xfrm>
            <a:off x="385763" y="348788"/>
            <a:ext cx="5963340" cy="3990247"/>
            <a:chOff x="224" y="405"/>
            <a:chExt cx="3901" cy="3410"/>
          </a:xfrm>
        </p:grpSpPr>
        <p:sp>
          <p:nvSpPr>
            <p:cNvPr id="5" name="Line 5"/>
            <p:cNvSpPr>
              <a:spLocks noChangeShapeType="1"/>
            </p:cNvSpPr>
            <p:nvPr/>
          </p:nvSpPr>
          <p:spPr bwMode="auto">
            <a:xfrm rot="3301306">
              <a:off x="1622" y="2915"/>
              <a:ext cx="1635" cy="13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 name="Line 6"/>
            <p:cNvSpPr>
              <a:spLocks noChangeShapeType="1"/>
            </p:cNvSpPr>
            <p:nvPr/>
          </p:nvSpPr>
          <p:spPr bwMode="auto">
            <a:xfrm rot="-2702416">
              <a:off x="1661" y="1465"/>
              <a:ext cx="2012" cy="1"/>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7" name="Object 8"/>
            <p:cNvGraphicFramePr>
              <a:graphicFrameLocks noChangeAspect="1"/>
            </p:cNvGraphicFramePr>
            <p:nvPr/>
          </p:nvGraphicFramePr>
          <p:xfrm>
            <a:off x="1134" y="3366"/>
            <a:ext cx="93" cy="203"/>
          </p:xfrm>
          <a:graphic>
            <a:graphicData uri="http://schemas.openxmlformats.org/presentationml/2006/ole">
              <mc:AlternateContent xmlns:mc="http://schemas.openxmlformats.org/markup-compatibility/2006">
                <mc:Choice xmlns:v="urn:schemas-microsoft-com:vml" Requires="v">
                  <p:oleObj spid="_x0000_s12622" name="Equation" r:id="rId3" imgW="152268" imgH="317225" progId="Equation.3">
                    <p:embed/>
                  </p:oleObj>
                </mc:Choice>
                <mc:Fallback>
                  <p:oleObj name="Equation" r:id="rId3" imgW="152268" imgH="31722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4" y="3366"/>
                          <a:ext cx="93" cy="2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Line 9"/>
            <p:cNvSpPr>
              <a:spLocks noChangeShapeType="1"/>
            </p:cNvSpPr>
            <p:nvPr/>
          </p:nvSpPr>
          <p:spPr bwMode="auto">
            <a:xfrm>
              <a:off x="224" y="2159"/>
              <a:ext cx="1494"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AutoShape 10"/>
            <p:cNvSpPr>
              <a:spLocks noChangeArrowheads="1"/>
            </p:cNvSpPr>
            <p:nvPr/>
          </p:nvSpPr>
          <p:spPr bwMode="auto">
            <a:xfrm>
              <a:off x="1602" y="1739"/>
              <a:ext cx="816" cy="816"/>
            </a:xfrm>
            <a:prstGeom prst="irregularSeal2">
              <a:avLst/>
            </a:prstGeom>
            <a:solidFill>
              <a:srgbClr val="0000FF"/>
            </a:solidFill>
            <a:ln w="9525">
              <a:solidFill>
                <a:schemeClr val="tx1"/>
              </a:solidFill>
              <a:miter lim="800000"/>
              <a:headEnd/>
              <a:tailEnd/>
            </a:ln>
          </p:spPr>
          <p:txBody>
            <a:bodyPr wrap="none" anchor="ctr"/>
            <a:lstStyle/>
            <a:p>
              <a:endParaRPr lang="en-US">
                <a:solidFill>
                  <a:srgbClr val="0000FF"/>
                </a:solidFill>
              </a:endParaRPr>
            </a:p>
          </p:txBody>
        </p:sp>
        <p:graphicFrame>
          <p:nvGraphicFramePr>
            <p:cNvPr id="10" name="Object 11"/>
            <p:cNvGraphicFramePr>
              <a:graphicFrameLocks noChangeAspect="1"/>
            </p:cNvGraphicFramePr>
            <p:nvPr/>
          </p:nvGraphicFramePr>
          <p:xfrm>
            <a:off x="1244" y="1690"/>
            <a:ext cx="176" cy="296"/>
          </p:xfrm>
          <a:graphic>
            <a:graphicData uri="http://schemas.openxmlformats.org/presentationml/2006/ole">
              <mc:AlternateContent xmlns:mc="http://schemas.openxmlformats.org/markup-compatibility/2006">
                <mc:Choice xmlns:v="urn:schemas-microsoft-com:vml" Requires="v">
                  <p:oleObj spid="_x0000_s12623" name="Equation" r:id="rId5" imgW="164885" imgH="266353" progId="">
                    <p:embed/>
                  </p:oleObj>
                </mc:Choice>
                <mc:Fallback>
                  <p:oleObj name="Equation" r:id="rId5" imgW="164885" imgH="266353"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4" y="1690"/>
                          <a:ext cx="176" cy="2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2"/>
            <p:cNvGraphicFramePr>
              <a:graphicFrameLocks noChangeAspect="1"/>
            </p:cNvGraphicFramePr>
            <p:nvPr/>
          </p:nvGraphicFramePr>
          <p:xfrm>
            <a:off x="2351" y="1106"/>
            <a:ext cx="206" cy="284"/>
          </p:xfrm>
          <a:graphic>
            <a:graphicData uri="http://schemas.openxmlformats.org/presentationml/2006/ole">
              <mc:AlternateContent xmlns:mc="http://schemas.openxmlformats.org/markup-compatibility/2006">
                <mc:Choice xmlns:v="urn:schemas-microsoft-com:vml" Requires="v">
                  <p:oleObj spid="_x0000_s12624" name="Equation" r:id="rId7" imgW="203112" imgH="279279" progId="Equation.3">
                    <p:embed/>
                  </p:oleObj>
                </mc:Choice>
                <mc:Fallback>
                  <p:oleObj name="Equation" r:id="rId7" imgW="203112" imgH="27927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1" y="1106"/>
                          <a:ext cx="206" cy="2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13"/>
            <p:cNvSpPr txBox="1">
              <a:spLocks noChangeArrowheads="1"/>
            </p:cNvSpPr>
            <p:nvPr/>
          </p:nvSpPr>
          <p:spPr bwMode="auto">
            <a:xfrm>
              <a:off x="269" y="1858"/>
              <a:ext cx="12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eaLnBrk="0" fontAlgn="base" hangingPunct="0">
                <a:spcBef>
                  <a:spcPct val="0"/>
                </a:spcBef>
                <a:spcAft>
                  <a:spcPct val="0"/>
                </a:spcAft>
                <a:defRPr>
                  <a:solidFill>
                    <a:schemeClr val="tx1"/>
                  </a:solidFill>
                  <a:latin typeface="Arial" pitchFamily="34" charset="0"/>
                  <a:ea typeface="Geneva" charset="-128"/>
                </a:defRPr>
              </a:lvl6pPr>
              <a:lvl7pPr marL="2971800" indent="-228600" eaLnBrk="0" fontAlgn="base" hangingPunct="0">
                <a:spcBef>
                  <a:spcPct val="0"/>
                </a:spcBef>
                <a:spcAft>
                  <a:spcPct val="0"/>
                </a:spcAft>
                <a:defRPr>
                  <a:solidFill>
                    <a:schemeClr val="tx1"/>
                  </a:solidFill>
                  <a:latin typeface="Arial" pitchFamily="34" charset="0"/>
                  <a:ea typeface="Geneva" charset="-128"/>
                </a:defRPr>
              </a:lvl7pPr>
              <a:lvl8pPr marL="3429000" indent="-228600" eaLnBrk="0" fontAlgn="base" hangingPunct="0">
                <a:spcBef>
                  <a:spcPct val="0"/>
                </a:spcBef>
                <a:spcAft>
                  <a:spcPct val="0"/>
                </a:spcAft>
                <a:defRPr>
                  <a:solidFill>
                    <a:schemeClr val="tx1"/>
                  </a:solidFill>
                  <a:latin typeface="Arial" pitchFamily="34" charset="0"/>
                  <a:ea typeface="Geneva" charset="-128"/>
                </a:defRPr>
              </a:lvl8pPr>
              <a:lvl9pPr marL="3886200" indent="-228600" eaLnBrk="0" fontAlgn="base" hangingPunct="0">
                <a:spcBef>
                  <a:spcPct val="0"/>
                </a:spcBef>
                <a:spcAft>
                  <a:spcPct val="0"/>
                </a:spcAft>
                <a:defRPr>
                  <a:solidFill>
                    <a:schemeClr val="tx1"/>
                  </a:solidFill>
                  <a:latin typeface="Arial" pitchFamily="34" charset="0"/>
                  <a:ea typeface="Geneva" charset="-128"/>
                </a:defRPr>
              </a:lvl9pPr>
            </a:lstStyle>
            <a:p>
              <a:pPr eaLnBrk="1" hangingPunct="1">
                <a:spcBef>
                  <a:spcPct val="50000"/>
                </a:spcBef>
              </a:pPr>
              <a:r>
                <a:rPr lang="en-US" sz="1300">
                  <a:solidFill>
                    <a:srgbClr val="0000FF"/>
                  </a:solidFill>
                </a:rPr>
                <a:t>incident neutron</a:t>
              </a:r>
            </a:p>
          </p:txBody>
        </p:sp>
        <p:sp>
          <p:nvSpPr>
            <p:cNvPr id="13" name="Text Box 14"/>
            <p:cNvSpPr txBox="1">
              <a:spLocks noChangeArrowheads="1"/>
            </p:cNvSpPr>
            <p:nvPr/>
          </p:nvSpPr>
          <p:spPr bwMode="auto">
            <a:xfrm>
              <a:off x="1951" y="825"/>
              <a:ext cx="13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eaLnBrk="0" fontAlgn="base" hangingPunct="0">
                <a:spcBef>
                  <a:spcPct val="0"/>
                </a:spcBef>
                <a:spcAft>
                  <a:spcPct val="0"/>
                </a:spcAft>
                <a:defRPr>
                  <a:solidFill>
                    <a:schemeClr val="tx1"/>
                  </a:solidFill>
                  <a:latin typeface="Arial" pitchFamily="34" charset="0"/>
                  <a:ea typeface="Geneva" charset="-128"/>
                </a:defRPr>
              </a:lvl6pPr>
              <a:lvl7pPr marL="2971800" indent="-228600" eaLnBrk="0" fontAlgn="base" hangingPunct="0">
                <a:spcBef>
                  <a:spcPct val="0"/>
                </a:spcBef>
                <a:spcAft>
                  <a:spcPct val="0"/>
                </a:spcAft>
                <a:defRPr>
                  <a:solidFill>
                    <a:schemeClr val="tx1"/>
                  </a:solidFill>
                  <a:latin typeface="Arial" pitchFamily="34" charset="0"/>
                  <a:ea typeface="Geneva" charset="-128"/>
                </a:defRPr>
              </a:lvl7pPr>
              <a:lvl8pPr marL="3429000" indent="-228600" eaLnBrk="0" fontAlgn="base" hangingPunct="0">
                <a:spcBef>
                  <a:spcPct val="0"/>
                </a:spcBef>
                <a:spcAft>
                  <a:spcPct val="0"/>
                </a:spcAft>
                <a:defRPr>
                  <a:solidFill>
                    <a:schemeClr val="tx1"/>
                  </a:solidFill>
                  <a:latin typeface="Arial" pitchFamily="34" charset="0"/>
                  <a:ea typeface="Geneva" charset="-128"/>
                </a:defRPr>
              </a:lvl8pPr>
              <a:lvl9pPr marL="3886200" indent="-228600" eaLnBrk="0" fontAlgn="base" hangingPunct="0">
                <a:spcBef>
                  <a:spcPct val="0"/>
                </a:spcBef>
                <a:spcAft>
                  <a:spcPct val="0"/>
                </a:spcAft>
                <a:defRPr>
                  <a:solidFill>
                    <a:schemeClr val="tx1"/>
                  </a:solidFill>
                  <a:latin typeface="Arial" pitchFamily="34" charset="0"/>
                  <a:ea typeface="Geneva" charset="-128"/>
                </a:defRPr>
              </a:lvl9pPr>
            </a:lstStyle>
            <a:p>
              <a:pPr eaLnBrk="1" hangingPunct="1">
                <a:spcBef>
                  <a:spcPct val="50000"/>
                </a:spcBef>
              </a:pPr>
              <a:r>
                <a:rPr lang="en-US" sz="1300">
                  <a:solidFill>
                    <a:srgbClr val="0000FF"/>
                  </a:solidFill>
                </a:rPr>
                <a:t>scattered neutron</a:t>
              </a:r>
            </a:p>
          </p:txBody>
        </p:sp>
        <p:sp>
          <p:nvSpPr>
            <p:cNvPr id="14" name="Text Box 15"/>
            <p:cNvSpPr txBox="1">
              <a:spLocks noChangeArrowheads="1"/>
            </p:cNvSpPr>
            <p:nvPr/>
          </p:nvSpPr>
          <p:spPr bwMode="auto">
            <a:xfrm>
              <a:off x="1704" y="2031"/>
              <a:ext cx="660"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eaLnBrk="0" fontAlgn="base" hangingPunct="0">
                <a:spcBef>
                  <a:spcPct val="0"/>
                </a:spcBef>
                <a:spcAft>
                  <a:spcPct val="0"/>
                </a:spcAft>
                <a:defRPr>
                  <a:solidFill>
                    <a:schemeClr val="tx1"/>
                  </a:solidFill>
                  <a:latin typeface="Arial" pitchFamily="34" charset="0"/>
                  <a:ea typeface="Geneva" charset="-128"/>
                </a:defRPr>
              </a:lvl6pPr>
              <a:lvl7pPr marL="2971800" indent="-228600" eaLnBrk="0" fontAlgn="base" hangingPunct="0">
                <a:spcBef>
                  <a:spcPct val="0"/>
                </a:spcBef>
                <a:spcAft>
                  <a:spcPct val="0"/>
                </a:spcAft>
                <a:defRPr>
                  <a:solidFill>
                    <a:schemeClr val="tx1"/>
                  </a:solidFill>
                  <a:latin typeface="Arial" pitchFamily="34" charset="0"/>
                  <a:ea typeface="Geneva" charset="-128"/>
                </a:defRPr>
              </a:lvl7pPr>
              <a:lvl8pPr marL="3429000" indent="-228600" eaLnBrk="0" fontAlgn="base" hangingPunct="0">
                <a:spcBef>
                  <a:spcPct val="0"/>
                </a:spcBef>
                <a:spcAft>
                  <a:spcPct val="0"/>
                </a:spcAft>
                <a:defRPr>
                  <a:solidFill>
                    <a:schemeClr val="tx1"/>
                  </a:solidFill>
                  <a:latin typeface="Arial" pitchFamily="34" charset="0"/>
                  <a:ea typeface="Geneva" charset="-128"/>
                </a:defRPr>
              </a:lvl8pPr>
              <a:lvl9pPr marL="3886200" indent="-228600" eaLnBrk="0" fontAlgn="base" hangingPunct="0">
                <a:spcBef>
                  <a:spcPct val="0"/>
                </a:spcBef>
                <a:spcAft>
                  <a:spcPct val="0"/>
                </a:spcAft>
                <a:defRPr>
                  <a:solidFill>
                    <a:schemeClr val="tx1"/>
                  </a:solidFill>
                  <a:latin typeface="Arial" pitchFamily="34" charset="0"/>
                  <a:ea typeface="Geneva" charset="-128"/>
                </a:defRPr>
              </a:lvl9pPr>
            </a:lstStyle>
            <a:p>
              <a:pPr eaLnBrk="1" hangingPunct="1">
                <a:spcBef>
                  <a:spcPct val="50000"/>
                </a:spcBef>
              </a:pPr>
              <a:r>
                <a:rPr lang="en-US" sz="1600" dirty="0">
                  <a:solidFill>
                    <a:schemeClr val="bg1"/>
                  </a:solidFill>
                </a:rPr>
                <a:t>sample</a:t>
              </a:r>
            </a:p>
          </p:txBody>
        </p:sp>
        <p:graphicFrame>
          <p:nvGraphicFramePr>
            <p:cNvPr id="15" name="Object 16"/>
            <p:cNvGraphicFramePr>
              <a:graphicFrameLocks noChangeAspect="1"/>
            </p:cNvGraphicFramePr>
            <p:nvPr/>
          </p:nvGraphicFramePr>
          <p:xfrm>
            <a:off x="2767" y="3422"/>
            <a:ext cx="157" cy="393"/>
          </p:xfrm>
          <a:graphic>
            <a:graphicData uri="http://schemas.openxmlformats.org/presentationml/2006/ole">
              <mc:AlternateContent xmlns:mc="http://schemas.openxmlformats.org/markup-compatibility/2006">
                <mc:Choice xmlns:v="urn:schemas-microsoft-com:vml" Requires="v">
                  <p:oleObj spid="_x0000_s12625" name="Equation" r:id="rId9" imgW="177646" imgH="291847" progId="Equation.3">
                    <p:embed/>
                  </p:oleObj>
                </mc:Choice>
                <mc:Fallback>
                  <p:oleObj name="Equation" r:id="rId9" imgW="177646" imgH="291847"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67" y="3422"/>
                          <a:ext cx="157" cy="3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Oval 17"/>
            <p:cNvSpPr>
              <a:spLocks noChangeArrowheads="1"/>
            </p:cNvSpPr>
            <p:nvPr/>
          </p:nvSpPr>
          <p:spPr bwMode="auto">
            <a:xfrm>
              <a:off x="3224" y="405"/>
              <a:ext cx="103" cy="232"/>
            </a:xfrm>
            <a:prstGeom prst="ellipse">
              <a:avLst/>
            </a:prstGeom>
            <a:solidFill>
              <a:schemeClr val="accent1"/>
            </a:solidFill>
            <a:ln w="9525">
              <a:round/>
              <a:headEnd/>
              <a:tailEnd/>
            </a:ln>
            <a:scene3d>
              <a:camera prst="legacyPerspectiveBottomRight">
                <a:rot lat="18000000" lon="300000" rev="0"/>
              </a:camera>
              <a:lightRig rig="legacyFlat4" dir="b"/>
            </a:scene3d>
            <a:sp3d extrusionH="887400" prstMaterial="legacyMatte">
              <a:bevelT w="13500" h="13500" prst="angle"/>
              <a:bevelB w="13500" h="13500" prst="angle"/>
              <a:extrusionClr>
                <a:srgbClr val="00FFFF"/>
              </a:extrusionClr>
            </a:sp3d>
          </p:spPr>
          <p:txBody>
            <a:bodyPr wrap="none" anchor="ctr">
              <a:flatTx/>
            </a:bodyPr>
            <a:lstStyle/>
            <a:p>
              <a:endParaRPr lang="en-US">
                <a:solidFill>
                  <a:srgbClr val="0000FF"/>
                </a:solidFill>
              </a:endParaRPr>
            </a:p>
          </p:txBody>
        </p:sp>
        <p:sp>
          <p:nvSpPr>
            <p:cNvPr id="17" name="Text Box 18"/>
            <p:cNvSpPr txBox="1">
              <a:spLocks noChangeArrowheads="1"/>
            </p:cNvSpPr>
            <p:nvPr/>
          </p:nvSpPr>
          <p:spPr bwMode="auto">
            <a:xfrm>
              <a:off x="3406" y="764"/>
              <a:ext cx="71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eaLnBrk="0" fontAlgn="base" hangingPunct="0">
                <a:spcBef>
                  <a:spcPct val="0"/>
                </a:spcBef>
                <a:spcAft>
                  <a:spcPct val="0"/>
                </a:spcAft>
                <a:defRPr>
                  <a:solidFill>
                    <a:schemeClr val="tx1"/>
                  </a:solidFill>
                  <a:latin typeface="Arial" pitchFamily="34" charset="0"/>
                  <a:ea typeface="Geneva" charset="-128"/>
                </a:defRPr>
              </a:lvl6pPr>
              <a:lvl7pPr marL="2971800" indent="-228600" eaLnBrk="0" fontAlgn="base" hangingPunct="0">
                <a:spcBef>
                  <a:spcPct val="0"/>
                </a:spcBef>
                <a:spcAft>
                  <a:spcPct val="0"/>
                </a:spcAft>
                <a:defRPr>
                  <a:solidFill>
                    <a:schemeClr val="tx1"/>
                  </a:solidFill>
                  <a:latin typeface="Arial" pitchFamily="34" charset="0"/>
                  <a:ea typeface="Geneva" charset="-128"/>
                </a:defRPr>
              </a:lvl7pPr>
              <a:lvl8pPr marL="3429000" indent="-228600" eaLnBrk="0" fontAlgn="base" hangingPunct="0">
                <a:spcBef>
                  <a:spcPct val="0"/>
                </a:spcBef>
                <a:spcAft>
                  <a:spcPct val="0"/>
                </a:spcAft>
                <a:defRPr>
                  <a:solidFill>
                    <a:schemeClr val="tx1"/>
                  </a:solidFill>
                  <a:latin typeface="Arial" pitchFamily="34" charset="0"/>
                  <a:ea typeface="Geneva" charset="-128"/>
                </a:defRPr>
              </a:lvl8pPr>
              <a:lvl9pPr marL="3886200" indent="-228600" eaLnBrk="0" fontAlgn="base" hangingPunct="0">
                <a:spcBef>
                  <a:spcPct val="0"/>
                </a:spcBef>
                <a:spcAft>
                  <a:spcPct val="0"/>
                </a:spcAft>
                <a:defRPr>
                  <a:solidFill>
                    <a:schemeClr val="tx1"/>
                  </a:solidFill>
                  <a:latin typeface="Arial" pitchFamily="34" charset="0"/>
                  <a:ea typeface="Geneva" charset="-128"/>
                </a:defRPr>
              </a:lvl9pPr>
            </a:lstStyle>
            <a:p>
              <a:pPr eaLnBrk="1" hangingPunct="1">
                <a:spcBef>
                  <a:spcPct val="50000"/>
                </a:spcBef>
              </a:pPr>
              <a:r>
                <a:rPr lang="en-US" sz="1300">
                  <a:solidFill>
                    <a:srgbClr val="0000FF"/>
                  </a:solidFill>
                </a:rPr>
                <a:t>detector</a:t>
              </a:r>
            </a:p>
          </p:txBody>
        </p:sp>
      </p:grpSp>
      <p:sp>
        <p:nvSpPr>
          <p:cNvPr id="18" name="TextBox 17"/>
          <p:cNvSpPr txBox="1"/>
          <p:nvPr/>
        </p:nvSpPr>
        <p:spPr>
          <a:xfrm>
            <a:off x="454553" y="5029200"/>
            <a:ext cx="8003647" cy="1200329"/>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In a scattering experiment the quantities of interest are changes in the momentum P, and Energy E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momentum and energy gained by the neutron is equal to that lost by the sample</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Box 18"/>
              <p:cNvSpPr txBox="1"/>
              <p:nvPr/>
            </p:nvSpPr>
            <p:spPr>
              <a:xfrm>
                <a:off x="4724400" y="1710813"/>
                <a:ext cx="3938322" cy="2774029"/>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Momentum transfer: </a:t>
                </a:r>
                <a14:m>
                  <m:oMath xmlns:m="http://schemas.openxmlformats.org/officeDocument/2006/math">
                    <m:r>
                      <a:rPr lang="en-US" i="1" smtClean="0">
                        <a:latin typeface="Cambria Math"/>
                        <a:ea typeface="Cambria Math"/>
                      </a:rPr>
                      <m:t>ℏ</m:t>
                    </m:r>
                    <m:sSub>
                      <m:sSubPr>
                        <m:ctrlPr>
                          <a:rPr lang="en-US" i="1" smtClean="0">
                            <a:latin typeface="Cambria Math"/>
                            <a:ea typeface="Cambria Math"/>
                          </a:rPr>
                        </m:ctrlPr>
                      </m:sSubPr>
                      <m:e>
                        <m:r>
                          <a:rPr lang="en-US" b="0" i="1" smtClean="0">
                            <a:latin typeface="Cambria Math"/>
                            <a:ea typeface="Cambria Math"/>
                          </a:rPr>
                          <m:t>𝑘</m:t>
                        </m:r>
                      </m:e>
                      <m:sub>
                        <m:r>
                          <a:rPr lang="en-US" b="0" i="1" smtClean="0">
                            <a:latin typeface="Cambria Math"/>
                            <a:ea typeface="Cambria Math"/>
                          </a:rPr>
                          <m:t>𝑖</m:t>
                        </m:r>
                      </m:sub>
                    </m:sSub>
                    <m:r>
                      <a:rPr lang="en-US" b="0" i="1" smtClean="0">
                        <a:latin typeface="Cambria Math"/>
                        <a:ea typeface="Cambria Math"/>
                      </a:rPr>
                      <m:t> − ℏ</m:t>
                    </m:r>
                    <m:sSub>
                      <m:sSubPr>
                        <m:ctrlPr>
                          <a:rPr lang="en-US" b="0" i="1" smtClean="0">
                            <a:latin typeface="Cambria Math"/>
                            <a:ea typeface="Cambria Math"/>
                          </a:rPr>
                        </m:ctrlPr>
                      </m:sSubPr>
                      <m:e>
                        <m:r>
                          <a:rPr lang="en-US" b="0" i="1" smtClean="0">
                            <a:latin typeface="Cambria Math"/>
                            <a:ea typeface="Cambria Math"/>
                          </a:rPr>
                          <m:t>𝑘</m:t>
                        </m:r>
                      </m:e>
                      <m:sub>
                        <m:r>
                          <a:rPr lang="en-US" b="0" i="1" smtClean="0">
                            <a:latin typeface="Cambria Math"/>
                            <a:ea typeface="Cambria Math"/>
                          </a:rPr>
                          <m:t>𝑓</m:t>
                        </m:r>
                      </m:sub>
                    </m:sSub>
                    <m:r>
                      <a:rPr lang="en-US" b="0" i="1" smtClean="0">
                        <a:latin typeface="Cambria Math"/>
                        <a:ea typeface="Cambria Math"/>
                      </a:rPr>
                      <m:t>= ℏ</m:t>
                    </m:r>
                    <m:r>
                      <a:rPr lang="en-US" b="0" i="1" smtClean="0">
                        <a:latin typeface="Cambria Math"/>
                        <a:ea typeface="Cambria Math"/>
                      </a:rPr>
                      <m:t>𝑄</m:t>
                    </m:r>
                  </m:oMath>
                </a14:m>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14:m>
                  <m:oMath xmlns:m="http://schemas.openxmlformats.org/officeDocument/2006/math">
                    <m:r>
                      <a:rPr lang="en-US" i="1">
                        <a:latin typeface="Cambria Math"/>
                        <a:ea typeface="Cambria Math"/>
                      </a:rPr>
                      <m:t>ℏ</m:t>
                    </m:r>
                  </m:oMath>
                </a14:m>
                <a:r>
                  <a:rPr lang="en-US" dirty="0" smtClean="0">
                    <a:latin typeface="Times New Roman" panose="02020603050405020304" pitchFamily="18" charset="0"/>
                    <a:cs typeface="Times New Roman" panose="02020603050405020304" pitchFamily="18" charset="0"/>
                  </a:rPr>
                  <a:t> is the Plank’s constant </a:t>
                </a:r>
                <a14:m>
                  <m:oMath xmlns:m="http://schemas.openxmlformats.org/officeDocument/2006/math">
                    <m:r>
                      <a:rPr lang="en-US" i="1">
                        <a:latin typeface="Cambria Math"/>
                        <a:ea typeface="Cambria Math"/>
                      </a:rPr>
                      <m:t>ℏ</m:t>
                    </m:r>
                    <m:r>
                      <a:rPr lang="en-US" b="0" i="1" smtClean="0">
                        <a:latin typeface="Cambria Math"/>
                        <a:ea typeface="Cambria Math"/>
                      </a:rPr>
                      <m:t>= </m:t>
                    </m:r>
                    <m:f>
                      <m:fPr>
                        <m:ctrlPr>
                          <a:rPr lang="en-US" b="0" i="1" smtClean="0">
                            <a:latin typeface="Cambria Math"/>
                            <a:ea typeface="Cambria Math"/>
                          </a:rPr>
                        </m:ctrlPr>
                      </m:fPr>
                      <m:num>
                        <m:r>
                          <a:rPr lang="en-US" b="0" i="1" smtClean="0">
                            <a:latin typeface="Cambria Math"/>
                            <a:ea typeface="Cambria Math"/>
                          </a:rPr>
                          <m:t>h</m:t>
                        </m:r>
                      </m:num>
                      <m:den>
                        <m:r>
                          <a:rPr lang="en-US" b="0" i="1" smtClean="0">
                            <a:latin typeface="Cambria Math"/>
                            <a:ea typeface="Cambria Math"/>
                          </a:rPr>
                          <m:t>2</m:t>
                        </m:r>
                        <m:r>
                          <a:rPr lang="en-US" b="0" i="1" smtClean="0">
                            <a:latin typeface="Cambria Math"/>
                            <a:ea typeface="Cambria Math"/>
                          </a:rPr>
                          <m:t>𝜋</m:t>
                        </m:r>
                      </m:den>
                    </m:f>
                  </m:oMath>
                </a14:m>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a:rPr>
                        <m:t>𝑄</m:t>
                      </m:r>
                      <m:r>
                        <a:rPr lang="en-US" b="0" i="1" smtClean="0">
                          <a:latin typeface="Cambria Math"/>
                        </a:rPr>
                        <m:t>= </m:t>
                      </m:r>
                      <m:sSub>
                        <m:sSubPr>
                          <m:ctrlPr>
                            <a:rPr lang="en-US" b="0" i="1" smtClean="0">
                              <a:latin typeface="Cambria Math"/>
                            </a:rPr>
                          </m:ctrlPr>
                        </m:sSubPr>
                        <m:e>
                          <m:r>
                            <a:rPr lang="en-US" b="0" i="1" smtClean="0">
                              <a:latin typeface="Cambria Math"/>
                            </a:rPr>
                            <m:t>𝑘</m:t>
                          </m:r>
                        </m:e>
                        <m:sub>
                          <m:r>
                            <a:rPr lang="en-US" b="0" i="1" smtClean="0">
                              <a:latin typeface="Cambria Math"/>
                            </a:rPr>
                            <m:t>𝑖</m:t>
                          </m:r>
                        </m:sub>
                      </m:sSub>
                      <m:r>
                        <a:rPr lang="en-US" b="0" i="1" smtClean="0">
                          <a:latin typeface="Cambria Math"/>
                        </a:rPr>
                        <m:t> − </m:t>
                      </m:r>
                      <m:sSub>
                        <m:sSubPr>
                          <m:ctrlPr>
                            <a:rPr lang="en-US" b="0" i="1" smtClean="0">
                              <a:latin typeface="Cambria Math"/>
                            </a:rPr>
                          </m:ctrlPr>
                        </m:sSubPr>
                        <m:e>
                          <m:r>
                            <a:rPr lang="en-US" b="0" i="1" smtClean="0">
                              <a:latin typeface="Cambria Math"/>
                            </a:rPr>
                            <m:t>𝑘</m:t>
                          </m:r>
                        </m:e>
                        <m:sub>
                          <m:r>
                            <a:rPr lang="en-US" b="0" i="1" smtClean="0">
                              <a:latin typeface="Cambria Math"/>
                            </a:rPr>
                            <m:t>𝑓</m:t>
                          </m:r>
                        </m:sub>
                      </m:sSub>
                    </m:oMath>
                  </m:oMathPara>
                </a14:m>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Energy transfer </a:t>
                </a:r>
                <a14:m>
                  <m:oMath xmlns:m="http://schemas.openxmlformats.org/officeDocument/2006/math">
                    <m:r>
                      <a:rPr lang="en-US" b="0" i="1" smtClean="0">
                        <a:latin typeface="Cambria Math"/>
                      </a:rPr>
                      <m:t>𝐸</m:t>
                    </m:r>
                    <m:r>
                      <a:rPr lang="en-US" b="0" i="1" smtClean="0">
                        <a:latin typeface="Cambria Math"/>
                      </a:rPr>
                      <m:t>= ℏ</m:t>
                    </m:r>
                    <m:r>
                      <a:rPr lang="en-US" b="0" i="1" smtClean="0">
                        <a:latin typeface="Cambria Math"/>
                        <a:ea typeface="Cambria Math"/>
                      </a:rPr>
                      <m:t>𝜔</m:t>
                    </m:r>
                    <m:r>
                      <a:rPr lang="en-US" b="0" i="1" smtClean="0">
                        <a:latin typeface="Cambria Math"/>
                        <a:ea typeface="Cambria Math"/>
                      </a:rPr>
                      <m:t> </m:t>
                    </m:r>
                  </m:oMath>
                </a14:m>
                <a:endParaRPr lang="en-US" b="0" i="1" dirty="0" smtClean="0">
                  <a:latin typeface="Times New Roman" panose="02020603050405020304" pitchFamily="18" charset="0"/>
                  <a:ea typeface="Cambria Math"/>
                  <a:cs typeface="Times New Roman" panose="02020603050405020304" pitchFamily="18" charset="0"/>
                </a:endParaRPr>
              </a:p>
              <a:p>
                <a:endParaRPr lang="en-US" b="0" i="0" dirty="0" smtClean="0">
                  <a:latin typeface="Times New Roman" panose="02020603050405020304" pitchFamily="18" charset="0"/>
                  <a:ea typeface="Cambria Math"/>
                  <a:cs typeface="Times New Roman" panose="02020603050405020304" pitchFamily="18" charset="0"/>
                </a:endParaRPr>
              </a:p>
              <a:p>
                <a14:m>
                  <m:oMath xmlns:m="http://schemas.openxmlformats.org/officeDocument/2006/math">
                    <m:r>
                      <m:rPr>
                        <m:sty m:val="p"/>
                      </m:rPr>
                      <a:rPr lang="en-US" b="0" i="0" smtClean="0">
                        <a:latin typeface="Cambria Math"/>
                        <a:ea typeface="Cambria Math"/>
                      </a:rPr>
                      <m:t>where</m:t>
                    </m:r>
                    <m:r>
                      <a:rPr lang="en-US" b="0" i="0" smtClean="0">
                        <a:latin typeface="Cambria Math"/>
                        <a:ea typeface="Cambria Math"/>
                      </a:rPr>
                      <m:t> </m:t>
                    </m:r>
                    <m:r>
                      <a:rPr lang="en-US" b="0" i="1" smtClean="0">
                        <a:latin typeface="Cambria Math"/>
                        <a:ea typeface="Cambria Math"/>
                      </a:rPr>
                      <m:t>𝜔</m:t>
                    </m:r>
                    <m:r>
                      <a:rPr lang="en-US" b="0" i="1" smtClean="0">
                        <a:latin typeface="Cambria Math"/>
                        <a:ea typeface="Cambria Math"/>
                      </a:rPr>
                      <m:t>= </m:t>
                    </m:r>
                    <m:sSub>
                      <m:sSubPr>
                        <m:ctrlPr>
                          <a:rPr lang="en-US" b="0" i="1" smtClean="0">
                            <a:latin typeface="Cambria Math"/>
                            <a:ea typeface="Cambria Math"/>
                          </a:rPr>
                        </m:ctrlPr>
                      </m:sSubPr>
                      <m:e>
                        <m:r>
                          <a:rPr lang="en-US" b="0" i="1" smtClean="0">
                            <a:latin typeface="Cambria Math"/>
                            <a:ea typeface="Cambria Math"/>
                          </a:rPr>
                          <m:t>𝜔</m:t>
                        </m:r>
                      </m:e>
                      <m:sub>
                        <m:r>
                          <a:rPr lang="en-US" b="0" i="1" smtClean="0">
                            <a:latin typeface="Cambria Math"/>
                            <a:ea typeface="Cambria Math"/>
                          </a:rPr>
                          <m:t>𝑖</m:t>
                        </m:r>
                      </m:sub>
                    </m:sSub>
                    <m:r>
                      <a:rPr lang="en-US" b="0" i="1" smtClean="0">
                        <a:latin typeface="Cambria Math"/>
                        <a:ea typeface="Cambria Math"/>
                      </a:rPr>
                      <m:t> − </m:t>
                    </m:r>
                    <m:sSub>
                      <m:sSubPr>
                        <m:ctrlPr>
                          <a:rPr lang="en-US" b="0" i="1" smtClean="0">
                            <a:latin typeface="Cambria Math"/>
                            <a:ea typeface="Cambria Math"/>
                          </a:rPr>
                        </m:ctrlPr>
                      </m:sSubPr>
                      <m:e>
                        <m:r>
                          <a:rPr lang="en-US" b="0" i="1" smtClean="0">
                            <a:latin typeface="Cambria Math"/>
                            <a:ea typeface="Cambria Math"/>
                          </a:rPr>
                          <m:t>𝜔</m:t>
                        </m:r>
                      </m:e>
                      <m:sub>
                        <m:r>
                          <a:rPr lang="en-US" b="0" i="1" smtClean="0">
                            <a:latin typeface="Cambria Math"/>
                            <a:ea typeface="Cambria Math"/>
                          </a:rPr>
                          <m:t>𝑓</m:t>
                        </m:r>
                      </m:sub>
                    </m:sSub>
                  </m:oMath>
                </a14:m>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724400" y="1710813"/>
                <a:ext cx="3938322" cy="2774029"/>
              </a:xfrm>
              <a:prstGeom prst="rect">
                <a:avLst/>
              </a:prstGeom>
              <a:blipFill rotWithShape="1">
                <a:blip r:embed="rId11"/>
                <a:stretch>
                  <a:fillRect l="-1238" t="-1099" b="-440"/>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1EB8CD6A-B2DA-4254-8EA7-9951D673A479}" type="slidenum">
              <a:rPr lang="en-US" smtClean="0"/>
              <a:t>30</a:t>
            </a:fld>
            <a:endParaRPr lang="en-US"/>
          </a:p>
        </p:txBody>
      </p:sp>
    </p:spTree>
    <p:extLst>
      <p:ext uri="{BB962C8B-B14F-4D97-AF65-F5344CB8AC3E}">
        <p14:creationId xmlns:p14="http://schemas.microsoft.com/office/powerpoint/2010/main" val="2821323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B8CD6A-B2DA-4254-8EA7-9951D673A479}" type="slidenum">
              <a:rPr lang="en-US" smtClean="0"/>
              <a:t>31</a:t>
            </a:fld>
            <a:endParaRPr lang="en-US"/>
          </a:p>
        </p:txBody>
      </p:sp>
      <p:sp>
        <p:nvSpPr>
          <p:cNvPr id="3" name="Rectangle 2"/>
          <p:cNvSpPr/>
          <p:nvPr/>
        </p:nvSpPr>
        <p:spPr>
          <a:xfrm>
            <a:off x="304800" y="271790"/>
            <a:ext cx="3489142" cy="523220"/>
          </a:xfrm>
          <a:prstGeom prst="rect">
            <a:avLst/>
          </a:prstGeom>
        </p:spPr>
        <p:txBody>
          <a:bodyPr wrap="square">
            <a:spAutoFit/>
          </a:bodyPr>
          <a:lstStyle/>
          <a:p>
            <a:r>
              <a:rPr lang="en-US" altLang="en-US" sz="2800" b="1" dirty="0" smtClean="0">
                <a:solidFill>
                  <a:srgbClr val="0000FF"/>
                </a:solidFill>
                <a:latin typeface="Times New Roman" panose="02020603050405020304" pitchFamily="18" charset="0"/>
                <a:cs typeface="Times New Roman" panose="02020603050405020304" pitchFamily="18" charset="0"/>
              </a:rPr>
              <a:t>Total cross-section </a:t>
            </a:r>
            <a:endParaRPr lang="en-US" sz="2800" b="1"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304800" y="795010"/>
                <a:ext cx="8686800" cy="5568256"/>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Let us consider scattering by a single nucleus. An incident plane wave of neutrons travelling</a:t>
                </a:r>
              </a:p>
              <a:p>
                <a:r>
                  <a:rPr lang="en-US" dirty="0" smtClean="0">
                    <a:latin typeface="Times New Roman" panose="02020603050405020304" pitchFamily="18" charset="0"/>
                    <a:cs typeface="Times New Roman" panose="02020603050405020304" pitchFamily="18" charset="0"/>
                  </a:rPr>
                  <a:t>In the </a:t>
                </a:r>
                <a:r>
                  <a:rPr lang="en-US" i="1"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-direction </a:t>
                </a:r>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a:ea typeface="Cambria Math"/>
                            </a:rPr>
                          </m:ctrlPr>
                        </m:sSubPr>
                        <m:e>
                          <m:r>
                            <a:rPr lang="en-US" i="1" smtClean="0">
                              <a:latin typeface="Cambria Math"/>
                              <a:ea typeface="Cambria Math"/>
                            </a:rPr>
                            <m:t>𝜓</m:t>
                          </m:r>
                        </m:e>
                        <m:sub>
                          <m:r>
                            <a:rPr lang="en-US" b="0" i="1" smtClean="0">
                              <a:latin typeface="Cambria Math"/>
                              <a:ea typeface="Cambria Math"/>
                            </a:rPr>
                            <m:t>𝑖</m:t>
                          </m:r>
                        </m:sub>
                      </m:sSub>
                      <m:r>
                        <a:rPr lang="en-US" b="0" i="1" smtClean="0">
                          <a:latin typeface="Cambria Math"/>
                          <a:ea typeface="Cambria Math"/>
                        </a:rPr>
                        <m:t>= </m:t>
                      </m:r>
                      <m:sSup>
                        <m:sSupPr>
                          <m:ctrlPr>
                            <a:rPr lang="en-US" b="0" i="1" smtClean="0">
                              <a:latin typeface="Cambria Math"/>
                              <a:ea typeface="Cambria Math"/>
                            </a:rPr>
                          </m:ctrlPr>
                        </m:sSupPr>
                        <m:e>
                          <m:r>
                            <a:rPr lang="en-US" b="0" i="1" smtClean="0">
                              <a:latin typeface="Cambria Math"/>
                              <a:ea typeface="Cambria Math"/>
                            </a:rPr>
                            <m:t>𝑒</m:t>
                          </m:r>
                        </m:e>
                        <m:sup>
                          <m:r>
                            <a:rPr lang="en-US" b="0" i="1" smtClean="0">
                              <a:latin typeface="Cambria Math"/>
                              <a:ea typeface="Cambria Math"/>
                            </a:rPr>
                            <m:t>𝑖</m:t>
                          </m:r>
                          <m:sSub>
                            <m:sSubPr>
                              <m:ctrlPr>
                                <a:rPr lang="en-US" b="0" i="1" smtClean="0">
                                  <a:latin typeface="Cambria Math"/>
                                  <a:ea typeface="Cambria Math"/>
                                </a:rPr>
                              </m:ctrlPr>
                            </m:sSubPr>
                            <m:e>
                              <m:r>
                                <a:rPr lang="en-US" b="0" i="1" smtClean="0">
                                  <a:latin typeface="Cambria Math"/>
                                  <a:ea typeface="Cambria Math"/>
                                </a:rPr>
                                <m:t>𝑘</m:t>
                              </m:r>
                            </m:e>
                            <m:sub>
                              <m:r>
                                <a:rPr lang="en-US" b="0" i="1" smtClean="0">
                                  <a:latin typeface="Cambria Math"/>
                                  <a:ea typeface="Cambria Math"/>
                                </a:rPr>
                                <m:t>𝑖𝑥</m:t>
                              </m:r>
                            </m:sub>
                          </m:sSub>
                        </m:sup>
                      </m:sSup>
                    </m:oMath>
                  </m:oMathPara>
                </a14:m>
                <a:endParaRPr lang="en-US" dirty="0" smtClean="0">
                  <a:latin typeface="Times New Roman" panose="02020603050405020304" pitchFamily="18" charset="0"/>
                  <a:cs typeface="Times New Roman" panose="02020603050405020304" pitchFamily="18" charset="0"/>
                </a:endParaRPr>
              </a:p>
              <a:p>
                <a:pPr>
                  <a:lnSpc>
                    <a:spcPct val="150000"/>
                  </a:lnSpc>
                </a:pPr>
                <a:r>
                  <a:rPr lang="en-US" dirty="0" smtClean="0">
                    <a:latin typeface="Times New Roman" panose="02020603050405020304" pitchFamily="18" charset="0"/>
                    <a:cs typeface="Times New Roman" panose="02020603050405020304" pitchFamily="18" charset="0"/>
                  </a:rPr>
                  <a:t>Where </a:t>
                </a:r>
                <a14:m>
                  <m:oMath xmlns:m="http://schemas.openxmlformats.org/officeDocument/2006/math">
                    <m:r>
                      <a:rPr lang="en-US" b="0" i="1" smtClean="0">
                        <a:latin typeface="Cambria Math"/>
                      </a:rPr>
                      <m:t>𝑘</m:t>
                    </m:r>
                    <m:r>
                      <a:rPr lang="en-US" b="0" i="1" smtClean="0">
                        <a:latin typeface="Cambria Math"/>
                      </a:rPr>
                      <m:t>= </m:t>
                    </m:r>
                    <m:f>
                      <m:fPr>
                        <m:ctrlPr>
                          <a:rPr lang="en-US" b="0" i="1" smtClean="0">
                            <a:latin typeface="Cambria Math"/>
                          </a:rPr>
                        </m:ctrlPr>
                      </m:fPr>
                      <m:num>
                        <m:r>
                          <a:rPr lang="en-US" b="0" i="1" smtClean="0">
                            <a:latin typeface="Cambria Math"/>
                          </a:rPr>
                          <m:t>2</m:t>
                        </m:r>
                        <m:r>
                          <a:rPr lang="en-US" b="0" i="1" smtClean="0">
                            <a:latin typeface="Cambria Math"/>
                            <a:ea typeface="Cambria Math"/>
                          </a:rPr>
                          <m:t>𝜋</m:t>
                        </m:r>
                      </m:num>
                      <m:den>
                        <m:r>
                          <a:rPr lang="en-US" b="0" i="1" smtClean="0">
                            <a:latin typeface="Cambria Math"/>
                            <a:ea typeface="Cambria Math"/>
                          </a:rPr>
                          <m:t>𝜆</m:t>
                        </m:r>
                      </m:den>
                    </m:f>
                  </m:oMath>
                </a14:m>
                <a:r>
                  <a:rPr lang="en-US" dirty="0" smtClean="0">
                    <a:latin typeface="Times New Roman" panose="02020603050405020304" pitchFamily="18" charset="0"/>
                    <a:cs typeface="Times New Roman" panose="02020603050405020304" pitchFamily="18" charset="0"/>
                  </a:rPr>
                  <a:t> is the wavenumber. The probability of finding a neutron in a volume </a:t>
                </a:r>
                <a:r>
                  <a:rPr lang="en-US" dirty="0" err="1" smtClean="0">
                    <a:latin typeface="Times New Roman" panose="02020603050405020304" pitchFamily="18" charset="0"/>
                    <a:cs typeface="Times New Roman" panose="02020603050405020304" pitchFamily="18" charset="0"/>
                  </a:rPr>
                  <a:t>dV</a:t>
                </a:r>
                <a:r>
                  <a:rPr lang="en-US" dirty="0" smtClean="0">
                    <a:latin typeface="Times New Roman" panose="02020603050405020304" pitchFamily="18" charset="0"/>
                    <a:cs typeface="Times New Roman" panose="02020603050405020304" pitchFamily="18" charset="0"/>
                  </a:rPr>
                  <a:t> </a:t>
                </a:r>
              </a:p>
              <a:p>
                <a:pPr>
                  <a:lnSpc>
                    <a:spcPct val="150000"/>
                  </a:lnSpc>
                </a:pPr>
                <a:r>
                  <a:rPr lang="en-US" dirty="0" smtClean="0">
                    <a:latin typeface="Times New Roman" panose="02020603050405020304" pitchFamily="18" charset="0"/>
                    <a:cs typeface="Times New Roman" panose="02020603050405020304" pitchFamily="18" charset="0"/>
                  </a:rPr>
                  <a:t>is </a:t>
                </a:r>
                <a14:m>
                  <m:oMath xmlns:m="http://schemas.openxmlformats.org/officeDocument/2006/math">
                    <m:sSup>
                      <m:sSupPr>
                        <m:ctrlPr>
                          <a:rPr lang="en-US" i="1" smtClean="0">
                            <a:latin typeface="Cambria Math"/>
                          </a:rPr>
                        </m:ctrlPr>
                      </m:sSupPr>
                      <m:e>
                        <m:d>
                          <m:dPr>
                            <m:begChr m:val="|"/>
                            <m:endChr m:val="|"/>
                            <m:ctrlPr>
                              <a:rPr lang="en-US" i="1">
                                <a:latin typeface="Cambria Math"/>
                              </a:rPr>
                            </m:ctrlPr>
                          </m:dPr>
                          <m:e>
                            <m:sSub>
                              <m:sSubPr>
                                <m:ctrlPr>
                                  <a:rPr lang="en-US" i="1">
                                    <a:latin typeface="Cambria Math"/>
                                  </a:rPr>
                                </m:ctrlPr>
                              </m:sSubPr>
                              <m:e>
                                <m:r>
                                  <a:rPr lang="en-US" i="1">
                                    <a:latin typeface="Cambria Math"/>
                                    <a:ea typeface="Cambria Math"/>
                                  </a:rPr>
                                  <m:t>𝜓</m:t>
                                </m:r>
                              </m:e>
                              <m:sub>
                                <m:r>
                                  <a:rPr lang="en-US" i="1">
                                    <a:latin typeface="Cambria Math"/>
                                  </a:rPr>
                                  <m:t>𝑖</m:t>
                                </m:r>
                              </m:sub>
                            </m:sSub>
                          </m:e>
                        </m:d>
                      </m:e>
                      <m:sup>
                        <m:r>
                          <a:rPr lang="en-US" b="0" i="1" smtClean="0">
                            <a:latin typeface="Cambria Math"/>
                          </a:rPr>
                          <m:t>2</m:t>
                        </m:r>
                      </m:sup>
                    </m:sSup>
                    <m:r>
                      <a:rPr lang="en-US" b="0" i="1" smtClean="0">
                        <a:latin typeface="Cambria Math"/>
                      </a:rPr>
                      <m:t>𝑑𝑉</m:t>
                    </m:r>
                  </m:oMath>
                </a14:m>
                <a:r>
                  <a:rPr lang="en-US" dirty="0" smtClean="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i="1">
                            <a:latin typeface="Cambria Math"/>
                          </a:rPr>
                        </m:ctrlPr>
                      </m:sSupPr>
                      <m:e>
                        <m:d>
                          <m:dPr>
                            <m:begChr m:val="|"/>
                            <m:endChr m:val="|"/>
                            <m:ctrlPr>
                              <a:rPr lang="en-US" i="1">
                                <a:latin typeface="Cambria Math"/>
                              </a:rPr>
                            </m:ctrlPr>
                          </m:dPr>
                          <m:e>
                            <m:sSub>
                              <m:sSubPr>
                                <m:ctrlPr>
                                  <a:rPr lang="en-US" i="1">
                                    <a:latin typeface="Cambria Math"/>
                                  </a:rPr>
                                </m:ctrlPr>
                              </m:sSubPr>
                              <m:e>
                                <m:r>
                                  <a:rPr lang="en-US" i="1">
                                    <a:latin typeface="Cambria Math"/>
                                    <a:ea typeface="Cambria Math"/>
                                  </a:rPr>
                                  <m:t>𝜓</m:t>
                                </m:r>
                              </m:e>
                              <m:sub>
                                <m:r>
                                  <a:rPr lang="en-US" i="1">
                                    <a:latin typeface="Cambria Math"/>
                                  </a:rPr>
                                  <m:t>𝑖</m:t>
                                </m:r>
                              </m:sub>
                            </m:sSub>
                          </m:e>
                        </m:d>
                      </m:e>
                      <m:sup>
                        <m:r>
                          <a:rPr lang="en-US" i="1">
                            <a:latin typeface="Cambria Math"/>
                          </a:rPr>
                          <m:t>2</m:t>
                        </m:r>
                      </m:sup>
                    </m:sSup>
                  </m:oMath>
                </a14:m>
                <a:r>
                  <a:rPr lang="en-US" dirty="0" smtClean="0">
                    <a:latin typeface="Times New Roman" panose="02020603050405020304" pitchFamily="18" charset="0"/>
                    <a:cs typeface="Times New Roman" panose="02020603050405020304" pitchFamily="18" charset="0"/>
                  </a:rPr>
                  <a:t> =1). The flux of neutrons </a:t>
                </a:r>
              </a:p>
              <a:p>
                <a:pPr>
                  <a:lnSpc>
                    <a:spcPct val="150000"/>
                  </a:lnSpc>
                </a:pPr>
                <a:r>
                  <a:rPr lang="en-US" dirty="0" smtClean="0">
                    <a:latin typeface="Times New Roman" panose="02020603050405020304" pitchFamily="18" charset="0"/>
                    <a:cs typeface="Times New Roman" panose="02020603050405020304" pitchFamily="18" charset="0"/>
                  </a:rPr>
                  <a:t>incident normally on unit area per second is</a:t>
                </a:r>
              </a:p>
              <a:p>
                <a:endParaRPr lang="en-US"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i="1" smtClean="0">
                            <a:latin typeface="Cambria Math"/>
                            <a:cs typeface="Times New Roman" panose="02020603050405020304" pitchFamily="18" charset="0"/>
                          </a:rPr>
                        </m:ctrlPr>
                      </m:sSubPr>
                      <m:e>
                        <m:r>
                          <a:rPr lang="en-US" b="0" i="1" smtClean="0">
                            <a:latin typeface="Cambria Math"/>
                            <a:cs typeface="Times New Roman" panose="02020603050405020304" pitchFamily="18" charset="0"/>
                          </a:rPr>
                          <m:t>𝐼</m:t>
                        </m:r>
                      </m:e>
                      <m:sub>
                        <m:r>
                          <a:rPr lang="en-US" b="0" i="1" smtClean="0">
                            <a:latin typeface="Cambria Math"/>
                            <a:cs typeface="Times New Roman" panose="02020603050405020304" pitchFamily="18" charset="0"/>
                          </a:rPr>
                          <m:t>0</m:t>
                        </m:r>
                      </m:sub>
                    </m:sSub>
                    <m:r>
                      <a:rPr lang="en-US" b="0" i="1" smtClean="0">
                        <a:latin typeface="Cambria Math"/>
                        <a:cs typeface="Times New Roman" panose="02020603050405020304" pitchFamily="18" charset="0"/>
                      </a:rPr>
                      <m:t>=</m:t>
                    </m:r>
                    <m:r>
                      <m:rPr>
                        <m:sty m:val="p"/>
                      </m:rPr>
                      <a:rPr lang="en-US" b="0" i="0" smtClean="0">
                        <a:latin typeface="Cambria Math"/>
                        <a:cs typeface="Times New Roman" panose="02020603050405020304" pitchFamily="18" charset="0"/>
                      </a:rPr>
                      <m:t>neutron</m:t>
                    </m:r>
                    <m:r>
                      <a:rPr lang="en-US" b="0" i="0" smtClean="0">
                        <a:latin typeface="Cambria Math"/>
                        <a:cs typeface="Times New Roman" panose="02020603050405020304" pitchFamily="18" charset="0"/>
                      </a:rPr>
                      <m:t> </m:t>
                    </m:r>
                    <m:r>
                      <m:rPr>
                        <m:sty m:val="p"/>
                      </m:rPr>
                      <a:rPr lang="en-US" b="0" i="0" smtClean="0">
                        <a:latin typeface="Cambria Math"/>
                        <a:cs typeface="Times New Roman" panose="02020603050405020304" pitchFamily="18" charset="0"/>
                      </a:rPr>
                      <m:t>density</m:t>
                    </m:r>
                    <m:r>
                      <a:rPr lang="en-US" b="0" i="0" smtClean="0">
                        <a:latin typeface="Cambria Math"/>
                        <a:cs typeface="Times New Roman" panose="02020603050405020304" pitchFamily="18" charset="0"/>
                      </a:rPr>
                      <m:t> </m:t>
                    </m:r>
                    <m:r>
                      <a:rPr lang="en-US" b="0" i="1" smtClean="0">
                        <a:latin typeface="Cambria Math"/>
                        <a:ea typeface="Cambria Math"/>
                        <a:cs typeface="Times New Roman" panose="02020603050405020304" pitchFamily="18" charset="0"/>
                      </a:rPr>
                      <m:t>×</m:t>
                    </m:r>
                    <m:r>
                      <a:rPr lang="en-US" b="0" i="1" smtClean="0">
                        <a:latin typeface="Cambria Math"/>
                        <a:cs typeface="Times New Roman" panose="02020603050405020304" pitchFamily="18" charset="0"/>
                      </a:rPr>
                      <m:t> </m:t>
                    </m:r>
                    <m:r>
                      <m:rPr>
                        <m:sty m:val="p"/>
                      </m:rPr>
                      <a:rPr lang="en-US" b="0" i="0" smtClean="0">
                        <a:latin typeface="Cambria Math"/>
                        <a:cs typeface="Times New Roman" panose="02020603050405020304" pitchFamily="18" charset="0"/>
                      </a:rPr>
                      <m:t>velocity</m:t>
                    </m:r>
                    <m:r>
                      <a:rPr lang="en-US" b="0" i="1" smtClean="0">
                        <a:latin typeface="Cambria Math"/>
                        <a:cs typeface="Times New Roman" panose="02020603050405020304" pitchFamily="18" charset="0"/>
                      </a:rPr>
                      <m:t>=</m:t>
                    </m:r>
                    <m:r>
                      <a:rPr lang="en-US" b="0" i="1" smtClean="0">
                        <a:latin typeface="Cambria Math"/>
                        <a:cs typeface="Times New Roman" panose="02020603050405020304" pitchFamily="18" charset="0"/>
                      </a:rPr>
                      <m:t>𝑣</m:t>
                    </m:r>
                  </m:oMath>
                </a14:m>
                <a:r>
                  <a:rPr lang="en-US" dirty="0" smtClean="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scattered wave by an isolated atom </a:t>
                </a:r>
              </a:p>
              <a:p>
                <a:r>
                  <a:rPr lang="en-US" dirty="0" smtClean="0">
                    <a:latin typeface="Times New Roman" panose="02020603050405020304" pitchFamily="18" charset="0"/>
                    <a:cs typeface="Times New Roman" panose="02020603050405020304" pitchFamily="18" charset="0"/>
                  </a:rPr>
                  <a:t>is in the form</a:t>
                </a:r>
              </a:p>
              <a:p>
                <a:endParaRPr lang="en-US" i="1" dirty="0" smtClean="0">
                  <a:latin typeface="Times New Roman" panose="02020603050405020304" pitchFamily="18" charset="0"/>
                  <a:ea typeface="Cambria Math"/>
                  <a:cs typeface="Times New Roman" panose="02020603050405020304" pitchFamily="18" charset="0"/>
                </a:endParaRPr>
              </a:p>
              <a:p>
                <a:r>
                  <a:rPr lang="en-US" dirty="0" smtClean="0">
                    <a:ea typeface="Cambria Math"/>
                  </a:rPr>
                  <a:t>                               </a:t>
                </a:r>
                <a14:m>
                  <m:oMath xmlns:m="http://schemas.openxmlformats.org/officeDocument/2006/math">
                    <m:sSub>
                      <m:sSubPr>
                        <m:ctrlPr>
                          <a:rPr lang="en-US" i="1">
                            <a:latin typeface="Cambria Math"/>
                            <a:ea typeface="Cambria Math"/>
                          </a:rPr>
                        </m:ctrlPr>
                      </m:sSubPr>
                      <m:e>
                        <m:r>
                          <a:rPr lang="en-US" i="1">
                            <a:latin typeface="Cambria Math"/>
                            <a:ea typeface="Cambria Math"/>
                          </a:rPr>
                          <m:t>𝜓</m:t>
                        </m:r>
                      </m:e>
                      <m:sub>
                        <m:r>
                          <a:rPr lang="en-US" b="0" i="1" smtClean="0">
                            <a:latin typeface="Cambria Math"/>
                            <a:ea typeface="Cambria Math"/>
                          </a:rPr>
                          <m:t>𝑓</m:t>
                        </m:r>
                      </m:sub>
                    </m:sSub>
                    <m:r>
                      <a:rPr lang="en-US" i="1">
                        <a:latin typeface="Cambria Math"/>
                        <a:ea typeface="Cambria Math"/>
                      </a:rPr>
                      <m:t>=</m:t>
                    </m:r>
                    <m:r>
                      <a:rPr lang="en-US" b="0" i="1" smtClean="0">
                        <a:latin typeface="Cambria Math"/>
                        <a:ea typeface="Cambria Math"/>
                      </a:rPr>
                      <m:t>−</m:t>
                    </m:r>
                    <m:r>
                      <a:rPr lang="en-US" b="0" i="1" smtClean="0">
                        <a:latin typeface="Cambria Math"/>
                        <a:ea typeface="Cambria Math"/>
                      </a:rPr>
                      <m:t>𝑏</m:t>
                    </m:r>
                    <m:r>
                      <a:rPr lang="en-US" i="1">
                        <a:latin typeface="Cambria Math"/>
                        <a:ea typeface="Cambria Math"/>
                      </a:rPr>
                      <m:t> </m:t>
                    </m:r>
                    <m:f>
                      <m:fPr>
                        <m:ctrlPr>
                          <a:rPr lang="en-US" i="1" smtClean="0">
                            <a:latin typeface="Cambria Math"/>
                            <a:ea typeface="Cambria Math"/>
                          </a:rPr>
                        </m:ctrlPr>
                      </m:fPr>
                      <m:num>
                        <m:sSup>
                          <m:sSupPr>
                            <m:ctrlPr>
                              <a:rPr lang="en-US" i="1">
                                <a:latin typeface="Cambria Math"/>
                                <a:ea typeface="Cambria Math"/>
                              </a:rPr>
                            </m:ctrlPr>
                          </m:sSupPr>
                          <m:e>
                            <m:r>
                              <a:rPr lang="en-US" i="1">
                                <a:latin typeface="Cambria Math"/>
                                <a:ea typeface="Cambria Math"/>
                              </a:rPr>
                              <m:t>𝑒</m:t>
                            </m:r>
                          </m:e>
                          <m:sup>
                            <m:r>
                              <a:rPr lang="en-US" i="1">
                                <a:latin typeface="Cambria Math"/>
                                <a:ea typeface="Cambria Math"/>
                              </a:rPr>
                              <m:t>𝑖</m:t>
                            </m:r>
                            <m:sSub>
                              <m:sSubPr>
                                <m:ctrlPr>
                                  <a:rPr lang="en-US" i="1" smtClean="0">
                                    <a:latin typeface="Cambria Math"/>
                                    <a:ea typeface="Cambria Math"/>
                                  </a:rPr>
                                </m:ctrlPr>
                              </m:sSubPr>
                              <m:e>
                                <m:r>
                                  <a:rPr lang="en-US" i="1">
                                    <a:latin typeface="Cambria Math"/>
                                    <a:ea typeface="Cambria Math"/>
                                  </a:rPr>
                                  <m:t>𝑘</m:t>
                                </m:r>
                              </m:e>
                              <m:sub>
                                <m:r>
                                  <a:rPr lang="en-US" b="0" i="1" smtClean="0">
                                    <a:latin typeface="Cambria Math"/>
                                    <a:ea typeface="Cambria Math"/>
                                  </a:rPr>
                                  <m:t>𝑟</m:t>
                                </m:r>
                              </m:sub>
                            </m:sSub>
                          </m:sup>
                        </m:sSup>
                      </m:num>
                      <m:den>
                        <m:r>
                          <a:rPr lang="en-US" b="0" i="1" smtClean="0">
                            <a:latin typeface="Cambria Math"/>
                            <a:ea typeface="Cambria Math"/>
                          </a:rPr>
                          <m:t>𝑟</m:t>
                        </m:r>
                      </m:den>
                    </m:f>
                  </m:oMath>
                </a14:m>
                <a:endParaRPr lang="en-US" dirty="0">
                  <a:latin typeface="Times New Roman" panose="02020603050405020304" pitchFamily="18" charset="0"/>
                  <a:cs typeface="Times New Roman" panose="02020603050405020304" pitchFamily="18" charset="0"/>
                </a:endParaRPr>
              </a:p>
              <a:p>
                <a:endParaRPr lang="en-US" i="1" dirty="0" smtClean="0">
                  <a:latin typeface="Times New Roman" panose="02020603050405020304" pitchFamily="18" charset="0"/>
                  <a:cs typeface="Times New Roman" panose="02020603050405020304" pitchFamily="18" charset="0"/>
                </a:endParaRPr>
              </a:p>
              <a:p>
                <a:r>
                  <a:rPr lang="en-US" i="1" dirty="0" smtClean="0">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 is known as scattering length of the nucleus. The  minus sign indicate that the value of </a:t>
                </a:r>
                <a:r>
                  <a:rPr lang="en-US" i="1" dirty="0" smtClean="0">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 is positive</a:t>
                </a:r>
              </a:p>
              <a:p>
                <a:endParaRPr lang="en-US" dirty="0">
                  <a:latin typeface="Times New Roman" panose="02020603050405020304" pitchFamily="18"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04800" y="795010"/>
                <a:ext cx="8686800" cy="5568256"/>
              </a:xfrm>
              <a:prstGeom prst="rect">
                <a:avLst/>
              </a:prstGeom>
              <a:blipFill rotWithShape="1">
                <a:blip r:embed="rId2"/>
                <a:stretch>
                  <a:fillRect l="-561" t="-547" r="-491"/>
                </a:stretch>
              </a:blipFill>
            </p:spPr>
            <p:txBody>
              <a:bodyPr/>
              <a:lstStyle/>
              <a:p>
                <a:r>
                  <a:rPr lang="en-US">
                    <a:noFill/>
                  </a:rPr>
                  <a:t> </a:t>
                </a:r>
              </a:p>
            </p:txBody>
          </p:sp>
        </mc:Fallback>
      </mc:AlternateContent>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1254" y="2502813"/>
            <a:ext cx="386715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823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B8CD6A-B2DA-4254-8EA7-9951D673A479}" type="slidenum">
              <a:rPr lang="en-US" smtClean="0"/>
              <a:t>32</a:t>
            </a:fld>
            <a:endParaRPr lang="en-US"/>
          </a:p>
        </p:txBody>
      </p:sp>
      <mc:AlternateContent xmlns:mc="http://schemas.openxmlformats.org/markup-compatibility/2006" xmlns:a14="http://schemas.microsoft.com/office/drawing/2010/main">
        <mc:Choice Requires="a14">
          <p:sp>
            <p:nvSpPr>
              <p:cNvPr id="3" name="Rectangle 2"/>
              <p:cNvSpPr/>
              <p:nvPr/>
            </p:nvSpPr>
            <p:spPr>
              <a:xfrm>
                <a:off x="457200" y="914400"/>
                <a:ext cx="8153400" cy="4063805"/>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The scattered flux I</a:t>
                </a:r>
                <a:r>
                  <a:rPr lang="en-US" baseline="-25000"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is </a:t>
                </a:r>
                <a14:m>
                  <m:oMath xmlns:m="http://schemas.openxmlformats.org/officeDocument/2006/math">
                    <m:sSup>
                      <m:sSupPr>
                        <m:ctrlPr>
                          <a:rPr lang="en-US" i="1">
                            <a:latin typeface="Cambria Math"/>
                          </a:rPr>
                        </m:ctrlPr>
                      </m:sSupPr>
                      <m:e>
                        <m:d>
                          <m:dPr>
                            <m:begChr m:val="|"/>
                            <m:endChr m:val="|"/>
                            <m:ctrlPr>
                              <a:rPr lang="en-US" i="1">
                                <a:latin typeface="Cambria Math"/>
                              </a:rPr>
                            </m:ctrlPr>
                          </m:dPr>
                          <m:e>
                            <m:sSub>
                              <m:sSubPr>
                                <m:ctrlPr>
                                  <a:rPr lang="en-US" i="1">
                                    <a:latin typeface="Cambria Math"/>
                                  </a:rPr>
                                </m:ctrlPr>
                              </m:sSubPr>
                              <m:e>
                                <m:r>
                                  <a:rPr lang="en-US" i="1">
                                    <a:latin typeface="Cambria Math"/>
                                    <a:ea typeface="Cambria Math"/>
                                  </a:rPr>
                                  <m:t>𝜓</m:t>
                                </m:r>
                              </m:e>
                              <m:sub>
                                <m:r>
                                  <a:rPr lang="en-US" i="1">
                                    <a:latin typeface="Cambria Math"/>
                                  </a:rPr>
                                  <m:t>𝑖</m:t>
                                </m:r>
                              </m:sub>
                            </m:sSub>
                          </m:e>
                        </m:d>
                      </m:e>
                      <m:sup>
                        <m:r>
                          <a:rPr lang="en-US" i="1">
                            <a:latin typeface="Cambria Math"/>
                          </a:rPr>
                          <m:t>2</m:t>
                        </m:r>
                      </m:sup>
                    </m:sSup>
                  </m:oMath>
                </a14:m>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sym typeface="Symbol"/>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velocity = (</a:t>
                </a:r>
                <a:r>
                  <a:rPr lang="en-US" dirty="0" smtClean="0">
                    <a:latin typeface="Times New Roman" panose="02020603050405020304" pitchFamily="18" charset="0"/>
                    <a:cs typeface="Times New Roman" panose="02020603050405020304" pitchFamily="18" charset="0"/>
                  </a:rPr>
                  <a:t>b</a:t>
                </a:r>
                <a:r>
                  <a:rPr lang="en-US" baseline="30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/r</a:t>
                </a:r>
                <a:r>
                  <a:rPr lang="en-US" baseline="30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a:t>
                </a:r>
                <a:r>
                  <a:rPr lang="en-US" i="1" dirty="0" smtClean="0">
                    <a:latin typeface="Times New Roman" panose="02020603050405020304" pitchFamily="18" charset="0"/>
                    <a:cs typeface="Times New Roman" panose="02020603050405020304" pitchFamily="18" charset="0"/>
                  </a:rPr>
                  <a:t>v</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the number of neutrons scattered per second is flux </a:t>
                </a:r>
                <a:r>
                  <a:rPr lang="en-US" dirty="0" smtClean="0">
                    <a:latin typeface="Times New Roman" panose="02020603050405020304" pitchFamily="18" charset="0"/>
                    <a:cs typeface="Times New Roman" panose="02020603050405020304" pitchFamily="18" charset="0"/>
                    <a:sym typeface="Symbol"/>
                  </a:rPr>
                  <a:t> </a:t>
                </a:r>
                <a:r>
                  <a:rPr lang="en-US" dirty="0" smtClean="0">
                    <a:latin typeface="Times New Roman" panose="02020603050405020304" pitchFamily="18" charset="0"/>
                    <a:cs typeface="Times New Roman" panose="02020603050405020304" pitchFamily="18" charset="0"/>
                  </a:rPr>
                  <a:t>area:</a:t>
                </a:r>
              </a:p>
              <a:p>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ctrlPr>
                            <a:rPr lang="en-US" i="1">
                              <a:latin typeface="Cambria Math"/>
                            </a:rPr>
                          </m:ctrlPr>
                        </m:dPr>
                        <m:e>
                          <m:f>
                            <m:fPr>
                              <m:ctrlPr>
                                <a:rPr lang="en-US" i="1">
                                  <a:latin typeface="Cambria Math"/>
                                </a:rPr>
                              </m:ctrlPr>
                            </m:fPr>
                            <m:num>
                              <m:sSup>
                                <m:sSupPr>
                                  <m:ctrlPr>
                                    <a:rPr lang="en-US" i="1">
                                      <a:latin typeface="Cambria Math"/>
                                    </a:rPr>
                                  </m:ctrlPr>
                                </m:sSupPr>
                                <m:e>
                                  <m:r>
                                    <a:rPr lang="en-US" i="1">
                                      <a:latin typeface="Cambria Math"/>
                                    </a:rPr>
                                    <m:t>𝑏</m:t>
                                  </m:r>
                                </m:e>
                                <m:sup>
                                  <m:r>
                                    <a:rPr lang="en-US" i="1">
                                      <a:latin typeface="Cambria Math"/>
                                    </a:rPr>
                                    <m:t>2</m:t>
                                  </m:r>
                                </m:sup>
                              </m:sSup>
                            </m:num>
                            <m:den>
                              <m:sSup>
                                <m:sSupPr>
                                  <m:ctrlPr>
                                    <a:rPr lang="en-US" i="1">
                                      <a:latin typeface="Cambria Math"/>
                                    </a:rPr>
                                  </m:ctrlPr>
                                </m:sSupPr>
                                <m:e>
                                  <m:r>
                                    <a:rPr lang="en-US" i="1">
                                      <a:latin typeface="Cambria Math"/>
                                    </a:rPr>
                                    <m:t>𝑟</m:t>
                                  </m:r>
                                </m:e>
                                <m:sup>
                                  <m:r>
                                    <a:rPr lang="en-US" i="1">
                                      <a:latin typeface="Cambria Math"/>
                                    </a:rPr>
                                    <m:t>2</m:t>
                                  </m:r>
                                </m:sup>
                              </m:sSup>
                            </m:den>
                          </m:f>
                        </m:e>
                      </m:d>
                      <m:r>
                        <a:rPr lang="en-US" i="1">
                          <a:latin typeface="Cambria Math"/>
                        </a:rPr>
                        <m:t>𝑣</m:t>
                      </m:r>
                      <m:r>
                        <a:rPr lang="en-US" i="1">
                          <a:latin typeface="Cambria Math"/>
                        </a:rPr>
                        <m:t>.4</m:t>
                      </m:r>
                      <m:r>
                        <a:rPr lang="en-US" i="1">
                          <a:latin typeface="Cambria Math"/>
                          <a:ea typeface="Cambria Math"/>
                        </a:rPr>
                        <m:t>𝜋</m:t>
                      </m:r>
                      <m:sSup>
                        <m:sSupPr>
                          <m:ctrlPr>
                            <a:rPr lang="en-US" i="1">
                              <a:latin typeface="Cambria Math"/>
                              <a:ea typeface="Cambria Math"/>
                            </a:rPr>
                          </m:ctrlPr>
                        </m:sSupPr>
                        <m:e>
                          <m:r>
                            <a:rPr lang="en-US" i="1">
                              <a:latin typeface="Cambria Math"/>
                              <a:ea typeface="Cambria Math"/>
                            </a:rPr>
                            <m:t>𝑟</m:t>
                          </m:r>
                        </m:e>
                        <m:sup>
                          <m:r>
                            <a:rPr lang="en-US" i="1">
                              <a:latin typeface="Cambria Math"/>
                              <a:ea typeface="Cambria Math"/>
                            </a:rPr>
                            <m:t>2</m:t>
                          </m:r>
                        </m:sup>
                      </m:sSup>
                      <m:r>
                        <a:rPr lang="en-US" i="1">
                          <a:latin typeface="Cambria Math"/>
                          <a:ea typeface="Cambria Math"/>
                        </a:rPr>
                        <m:t>=</m:t>
                      </m:r>
                      <m:d>
                        <m:dPr>
                          <m:ctrlPr>
                            <a:rPr lang="en-US" i="1">
                              <a:latin typeface="Cambria Math"/>
                              <a:ea typeface="Cambria Math"/>
                            </a:rPr>
                          </m:ctrlPr>
                        </m:dPr>
                        <m:e>
                          <m:r>
                            <a:rPr lang="en-US" i="1">
                              <a:latin typeface="Cambria Math"/>
                              <a:ea typeface="Cambria Math"/>
                            </a:rPr>
                            <m:t>4</m:t>
                          </m:r>
                          <m:r>
                            <a:rPr lang="en-US" i="1">
                              <a:latin typeface="Cambria Math"/>
                              <a:ea typeface="Cambria Math"/>
                            </a:rPr>
                            <m:t>𝜋</m:t>
                          </m:r>
                          <m:sSup>
                            <m:sSupPr>
                              <m:ctrlPr>
                                <a:rPr lang="en-US" i="1">
                                  <a:latin typeface="Cambria Math"/>
                                  <a:ea typeface="Cambria Math"/>
                                </a:rPr>
                              </m:ctrlPr>
                            </m:sSupPr>
                            <m:e>
                              <m:r>
                                <a:rPr lang="en-US" i="1">
                                  <a:latin typeface="Cambria Math"/>
                                  <a:ea typeface="Cambria Math"/>
                                </a:rPr>
                                <m:t>𝑏</m:t>
                              </m:r>
                            </m:e>
                            <m:sup>
                              <m:r>
                                <a:rPr lang="en-US" i="1">
                                  <a:latin typeface="Cambria Math"/>
                                  <a:ea typeface="Cambria Math"/>
                                </a:rPr>
                                <m:t>2</m:t>
                              </m:r>
                            </m:sup>
                          </m:sSup>
                        </m:e>
                      </m:d>
                      <m:r>
                        <a:rPr lang="en-US" i="1">
                          <a:latin typeface="Cambria Math"/>
                          <a:ea typeface="Cambria Math"/>
                        </a:rPr>
                        <m:t>𝑣</m:t>
                      </m:r>
                    </m:oMath>
                  </m:oMathPara>
                </a14:m>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Divide I</a:t>
                </a:r>
                <a:r>
                  <a:rPr lang="en-US" baseline="-25000" dirty="0" smtClean="0">
                    <a:latin typeface="Times New Roman" panose="02020603050405020304" pitchFamily="18" charset="0"/>
                    <a:cs typeface="Times New Roman" panose="02020603050405020304" pitchFamily="18" charset="0"/>
                  </a:rPr>
                  <a:t>0</a:t>
                </a:r>
                <a:r>
                  <a:rPr lang="en-US" dirty="0" smtClean="0">
                    <a:latin typeface="Times New Roman" panose="02020603050405020304" pitchFamily="18" charset="0"/>
                    <a:cs typeface="Times New Roman" panose="02020603050405020304" pitchFamily="18" charset="0"/>
                  </a:rPr>
                  <a:t>/I</a:t>
                </a:r>
                <a:r>
                  <a:rPr lang="en-US" baseline="-25000" dirty="0" smtClean="0">
                    <a:latin typeface="Times New Roman" panose="02020603050405020304" pitchFamily="18" charset="0"/>
                    <a:cs typeface="Times New Roman" panose="02020603050405020304" pitchFamily="18" charset="0"/>
                  </a:rPr>
                  <a:t>f</a:t>
                </a:r>
              </a:p>
              <a:p>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a:cs typeface="Times New Roman" panose="02020603050405020304" pitchFamily="18" charset="0"/>
                            </a:rPr>
                          </m:ctrlPr>
                        </m:sSubPr>
                        <m:e>
                          <m:r>
                            <a:rPr lang="en-US" i="1" smtClean="0">
                              <a:latin typeface="Cambria Math"/>
                              <a:ea typeface="Cambria Math"/>
                              <a:cs typeface="Times New Roman" panose="02020603050405020304" pitchFamily="18" charset="0"/>
                            </a:rPr>
                            <m:t>𝜎</m:t>
                          </m:r>
                        </m:e>
                        <m:sub>
                          <m:r>
                            <m:rPr>
                              <m:sty m:val="p"/>
                            </m:rPr>
                            <a:rPr lang="en-US" b="0" i="0" smtClean="0">
                              <a:latin typeface="Cambria Math"/>
                              <a:cs typeface="Times New Roman" panose="02020603050405020304" pitchFamily="18" charset="0"/>
                            </a:rPr>
                            <m:t>tot</m:t>
                          </m:r>
                        </m:sub>
                      </m:sSub>
                      <m:r>
                        <a:rPr lang="en-US" b="0" i="1" smtClean="0">
                          <a:latin typeface="Cambria Math"/>
                          <a:cs typeface="Times New Roman" panose="02020603050405020304" pitchFamily="18" charset="0"/>
                        </a:rPr>
                        <m:t>= </m:t>
                      </m:r>
                      <m:f>
                        <m:fPr>
                          <m:ctrlPr>
                            <a:rPr lang="en-US" b="0" i="1" smtClean="0">
                              <a:latin typeface="Cambria Math"/>
                              <a:cs typeface="Times New Roman" panose="02020603050405020304" pitchFamily="18" charset="0"/>
                            </a:rPr>
                          </m:ctrlPr>
                        </m:fPr>
                        <m:num>
                          <m:sSub>
                            <m:sSubPr>
                              <m:ctrlPr>
                                <a:rPr lang="en-US" b="0" i="1" smtClean="0">
                                  <a:latin typeface="Cambria Math"/>
                                  <a:cs typeface="Times New Roman" panose="02020603050405020304" pitchFamily="18" charset="0"/>
                                </a:rPr>
                              </m:ctrlPr>
                            </m:sSubPr>
                            <m:e>
                              <m:r>
                                <a:rPr lang="en-US" b="0" i="1" smtClean="0">
                                  <a:latin typeface="Cambria Math"/>
                                  <a:cs typeface="Times New Roman" panose="02020603050405020304" pitchFamily="18" charset="0"/>
                                </a:rPr>
                                <m:t>𝐼</m:t>
                              </m:r>
                            </m:e>
                            <m:sub>
                              <m:r>
                                <a:rPr lang="en-US" b="0" i="1" smtClean="0">
                                  <a:latin typeface="Cambria Math"/>
                                  <a:cs typeface="Times New Roman" panose="02020603050405020304" pitchFamily="18" charset="0"/>
                                </a:rPr>
                                <m:t>𝑓</m:t>
                              </m:r>
                            </m:sub>
                          </m:sSub>
                        </m:num>
                        <m:den>
                          <m:sSub>
                            <m:sSubPr>
                              <m:ctrlPr>
                                <a:rPr lang="en-US" b="0" i="1" smtClean="0">
                                  <a:latin typeface="Cambria Math"/>
                                  <a:cs typeface="Times New Roman" panose="02020603050405020304" pitchFamily="18" charset="0"/>
                                </a:rPr>
                              </m:ctrlPr>
                            </m:sSubPr>
                            <m:e>
                              <m:r>
                                <a:rPr lang="en-US" b="0" i="1" smtClean="0">
                                  <a:latin typeface="Cambria Math"/>
                                  <a:cs typeface="Times New Roman" panose="02020603050405020304" pitchFamily="18" charset="0"/>
                                </a:rPr>
                                <m:t>𝐼</m:t>
                              </m:r>
                            </m:e>
                            <m:sub>
                              <m:r>
                                <a:rPr lang="en-US" b="0" i="1" smtClean="0">
                                  <a:latin typeface="Cambria Math"/>
                                  <a:cs typeface="Times New Roman" panose="02020603050405020304" pitchFamily="18" charset="0"/>
                                </a:rPr>
                                <m:t>0</m:t>
                              </m:r>
                            </m:sub>
                          </m:sSub>
                        </m:den>
                      </m:f>
                      <m:r>
                        <a:rPr lang="en-US" b="0" i="1" smtClean="0">
                          <a:latin typeface="Cambria Math"/>
                          <a:cs typeface="Times New Roman" panose="02020603050405020304" pitchFamily="18" charset="0"/>
                        </a:rPr>
                        <m:t>=4</m:t>
                      </m:r>
                      <m:sSup>
                        <m:sSupPr>
                          <m:ctrlPr>
                            <a:rPr lang="en-US" b="0" i="1" smtClean="0">
                              <a:latin typeface="Cambria Math"/>
                              <a:cs typeface="Times New Roman" panose="02020603050405020304" pitchFamily="18" charset="0"/>
                            </a:rPr>
                          </m:ctrlPr>
                        </m:sSupPr>
                        <m:e>
                          <m:r>
                            <a:rPr lang="en-US" b="0" i="1" smtClean="0">
                              <a:latin typeface="Cambria Math"/>
                              <a:ea typeface="Cambria Math"/>
                              <a:cs typeface="Times New Roman" panose="02020603050405020304" pitchFamily="18" charset="0"/>
                            </a:rPr>
                            <m:t>𝜋</m:t>
                          </m:r>
                          <m:r>
                            <a:rPr lang="en-US" b="0" i="1" smtClean="0">
                              <a:latin typeface="Cambria Math"/>
                              <a:ea typeface="Cambria Math"/>
                              <a:cs typeface="Times New Roman" panose="02020603050405020304" pitchFamily="18" charset="0"/>
                            </a:rPr>
                            <m:t>𝑏</m:t>
                          </m:r>
                        </m:e>
                        <m:sup>
                          <m:r>
                            <a:rPr lang="en-US" b="0" i="1" smtClean="0">
                              <a:latin typeface="Cambria Math"/>
                              <a:cs typeface="Times New Roman" panose="02020603050405020304" pitchFamily="18" charset="0"/>
                            </a:rPr>
                            <m:t>2</m:t>
                          </m:r>
                        </m:sup>
                      </m:sSup>
                    </m:oMath>
                  </m:oMathPara>
                </a14:m>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Which is the effective area of the nucleus viewed by the neutron. This unit used for cross section is barns. 1 barn = 10</a:t>
                </a:r>
                <a:r>
                  <a:rPr lang="en-US" baseline="30000" dirty="0" smtClean="0">
                    <a:latin typeface="Times New Roman" panose="02020603050405020304" pitchFamily="18" charset="0"/>
                    <a:cs typeface="Times New Roman" panose="02020603050405020304" pitchFamily="18" charset="0"/>
                  </a:rPr>
                  <a:t>-28</a:t>
                </a:r>
                <a:r>
                  <a:rPr lang="en-US" dirty="0" smtClean="0">
                    <a:latin typeface="Times New Roman" panose="02020603050405020304" pitchFamily="18" charset="0"/>
                    <a:cs typeface="Times New Roman" panose="02020603050405020304" pitchFamily="18" charset="0"/>
                  </a:rPr>
                  <a:t> m</a:t>
                </a:r>
                <a:r>
                  <a:rPr lang="en-US" baseline="30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 The unit used for scattering length is </a:t>
                </a:r>
                <a:r>
                  <a:rPr lang="en-US" dirty="0" err="1" smtClean="0">
                    <a:latin typeface="Times New Roman" panose="02020603050405020304" pitchFamily="18" charset="0"/>
                    <a:cs typeface="Times New Roman" panose="02020603050405020304" pitchFamily="18" charset="0"/>
                  </a:rPr>
                  <a:t>fermis</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1 </a:t>
                </a:r>
                <a:r>
                  <a:rPr lang="en-US" dirty="0" err="1" smtClean="0">
                    <a:latin typeface="Times New Roman" panose="02020603050405020304" pitchFamily="18" charset="0"/>
                    <a:cs typeface="Times New Roman" panose="02020603050405020304" pitchFamily="18" charset="0"/>
                  </a:rPr>
                  <a:t>fermi</a:t>
                </a:r>
                <a:r>
                  <a:rPr lang="en-US" dirty="0" smtClean="0">
                    <a:latin typeface="Times New Roman" panose="02020603050405020304" pitchFamily="18" charset="0"/>
                    <a:cs typeface="Times New Roman" panose="02020603050405020304" pitchFamily="18" charset="0"/>
                  </a:rPr>
                  <a:t> = 10</a:t>
                </a:r>
                <a:r>
                  <a:rPr lang="en-US" baseline="30000" dirty="0" smtClean="0">
                    <a:latin typeface="Times New Roman" panose="02020603050405020304" pitchFamily="18" charset="0"/>
                    <a:cs typeface="Times New Roman" panose="02020603050405020304" pitchFamily="18" charset="0"/>
                  </a:rPr>
                  <a:t>-15</a:t>
                </a:r>
                <a:r>
                  <a:rPr lang="en-US" dirty="0" smtClean="0">
                    <a:latin typeface="Times New Roman" panose="02020603050405020304" pitchFamily="18" charset="0"/>
                    <a:cs typeface="Times New Roman" panose="02020603050405020304" pitchFamily="18" charset="0"/>
                  </a:rPr>
                  <a:t> m. </a:t>
                </a:r>
                <a:endParaRPr lang="en-US" dirty="0">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57200" y="914400"/>
                <a:ext cx="8153400" cy="4063805"/>
              </a:xfrm>
              <a:prstGeom prst="rect">
                <a:avLst/>
              </a:prstGeom>
              <a:blipFill rotWithShape="1">
                <a:blip r:embed="rId2"/>
                <a:stretch>
                  <a:fillRect l="-598" t="-900" r="-972" b="-1349"/>
                </a:stretch>
              </a:blipFill>
            </p:spPr>
            <p:txBody>
              <a:bodyPr/>
              <a:lstStyle/>
              <a:p>
                <a:r>
                  <a:rPr lang="en-US">
                    <a:noFill/>
                  </a:rPr>
                  <a:t> </a:t>
                </a:r>
              </a:p>
            </p:txBody>
          </p:sp>
        </mc:Fallback>
      </mc:AlternateContent>
      <p:sp>
        <p:nvSpPr>
          <p:cNvPr id="4" name="Rectangle 3"/>
          <p:cNvSpPr/>
          <p:nvPr/>
        </p:nvSpPr>
        <p:spPr>
          <a:xfrm>
            <a:off x="304800" y="271790"/>
            <a:ext cx="3489142" cy="523220"/>
          </a:xfrm>
          <a:prstGeom prst="rect">
            <a:avLst/>
          </a:prstGeom>
        </p:spPr>
        <p:txBody>
          <a:bodyPr wrap="square">
            <a:spAutoFit/>
          </a:bodyPr>
          <a:lstStyle/>
          <a:p>
            <a:r>
              <a:rPr lang="en-US" altLang="en-US" sz="2800" b="1" dirty="0" smtClean="0">
                <a:solidFill>
                  <a:srgbClr val="0000FF"/>
                </a:solidFill>
                <a:latin typeface="Times New Roman" panose="02020603050405020304" pitchFamily="18" charset="0"/>
                <a:cs typeface="Times New Roman" panose="02020603050405020304" pitchFamily="18" charset="0"/>
              </a:rPr>
              <a:t>Total cross-section </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6613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B8CD6A-B2DA-4254-8EA7-9951D673A479}" type="slidenum">
              <a:rPr lang="en-US" smtClean="0"/>
              <a:t>33</a:t>
            </a:fld>
            <a:endParaRPr lang="en-US"/>
          </a:p>
        </p:txBody>
      </p:sp>
      <p:sp>
        <p:nvSpPr>
          <p:cNvPr id="3" name="Rectangle 2"/>
          <p:cNvSpPr/>
          <p:nvPr/>
        </p:nvSpPr>
        <p:spPr>
          <a:xfrm>
            <a:off x="304800" y="271790"/>
            <a:ext cx="7315200" cy="523220"/>
          </a:xfrm>
          <a:prstGeom prst="rect">
            <a:avLst/>
          </a:prstGeom>
        </p:spPr>
        <p:txBody>
          <a:bodyPr wrap="square">
            <a:spAutoFit/>
          </a:bodyPr>
          <a:lstStyle/>
          <a:p>
            <a:r>
              <a:rPr lang="en-US" altLang="en-US" sz="2800" b="1" dirty="0" smtClean="0">
                <a:solidFill>
                  <a:srgbClr val="0000FF"/>
                </a:solidFill>
                <a:latin typeface="Times New Roman" panose="02020603050405020304" pitchFamily="18" charset="0"/>
                <a:cs typeface="Times New Roman" panose="02020603050405020304" pitchFamily="18" charset="0"/>
              </a:rPr>
              <a:t>Differential cross-section </a:t>
            </a:r>
            <a:endParaRPr lang="en-US" sz="2800" b="1" dirty="0">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362" y="271790"/>
            <a:ext cx="4067175"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241540" y="795010"/>
                <a:ext cx="8792997" cy="4226863"/>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sym typeface="Symbol"/>
                  </a:rPr>
                  <a:t>The differential scattering cross section </a:t>
                </a:r>
                <a14:m>
                  <m:oMath xmlns:m="http://schemas.openxmlformats.org/officeDocument/2006/math">
                    <m:f>
                      <m:fPr>
                        <m:ctrlPr>
                          <a:rPr lang="en-US" i="1">
                            <a:latin typeface="Cambria Math"/>
                            <a:cs typeface="Times New Roman" panose="02020603050405020304" pitchFamily="18" charset="0"/>
                            <a:sym typeface="Symbol"/>
                          </a:rPr>
                        </m:ctrlPr>
                      </m:fPr>
                      <m:num>
                        <m:r>
                          <a:rPr lang="en-US" i="1">
                            <a:latin typeface="Cambria Math"/>
                            <a:cs typeface="Times New Roman" panose="02020603050405020304" pitchFamily="18" charset="0"/>
                            <a:sym typeface="Symbol"/>
                          </a:rPr>
                          <m:t>𝑑</m:t>
                        </m:r>
                        <m:r>
                          <a:rPr lang="en-US" i="1">
                            <a:latin typeface="Cambria Math"/>
                            <a:ea typeface="Cambria Math"/>
                            <a:cs typeface="Times New Roman" panose="02020603050405020304" pitchFamily="18" charset="0"/>
                            <a:sym typeface="Symbol"/>
                          </a:rPr>
                          <m:t>𝜎</m:t>
                        </m:r>
                      </m:num>
                      <m:den>
                        <m:r>
                          <a:rPr lang="en-US" i="1">
                            <a:latin typeface="Cambria Math"/>
                            <a:cs typeface="Times New Roman" panose="02020603050405020304" pitchFamily="18" charset="0"/>
                            <a:sym typeface="Symbol"/>
                          </a:rPr>
                          <m:t>𝑑</m:t>
                        </m:r>
                        <m:r>
                          <m:rPr>
                            <m:sty m:val="p"/>
                          </m:rPr>
                          <a:rPr lang="el-GR" i="1">
                            <a:latin typeface="Cambria Math"/>
                            <a:ea typeface="Cambria Math"/>
                            <a:cs typeface="Times New Roman" panose="02020603050405020304" pitchFamily="18" charset="0"/>
                            <a:sym typeface="Symbol"/>
                          </a:rPr>
                          <m:t>Ω</m:t>
                        </m:r>
                      </m:den>
                    </m:f>
                  </m:oMath>
                </a14:m>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(SI unit: m</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sr</a:t>
                </a:r>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is the number of neutrons </a:t>
                </a:r>
              </a:p>
              <a:p>
                <a:r>
                  <a:rPr lang="en-US" dirty="0">
                    <a:latin typeface="Times New Roman" panose="02020603050405020304" pitchFamily="18" charset="0"/>
                    <a:cs typeface="Times New Roman" panose="02020603050405020304" pitchFamily="18" charset="0"/>
                  </a:rPr>
                  <a:t>scattered per unit time into a solid angle d</a:t>
                </a:r>
                <a:r>
                  <a:rPr lang="en-US" dirty="0">
                    <a:latin typeface="Times New Roman" panose="02020603050405020304" pitchFamily="18" charset="0"/>
                    <a:cs typeface="Times New Roman" panose="02020603050405020304" pitchFamily="18" charset="0"/>
                    <a:sym typeface="Symbol"/>
                  </a:rPr>
                  <a:t> </a:t>
                </a:r>
              </a:p>
              <a:p>
                <a:r>
                  <a:rPr lang="en-US" dirty="0">
                    <a:latin typeface="Times New Roman" panose="02020603050405020304" pitchFamily="18" charset="0"/>
                    <a:cs typeface="Times New Roman" panose="02020603050405020304" pitchFamily="18" charset="0"/>
                    <a:sym typeface="Symbol"/>
                  </a:rPr>
                  <a:t>divided by the flux of the incident neutrons </a:t>
                </a:r>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This cross section measured by using a neutron </a:t>
                </a:r>
              </a:p>
              <a:p>
                <a:r>
                  <a:rPr lang="en-US" dirty="0" err="1" smtClean="0">
                    <a:latin typeface="Times New Roman" panose="02020603050405020304" pitchFamily="18" charset="0"/>
                    <a:cs typeface="Times New Roman" panose="02020603050405020304" pitchFamily="18" charset="0"/>
                  </a:rPr>
                  <a:t>diffractometer</a:t>
                </a:r>
                <a:r>
                  <a:rPr lang="en-US" dirty="0" smtClean="0">
                    <a:latin typeface="Times New Roman" panose="02020603050405020304" pitchFamily="18" charset="0"/>
                    <a:cs typeface="Times New Roman" panose="02020603050405020304" pitchFamily="18" charset="0"/>
                  </a:rPr>
                  <a:t>. The scattered intensity as a </a:t>
                </a:r>
              </a:p>
              <a:p>
                <a:r>
                  <a:rPr lang="en-US" dirty="0" smtClean="0">
                    <a:latin typeface="Times New Roman" panose="02020603050405020304" pitchFamily="18" charset="0"/>
                    <a:cs typeface="Times New Roman" panose="02020603050405020304" pitchFamily="18" charset="0"/>
                  </a:rPr>
                  <a:t>function of the wave-vector transfer </a:t>
                </a:r>
                <a:r>
                  <a:rPr lang="en-US" dirty="0" err="1" smtClean="0">
                    <a:latin typeface="Times New Roman" panose="02020603050405020304" pitchFamily="18" charset="0"/>
                    <a:cs typeface="Times New Roman" panose="02020603050405020304" pitchFamily="18" charset="0"/>
                  </a:rPr>
                  <a:t>k</a:t>
                </a:r>
                <a:r>
                  <a:rPr lang="en-US" baseline="-25000" dirty="0" err="1" smtClean="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k</a:t>
                </a:r>
                <a:r>
                  <a:rPr lang="en-US" baseline="-25000" dirty="0" err="1"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 the figure the solid angle d</a:t>
                </a:r>
                <a:r>
                  <a:rPr lang="en-US" dirty="0" smtClean="0">
                    <a:latin typeface="Times New Roman" panose="02020603050405020304" pitchFamily="18" charset="0"/>
                    <a:cs typeface="Times New Roman" panose="02020603050405020304" pitchFamily="18" charset="0"/>
                    <a:sym typeface="Symbol"/>
                  </a:rPr>
                  <a:t> subtended by </a:t>
                </a:r>
              </a:p>
              <a:p>
                <a:r>
                  <a:rPr lang="en-US" dirty="0" smtClean="0">
                    <a:latin typeface="Times New Roman" panose="02020603050405020304" pitchFamily="18" charset="0"/>
                    <a:cs typeface="Times New Roman" panose="02020603050405020304" pitchFamily="18" charset="0"/>
                    <a:sym typeface="Symbol"/>
                  </a:rPr>
                  <a:t>the detector at the sample is ds/r</a:t>
                </a:r>
                <a:r>
                  <a:rPr lang="en-US" baseline="30000" dirty="0" smtClean="0">
                    <a:latin typeface="Times New Roman" panose="02020603050405020304" pitchFamily="18" charset="0"/>
                    <a:cs typeface="Times New Roman" panose="02020603050405020304" pitchFamily="18" charset="0"/>
                    <a:sym typeface="Symbol"/>
                  </a:rPr>
                  <a:t>2</a:t>
                </a:r>
                <a:r>
                  <a:rPr lang="en-US" dirty="0" smtClean="0">
                    <a:latin typeface="Times New Roman" panose="02020603050405020304" pitchFamily="18" charset="0"/>
                    <a:cs typeface="Times New Roman" panose="02020603050405020304" pitchFamily="18" charset="0"/>
                    <a:sym typeface="Symbol"/>
                  </a:rPr>
                  <a:t>. Where ds </a:t>
                </a:r>
              </a:p>
              <a:p>
                <a:r>
                  <a:rPr lang="en-US" dirty="0" smtClean="0">
                    <a:latin typeface="Times New Roman" panose="02020603050405020304" pitchFamily="18" charset="0"/>
                    <a:cs typeface="Times New Roman" panose="02020603050405020304" pitchFamily="18" charset="0"/>
                    <a:sym typeface="Symbol"/>
                  </a:rPr>
                  <a:t>is the area. The number of neutron scattered </a:t>
                </a:r>
              </a:p>
              <a:p>
                <a:r>
                  <a:rPr lang="en-US" dirty="0" smtClean="0">
                    <a:latin typeface="Times New Roman" panose="02020603050405020304" pitchFamily="18" charset="0"/>
                    <a:cs typeface="Times New Roman" panose="02020603050405020304" pitchFamily="18" charset="0"/>
                    <a:sym typeface="Symbol"/>
                  </a:rPr>
                  <a:t>per second into this solid angle is flux  area or </a:t>
                </a:r>
                <a14:m>
                  <m:oMath xmlns:m="http://schemas.openxmlformats.org/officeDocument/2006/math">
                    <m:sSup>
                      <m:sSupPr>
                        <m:ctrlPr>
                          <a:rPr lang="en-US" i="1">
                            <a:latin typeface="Cambria Math"/>
                          </a:rPr>
                        </m:ctrlPr>
                      </m:sSupPr>
                      <m:e>
                        <m:d>
                          <m:dPr>
                            <m:begChr m:val="|"/>
                            <m:endChr m:val="|"/>
                            <m:ctrlPr>
                              <a:rPr lang="en-US" i="1">
                                <a:latin typeface="Cambria Math"/>
                              </a:rPr>
                            </m:ctrlPr>
                          </m:dPr>
                          <m:e>
                            <m:sSub>
                              <m:sSubPr>
                                <m:ctrlPr>
                                  <a:rPr lang="en-US" i="1" smtClean="0">
                                    <a:latin typeface="Cambria Math"/>
                                  </a:rPr>
                                </m:ctrlPr>
                              </m:sSubPr>
                              <m:e>
                                <m:r>
                                  <a:rPr lang="en-US" i="1">
                                    <a:latin typeface="Cambria Math"/>
                                    <a:ea typeface="Cambria Math"/>
                                  </a:rPr>
                                  <m:t>𝜓</m:t>
                                </m:r>
                              </m:e>
                              <m:sub>
                                <m:r>
                                  <a:rPr lang="en-US" b="0" i="1" smtClean="0">
                                    <a:latin typeface="Cambria Math"/>
                                  </a:rPr>
                                  <m:t>𝑓</m:t>
                                </m:r>
                              </m:sub>
                            </m:sSub>
                          </m:e>
                        </m:d>
                      </m:e>
                      <m:sup>
                        <m:r>
                          <a:rPr lang="en-US" i="1">
                            <a:latin typeface="Cambria Math"/>
                          </a:rPr>
                          <m:t>2</m:t>
                        </m:r>
                      </m:sup>
                    </m:sSup>
                    <m:r>
                      <a:rPr lang="en-US" b="0" i="1" smtClean="0">
                        <a:latin typeface="Cambria Math"/>
                      </a:rPr>
                      <m:t> </m:t>
                    </m:r>
                    <m:r>
                      <a:rPr lang="en-US" b="0" i="1" smtClean="0">
                        <a:latin typeface="Cambria Math"/>
                        <a:ea typeface="Cambria Math"/>
                      </a:rPr>
                      <m:t>×</m:t>
                    </m:r>
                    <m:r>
                      <a:rPr lang="en-US" b="0" i="1" smtClean="0">
                        <a:latin typeface="Cambria Math"/>
                      </a:rPr>
                      <m:t> </m:t>
                    </m:r>
                    <m:r>
                      <a:rPr lang="en-US" b="0" i="1" smtClean="0">
                        <a:latin typeface="Cambria Math"/>
                      </a:rPr>
                      <m:t>𝑑𝑠</m:t>
                    </m:r>
                  </m:oMath>
                </a14:m>
                <a:r>
                  <a:rPr lang="en-US" dirty="0" smtClean="0">
                    <a:latin typeface="Times New Roman" panose="02020603050405020304" pitchFamily="18" charset="0"/>
                    <a:cs typeface="Times New Roman" panose="02020603050405020304" pitchFamily="18" charset="0"/>
                    <a:sym typeface="Symbol"/>
                  </a:rPr>
                  <a:t> and </a:t>
                </a:r>
              </a:p>
              <a:p>
                <a:r>
                  <a:rPr lang="en-US" dirty="0" smtClean="0">
                    <a:latin typeface="Times New Roman" panose="02020603050405020304" pitchFamily="18" charset="0"/>
                    <a:cs typeface="Times New Roman" panose="02020603050405020304" pitchFamily="18" charset="0"/>
                    <a:sym typeface="Symbol"/>
                  </a:rPr>
                  <a:t>this is equal to </a:t>
                </a:r>
                <a14:m>
                  <m:oMath xmlns:m="http://schemas.openxmlformats.org/officeDocument/2006/math">
                    <m:d>
                      <m:dPr>
                        <m:ctrlPr>
                          <a:rPr lang="en-US" i="1" smtClean="0">
                            <a:latin typeface="Cambria Math"/>
                            <a:sym typeface="Symbol"/>
                          </a:rPr>
                        </m:ctrlPr>
                      </m:dPr>
                      <m:e>
                        <m:f>
                          <m:fPr>
                            <m:type m:val="skw"/>
                            <m:ctrlPr>
                              <a:rPr lang="en-US" i="1" smtClean="0">
                                <a:latin typeface="Cambria Math"/>
                                <a:sym typeface="Symbol"/>
                              </a:rPr>
                            </m:ctrlPr>
                          </m:fPr>
                          <m:num>
                            <m:r>
                              <a:rPr lang="en-US" b="0" i="1" smtClean="0">
                                <a:latin typeface="Cambria Math"/>
                                <a:sym typeface="Symbol"/>
                              </a:rPr>
                              <m:t>𝑑𝑠</m:t>
                            </m:r>
                          </m:num>
                          <m:den>
                            <m:sSup>
                              <m:sSupPr>
                                <m:ctrlPr>
                                  <a:rPr lang="en-US" i="1" smtClean="0">
                                    <a:latin typeface="Cambria Math"/>
                                    <a:sym typeface="Symbol"/>
                                  </a:rPr>
                                </m:ctrlPr>
                              </m:sSupPr>
                              <m:e>
                                <m:r>
                                  <a:rPr lang="en-US" b="0" i="1" smtClean="0">
                                    <a:latin typeface="Cambria Math"/>
                                    <a:sym typeface="Symbol"/>
                                  </a:rPr>
                                  <m:t>𝑟</m:t>
                                </m:r>
                              </m:e>
                              <m:sup>
                                <m:r>
                                  <a:rPr lang="en-US" b="0" i="1" smtClean="0">
                                    <a:latin typeface="Cambria Math"/>
                                    <a:sym typeface="Symbol"/>
                                  </a:rPr>
                                  <m:t>2</m:t>
                                </m:r>
                              </m:sup>
                            </m:sSup>
                          </m:den>
                        </m:f>
                      </m:e>
                    </m:d>
                    <m:d>
                      <m:dPr>
                        <m:ctrlPr>
                          <a:rPr lang="en-US" i="1" smtClean="0">
                            <a:latin typeface="Cambria Math"/>
                            <a:sym typeface="Symbol"/>
                          </a:rPr>
                        </m:ctrlPr>
                      </m:dPr>
                      <m:e>
                        <m:f>
                          <m:fPr>
                            <m:type m:val="skw"/>
                            <m:ctrlPr>
                              <a:rPr lang="en-US" i="1" smtClean="0">
                                <a:latin typeface="Cambria Math"/>
                                <a:sym typeface="Symbol"/>
                              </a:rPr>
                            </m:ctrlPr>
                          </m:fPr>
                          <m:num>
                            <m:r>
                              <a:rPr lang="en-US" b="0" i="1" smtClean="0">
                                <a:latin typeface="Cambria Math"/>
                                <a:sym typeface="Symbol"/>
                              </a:rPr>
                              <m:t>𝑑</m:t>
                            </m:r>
                            <m:r>
                              <a:rPr lang="en-US" b="0" i="1" smtClean="0">
                                <a:latin typeface="Cambria Math"/>
                                <a:ea typeface="Cambria Math"/>
                                <a:sym typeface="Symbol"/>
                              </a:rPr>
                              <m:t>𝜎</m:t>
                            </m:r>
                          </m:num>
                          <m:den>
                            <m:r>
                              <a:rPr lang="en-US" b="0" i="1" smtClean="0">
                                <a:latin typeface="Cambria Math"/>
                                <a:sym typeface="Symbol"/>
                              </a:rPr>
                              <m:t>𝑑</m:t>
                            </m:r>
                            <m:r>
                              <m:rPr>
                                <m:sty m:val="p"/>
                              </m:rPr>
                              <a:rPr lang="el-GR" i="1" smtClean="0">
                                <a:latin typeface="Cambria Math"/>
                                <a:ea typeface="Cambria Math"/>
                                <a:sym typeface="Symbol"/>
                              </a:rPr>
                              <m:t>Ω</m:t>
                            </m:r>
                          </m:den>
                        </m:f>
                      </m:e>
                    </m:d>
                  </m:oMath>
                </a14:m>
                <a:endParaRPr lang="en-US"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41540" y="795010"/>
                <a:ext cx="8792997" cy="4226863"/>
              </a:xfrm>
              <a:prstGeom prst="rect">
                <a:avLst/>
              </a:prstGeom>
              <a:blipFill rotWithShape="1">
                <a:blip r:embed="rId3"/>
                <a:stretch>
                  <a:fillRect l="-624" b="-197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04800" y="5192115"/>
                <a:ext cx="8610600" cy="1467838"/>
              </a:xfrm>
              <a:prstGeom prst="rect">
                <a:avLst/>
              </a:prstGeom>
              <a:noFill/>
            </p:spPr>
            <p:txBody>
              <a:bodyPr wrap="square" rtlCol="0">
                <a:spAutoFit/>
              </a:bodyPr>
              <a:lstStyle/>
              <a:p>
                <a:pPr algn="ctr"/>
                <a14:m>
                  <m:oMath xmlns:m="http://schemas.openxmlformats.org/officeDocument/2006/math">
                    <m:f>
                      <m:fPr>
                        <m:ctrlPr>
                          <a:rPr lang="en-US" i="1" smtClean="0">
                            <a:latin typeface="Cambria Math"/>
                            <a:sym typeface="Symbol"/>
                          </a:rPr>
                        </m:ctrlPr>
                      </m:fPr>
                      <m:num>
                        <m:r>
                          <a:rPr lang="en-US" i="1">
                            <a:latin typeface="Cambria Math"/>
                            <a:sym typeface="Symbol"/>
                          </a:rPr>
                          <m:t>𝑑</m:t>
                        </m:r>
                        <m:r>
                          <a:rPr lang="en-US" i="1">
                            <a:latin typeface="Cambria Math"/>
                            <a:ea typeface="Cambria Math"/>
                            <a:sym typeface="Symbol"/>
                          </a:rPr>
                          <m:t>𝜎</m:t>
                        </m:r>
                      </m:num>
                      <m:den>
                        <m:r>
                          <a:rPr lang="en-US" i="1">
                            <a:latin typeface="Cambria Math"/>
                            <a:sym typeface="Symbol"/>
                          </a:rPr>
                          <m:t>𝑑</m:t>
                        </m:r>
                        <m:r>
                          <m:rPr>
                            <m:sty m:val="p"/>
                          </m:rPr>
                          <a:rPr lang="el-GR" i="1">
                            <a:latin typeface="Cambria Math"/>
                            <a:ea typeface="Cambria Math"/>
                            <a:sym typeface="Symbol"/>
                          </a:rPr>
                          <m:t>Ω</m:t>
                        </m:r>
                      </m:den>
                    </m:f>
                    <m:r>
                      <a:rPr lang="en-US" i="1">
                        <a:latin typeface="Cambria Math"/>
                        <a:sym typeface="Symbol"/>
                      </a:rPr>
                      <m:t>= </m:t>
                    </m:r>
                    <m:sSup>
                      <m:sSupPr>
                        <m:ctrlPr>
                          <a:rPr lang="en-US" i="1">
                            <a:latin typeface="Cambria Math"/>
                            <a:sym typeface="Symbol"/>
                          </a:rPr>
                        </m:ctrlPr>
                      </m:sSupPr>
                      <m:e>
                        <m:d>
                          <m:dPr>
                            <m:begChr m:val="|"/>
                            <m:endChr m:val="|"/>
                            <m:ctrlPr>
                              <a:rPr lang="en-US" i="1">
                                <a:latin typeface="Cambria Math"/>
                                <a:sym typeface="Symbol"/>
                              </a:rPr>
                            </m:ctrlPr>
                          </m:dPr>
                          <m:e>
                            <m:sSub>
                              <m:sSubPr>
                                <m:ctrlPr>
                                  <a:rPr lang="en-US" i="1">
                                    <a:latin typeface="Cambria Math"/>
                                    <a:sym typeface="Symbol"/>
                                  </a:rPr>
                                </m:ctrlPr>
                              </m:sSubPr>
                              <m:e>
                                <m:r>
                                  <a:rPr lang="en-US" i="1">
                                    <a:latin typeface="Cambria Math"/>
                                    <a:ea typeface="Cambria Math"/>
                                    <a:sym typeface="Symbol"/>
                                  </a:rPr>
                                  <m:t>𝜓</m:t>
                                </m:r>
                              </m:e>
                              <m:sub>
                                <m:r>
                                  <a:rPr lang="en-US" i="1">
                                    <a:latin typeface="Cambria Math"/>
                                    <a:sym typeface="Symbol"/>
                                  </a:rPr>
                                  <m:t>𝑓</m:t>
                                </m:r>
                              </m:sub>
                            </m:sSub>
                          </m:e>
                        </m:d>
                      </m:e>
                      <m:sup>
                        <m:r>
                          <a:rPr lang="en-US" i="1">
                            <a:latin typeface="Cambria Math"/>
                            <a:sym typeface="Symbol"/>
                          </a:rPr>
                          <m:t>2</m:t>
                        </m:r>
                      </m:sup>
                    </m:sSup>
                    <m:sSup>
                      <m:sSupPr>
                        <m:ctrlPr>
                          <a:rPr lang="en-US" i="1">
                            <a:latin typeface="Cambria Math"/>
                            <a:sym typeface="Symbol"/>
                          </a:rPr>
                        </m:ctrlPr>
                      </m:sSupPr>
                      <m:e>
                        <m:r>
                          <a:rPr lang="en-US" i="1">
                            <a:latin typeface="Cambria Math"/>
                            <a:sym typeface="Symbol"/>
                          </a:rPr>
                          <m:t>𝑟</m:t>
                        </m:r>
                      </m:e>
                      <m:sup>
                        <m:r>
                          <a:rPr lang="en-US" i="1">
                            <a:latin typeface="Cambria Math"/>
                            <a:sym typeface="Symbol"/>
                          </a:rPr>
                          <m:t>2</m:t>
                        </m:r>
                      </m:sup>
                    </m:sSup>
                  </m:oMath>
                </a14:m>
                <a:r>
                  <a:rPr lang="en-US" dirty="0" smtClean="0">
                    <a:latin typeface="Times New Roman" panose="02020603050405020304" pitchFamily="18" charset="0"/>
                    <a:cs typeface="Times New Roman" panose="02020603050405020304" pitchFamily="18" charset="0"/>
                  </a:rPr>
                  <a:t>,    for a spherical wave </a:t>
                </a:r>
                <a14:m>
                  <m:oMath xmlns:m="http://schemas.openxmlformats.org/officeDocument/2006/math">
                    <m:sSup>
                      <m:sSupPr>
                        <m:ctrlPr>
                          <a:rPr lang="en-US" i="1">
                            <a:latin typeface="Cambria Math"/>
                            <a:sym typeface="Symbol"/>
                          </a:rPr>
                        </m:ctrlPr>
                      </m:sSupPr>
                      <m:e>
                        <m:d>
                          <m:dPr>
                            <m:begChr m:val="|"/>
                            <m:endChr m:val="|"/>
                            <m:ctrlPr>
                              <a:rPr lang="en-US" i="1">
                                <a:latin typeface="Cambria Math"/>
                                <a:sym typeface="Symbol"/>
                              </a:rPr>
                            </m:ctrlPr>
                          </m:dPr>
                          <m:e>
                            <m:sSub>
                              <m:sSubPr>
                                <m:ctrlPr>
                                  <a:rPr lang="en-US" i="1">
                                    <a:latin typeface="Cambria Math"/>
                                    <a:sym typeface="Symbol"/>
                                  </a:rPr>
                                </m:ctrlPr>
                              </m:sSubPr>
                              <m:e>
                                <m:r>
                                  <a:rPr lang="en-US" i="1">
                                    <a:latin typeface="Cambria Math"/>
                                    <a:ea typeface="Cambria Math"/>
                                    <a:sym typeface="Symbol"/>
                                  </a:rPr>
                                  <m:t>𝜓</m:t>
                                </m:r>
                              </m:e>
                              <m:sub>
                                <m:r>
                                  <a:rPr lang="en-US" i="1">
                                    <a:latin typeface="Cambria Math"/>
                                    <a:sym typeface="Symbol"/>
                                  </a:rPr>
                                  <m:t>𝑓</m:t>
                                </m:r>
                              </m:sub>
                            </m:sSub>
                          </m:e>
                        </m:d>
                      </m:e>
                      <m:sup>
                        <m:r>
                          <a:rPr lang="en-US" i="1">
                            <a:latin typeface="Cambria Math"/>
                            <a:sym typeface="Symbol"/>
                          </a:rPr>
                          <m:t>2</m:t>
                        </m:r>
                      </m:sup>
                    </m:sSup>
                  </m:oMath>
                </a14:m>
                <a:r>
                  <a:rPr lang="en-US" dirty="0" smtClean="0">
                    <a:latin typeface="Times New Roman" panose="02020603050405020304" pitchFamily="18" charset="0"/>
                    <a:cs typeface="Times New Roman" panose="02020603050405020304" pitchFamily="18" charset="0"/>
                  </a:rPr>
                  <a:t> = b</a:t>
                </a:r>
                <a:r>
                  <a:rPr lang="en-US" baseline="30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/r</a:t>
                </a:r>
                <a:r>
                  <a:rPr lang="en-US" baseline="30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and so</a:t>
                </a:r>
              </a:p>
              <a:p>
                <a:pPr algn="ctr"/>
                <a:endParaRPr lang="en-US" dirty="0">
                  <a:latin typeface="Times New Roman" panose="02020603050405020304" pitchFamily="18" charset="0"/>
                  <a:cs typeface="Times New Roman" panose="02020603050405020304" pitchFamily="18" charset="0"/>
                </a:endParaRPr>
              </a:p>
              <a:p>
                <a:pPr algn="ctr"/>
                <a14:m>
                  <m:oMath xmlns:m="http://schemas.openxmlformats.org/officeDocument/2006/math">
                    <m:f>
                      <m:fPr>
                        <m:ctrlPr>
                          <a:rPr lang="en-US" i="1">
                            <a:latin typeface="Cambria Math"/>
                            <a:sym typeface="Symbol"/>
                          </a:rPr>
                        </m:ctrlPr>
                      </m:fPr>
                      <m:num>
                        <m:r>
                          <a:rPr lang="en-US" i="1">
                            <a:latin typeface="Cambria Math"/>
                            <a:sym typeface="Symbol"/>
                          </a:rPr>
                          <m:t>𝑑</m:t>
                        </m:r>
                        <m:r>
                          <a:rPr lang="en-US" i="1">
                            <a:latin typeface="Cambria Math"/>
                            <a:ea typeface="Cambria Math"/>
                            <a:sym typeface="Symbol"/>
                          </a:rPr>
                          <m:t>𝜎</m:t>
                        </m:r>
                      </m:num>
                      <m:den>
                        <m:r>
                          <a:rPr lang="en-US" i="1">
                            <a:latin typeface="Cambria Math"/>
                            <a:sym typeface="Symbol"/>
                          </a:rPr>
                          <m:t>𝑑</m:t>
                        </m:r>
                        <m:r>
                          <m:rPr>
                            <m:sty m:val="p"/>
                          </m:rPr>
                          <a:rPr lang="el-GR" i="1">
                            <a:latin typeface="Cambria Math"/>
                            <a:ea typeface="Cambria Math"/>
                            <a:sym typeface="Symbol"/>
                          </a:rPr>
                          <m:t>Ω</m:t>
                        </m:r>
                      </m:den>
                    </m:f>
                    <m:r>
                      <a:rPr lang="en-US" i="1">
                        <a:latin typeface="Cambria Math"/>
                        <a:sym typeface="Symbol"/>
                      </a:rPr>
                      <m:t>= </m:t>
                    </m:r>
                    <m:sSup>
                      <m:sSupPr>
                        <m:ctrlPr>
                          <a:rPr lang="en-US" i="1" smtClean="0">
                            <a:latin typeface="Cambria Math"/>
                            <a:sym typeface="Symbol"/>
                          </a:rPr>
                        </m:ctrlPr>
                      </m:sSupPr>
                      <m:e>
                        <m:r>
                          <a:rPr lang="en-US" b="0" i="1" smtClean="0">
                            <a:latin typeface="Cambria Math"/>
                            <a:sym typeface="Symbol"/>
                          </a:rPr>
                          <m:t>𝑏</m:t>
                        </m:r>
                      </m:e>
                      <m:sup>
                        <m:r>
                          <a:rPr lang="en-US" b="0" i="1" smtClean="0">
                            <a:latin typeface="Cambria Math"/>
                            <a:sym typeface="Symbol"/>
                          </a:rPr>
                          <m:t>2</m:t>
                        </m:r>
                      </m:sup>
                    </m:sSup>
                    <m:r>
                      <a:rPr lang="en-US" b="0" i="1" smtClean="0">
                        <a:latin typeface="Cambria Math"/>
                        <a:sym typeface="Symbol"/>
                      </a:rPr>
                      <m:t>= </m:t>
                    </m:r>
                    <m:f>
                      <m:fPr>
                        <m:ctrlPr>
                          <a:rPr lang="en-US" b="0" i="1" smtClean="0">
                            <a:latin typeface="Cambria Math"/>
                            <a:sym typeface="Symbol"/>
                          </a:rPr>
                        </m:ctrlPr>
                      </m:fPr>
                      <m:num>
                        <m:sSub>
                          <m:sSubPr>
                            <m:ctrlPr>
                              <a:rPr lang="en-US" b="0" i="1" smtClean="0">
                                <a:latin typeface="Cambria Math"/>
                                <a:sym typeface="Symbol"/>
                              </a:rPr>
                            </m:ctrlPr>
                          </m:sSubPr>
                          <m:e>
                            <m:r>
                              <a:rPr lang="en-US" b="0" i="1" smtClean="0">
                                <a:latin typeface="Cambria Math"/>
                                <a:ea typeface="Cambria Math"/>
                                <a:sym typeface="Symbol"/>
                              </a:rPr>
                              <m:t>𝜎</m:t>
                            </m:r>
                          </m:e>
                          <m:sub>
                            <m:r>
                              <m:rPr>
                                <m:sty m:val="p"/>
                              </m:rPr>
                              <a:rPr lang="en-US" b="0" i="0" smtClean="0">
                                <a:latin typeface="Cambria Math"/>
                                <a:sym typeface="Symbol"/>
                              </a:rPr>
                              <m:t>tot</m:t>
                            </m:r>
                          </m:sub>
                        </m:sSub>
                      </m:num>
                      <m:den>
                        <m:r>
                          <a:rPr lang="en-US" b="0" i="1" smtClean="0">
                            <a:latin typeface="Cambria Math"/>
                            <a:sym typeface="Symbol"/>
                          </a:rPr>
                          <m:t>4</m:t>
                        </m:r>
                        <m:r>
                          <a:rPr lang="en-US" b="0" i="1" smtClean="0">
                            <a:latin typeface="Cambria Math"/>
                            <a:ea typeface="Cambria Math"/>
                            <a:sym typeface="Symbol"/>
                          </a:rPr>
                          <m:t>𝜋</m:t>
                        </m:r>
                      </m:den>
                    </m:f>
                  </m:oMath>
                </a14:m>
                <a:r>
                  <a:rPr lang="en-US" dirty="0" smtClean="0">
                    <a:latin typeface="Times New Roman" panose="02020603050405020304" pitchFamily="18" charset="0"/>
                    <a:cs typeface="Times New Roman" panose="02020603050405020304" pitchFamily="18" charset="0"/>
                  </a:rPr>
                  <a:t> , unit is barns/</a:t>
                </a:r>
                <a:r>
                  <a:rPr lang="en-US" dirty="0" err="1" smtClean="0">
                    <a:latin typeface="Times New Roman" panose="02020603050405020304" pitchFamily="18" charset="0"/>
                    <a:cs typeface="Times New Roman" panose="02020603050405020304" pitchFamily="18" charset="0"/>
                  </a:rPr>
                  <a:t>steradian</a:t>
                </a:r>
                <a:endParaRPr lang="en-US" dirty="0" smtClean="0">
                  <a:latin typeface="Times New Roman" panose="02020603050405020304" pitchFamily="18" charset="0"/>
                  <a:cs typeface="Times New Roman" panose="02020603050405020304" pitchFamily="18" charset="0"/>
                </a:endParaRPr>
              </a:p>
              <a:p>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04800" y="5192115"/>
                <a:ext cx="8610600" cy="1467838"/>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023970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B8CD6A-B2DA-4254-8EA7-9951D673A479}" type="slidenum">
              <a:rPr lang="en-US" smtClean="0"/>
              <a:t>34</a:t>
            </a:fld>
            <a:endParaRPr lang="en-US"/>
          </a:p>
        </p:txBody>
      </p:sp>
      <p:sp>
        <p:nvSpPr>
          <p:cNvPr id="3" name="Rectangle 2"/>
          <p:cNvSpPr/>
          <p:nvPr/>
        </p:nvSpPr>
        <p:spPr>
          <a:xfrm>
            <a:off x="304800" y="271790"/>
            <a:ext cx="7315200" cy="523220"/>
          </a:xfrm>
          <a:prstGeom prst="rect">
            <a:avLst/>
          </a:prstGeom>
        </p:spPr>
        <p:txBody>
          <a:bodyPr wrap="square">
            <a:spAutoFit/>
          </a:bodyPr>
          <a:lstStyle/>
          <a:p>
            <a:r>
              <a:rPr lang="en-US" altLang="en-US" sz="2800" b="1" dirty="0" smtClean="0">
                <a:solidFill>
                  <a:srgbClr val="0000FF"/>
                </a:solidFill>
                <a:latin typeface="Times New Roman" panose="02020603050405020304" pitchFamily="18" charset="0"/>
                <a:cs typeface="Times New Roman" panose="02020603050405020304" pitchFamily="18" charset="0"/>
              </a:rPr>
              <a:t>Double differential cross-section </a:t>
            </a:r>
            <a:endParaRPr lang="en-US" sz="2800" b="1"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317740" y="890283"/>
                <a:ext cx="8610600" cy="4556119"/>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double differential cross section relates to those experiments where a change of neutron energy on scattering is measured. It is defined as </a:t>
                </a:r>
              </a:p>
              <a:p>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sSup>
                            <m:sSupPr>
                              <m:ctrlPr>
                                <a:rPr lang="en-US" i="1" smtClean="0">
                                  <a:latin typeface="Cambria Math"/>
                                </a:rPr>
                              </m:ctrlPr>
                            </m:sSupPr>
                            <m:e>
                              <m:r>
                                <a:rPr lang="en-US" b="0" i="1" smtClean="0">
                                  <a:latin typeface="Cambria Math"/>
                                </a:rPr>
                                <m:t>𝑑</m:t>
                              </m:r>
                            </m:e>
                            <m:sup>
                              <m:r>
                                <a:rPr lang="en-US" b="0" i="1" smtClean="0">
                                  <a:latin typeface="Cambria Math"/>
                                </a:rPr>
                                <m:t>2</m:t>
                              </m:r>
                            </m:sup>
                          </m:sSup>
                          <m:r>
                            <a:rPr lang="en-US" i="1" smtClean="0">
                              <a:latin typeface="Cambria Math"/>
                              <a:ea typeface="Cambria Math"/>
                            </a:rPr>
                            <m:t>𝜎</m:t>
                          </m:r>
                        </m:num>
                        <m:den>
                          <m:r>
                            <a:rPr lang="en-US" b="0" i="1" smtClean="0">
                              <a:latin typeface="Cambria Math"/>
                            </a:rPr>
                            <m:t>𝑑</m:t>
                          </m:r>
                          <m:r>
                            <m:rPr>
                              <m:sty m:val="p"/>
                            </m:rPr>
                            <a:rPr lang="el-GR" b="0" i="1" smtClean="0">
                              <a:latin typeface="Cambria Math"/>
                              <a:ea typeface="Cambria Math"/>
                            </a:rPr>
                            <m:t>Ω</m:t>
                          </m:r>
                          <m:r>
                            <a:rPr lang="en-US" b="0" i="1" smtClean="0">
                              <a:latin typeface="Cambria Math"/>
                              <a:ea typeface="Cambria Math"/>
                            </a:rPr>
                            <m:t>𝑑</m:t>
                          </m:r>
                          <m:sSub>
                            <m:sSubPr>
                              <m:ctrlPr>
                                <a:rPr lang="en-US" b="0" i="1" smtClean="0">
                                  <a:latin typeface="Cambria Math"/>
                                  <a:ea typeface="Cambria Math"/>
                                </a:rPr>
                              </m:ctrlPr>
                            </m:sSubPr>
                            <m:e>
                              <m:r>
                                <a:rPr lang="en-US" b="0" i="1" smtClean="0">
                                  <a:latin typeface="Cambria Math"/>
                                  <a:ea typeface="Cambria Math"/>
                                </a:rPr>
                                <m:t>𝐸</m:t>
                              </m:r>
                            </m:e>
                            <m:sub>
                              <m:r>
                                <a:rPr lang="en-US" b="0" i="1" smtClean="0">
                                  <a:latin typeface="Cambria Math"/>
                                  <a:ea typeface="Cambria Math"/>
                                </a:rPr>
                                <m:t>𝑓</m:t>
                              </m:r>
                            </m:sub>
                          </m:sSub>
                        </m:den>
                      </m:f>
                      <m:r>
                        <a:rPr lang="en-US" b="0" i="1" smtClean="0">
                          <a:latin typeface="Cambria Math"/>
                        </a:rPr>
                        <m:t>= </m:t>
                      </m:r>
                      <m:f>
                        <m:fPr>
                          <m:ctrlPr>
                            <a:rPr lang="en-US" b="0" i="1" smtClean="0">
                              <a:latin typeface="Cambria Math"/>
                            </a:rPr>
                          </m:ctrlPr>
                        </m:fPr>
                        <m:num>
                          <m:eqArr>
                            <m:eqArrPr>
                              <m:ctrlPr>
                                <a:rPr lang="en-US" b="0" i="1" smtClean="0">
                                  <a:latin typeface="Cambria Math"/>
                                </a:rPr>
                              </m:ctrlPr>
                            </m:eqArrPr>
                            <m:e>
                              <m:r>
                                <m:rPr>
                                  <m:sty m:val="p"/>
                                </m:rPr>
                                <a:rPr lang="en-US" b="0" i="0" smtClean="0">
                                  <a:latin typeface="Cambria Math"/>
                                </a:rPr>
                                <m:t>number</m:t>
                              </m:r>
                              <m:r>
                                <a:rPr lang="en-US" b="0" i="0" smtClean="0">
                                  <a:latin typeface="Cambria Math"/>
                                </a:rPr>
                                <m:t> </m:t>
                              </m:r>
                              <m:r>
                                <m:rPr>
                                  <m:sty m:val="p"/>
                                </m:rPr>
                                <a:rPr lang="en-US" b="0" i="0" smtClean="0">
                                  <a:latin typeface="Cambria Math"/>
                                </a:rPr>
                                <m:t>of</m:t>
                              </m:r>
                              <m:r>
                                <a:rPr lang="en-US" b="0" i="0" smtClean="0">
                                  <a:latin typeface="Cambria Math"/>
                                </a:rPr>
                                <m:t> </m:t>
                              </m:r>
                              <m:r>
                                <m:rPr>
                                  <m:sty m:val="p"/>
                                </m:rPr>
                                <a:rPr lang="en-US" b="0" i="0" smtClean="0">
                                  <a:latin typeface="Cambria Math"/>
                                </a:rPr>
                                <m:t>neutrons</m:t>
                              </m:r>
                              <m:r>
                                <a:rPr lang="en-US" b="0" i="0" smtClean="0">
                                  <a:latin typeface="Cambria Math"/>
                                </a:rPr>
                                <m:t> </m:t>
                              </m:r>
                              <m:r>
                                <m:rPr>
                                  <m:sty m:val="p"/>
                                </m:rPr>
                                <a:rPr lang="en-US" b="0" i="0" smtClean="0">
                                  <a:latin typeface="Cambria Math"/>
                                </a:rPr>
                                <m:t>scattered</m:t>
                              </m:r>
                              <m:r>
                                <a:rPr lang="en-US" b="0" i="0" smtClean="0">
                                  <a:latin typeface="Cambria Math"/>
                                </a:rPr>
                                <m:t> </m:t>
                              </m:r>
                              <m:r>
                                <m:rPr>
                                  <m:sty m:val="p"/>
                                </m:rPr>
                                <a:rPr lang="en-US" b="0" i="0" smtClean="0">
                                  <a:latin typeface="Cambria Math"/>
                                </a:rPr>
                                <m:t>per</m:t>
                              </m:r>
                              <m:r>
                                <a:rPr lang="en-US" b="0" i="0" smtClean="0">
                                  <a:latin typeface="Cambria Math"/>
                                </a:rPr>
                                <m:t> </m:t>
                              </m:r>
                              <m:r>
                                <m:rPr>
                                  <m:sty m:val="p"/>
                                </m:rPr>
                                <a:rPr lang="en-US" b="0" i="0" smtClean="0">
                                  <a:latin typeface="Cambria Math"/>
                                </a:rPr>
                                <m:t>sec</m:t>
                              </m:r>
                              <m:r>
                                <a:rPr lang="en-US" b="0" i="0" smtClean="0">
                                  <a:latin typeface="Cambria Math"/>
                                </a:rPr>
                                <m:t> </m:t>
                              </m:r>
                              <m:r>
                                <m:rPr>
                                  <m:sty m:val="p"/>
                                </m:rPr>
                                <a:rPr lang="en-US" b="0" i="0" smtClean="0">
                                  <a:latin typeface="Cambria Math"/>
                                </a:rPr>
                                <m:t>into</m:t>
                              </m:r>
                              <m:r>
                                <a:rPr lang="en-US" b="0" i="0" smtClean="0">
                                  <a:latin typeface="Cambria Math"/>
                                </a:rPr>
                                <m:t> </m:t>
                              </m:r>
                              <m:r>
                                <m:rPr>
                                  <m:sty m:val="p"/>
                                </m:rPr>
                                <a:rPr lang="en-US" b="0" i="0" smtClean="0">
                                  <a:latin typeface="Cambria Math"/>
                                </a:rPr>
                                <m:t>a</m:t>
                              </m:r>
                              <m:r>
                                <a:rPr lang="en-US" b="0" i="0" smtClean="0">
                                  <a:latin typeface="Cambria Math"/>
                                </a:rPr>
                                <m:t> </m:t>
                              </m:r>
                              <m:r>
                                <m:rPr>
                                  <m:sty m:val="p"/>
                                </m:rPr>
                                <a:rPr lang="en-US" b="0" i="0" smtClean="0">
                                  <a:latin typeface="Cambria Math"/>
                                </a:rPr>
                                <m:t>solid</m:t>
                              </m:r>
                              <m:r>
                                <a:rPr lang="en-US" b="0" i="0" smtClean="0">
                                  <a:latin typeface="Cambria Math"/>
                                </a:rPr>
                                <m:t> </m:t>
                              </m:r>
                              <m:r>
                                <m:rPr>
                                  <m:sty m:val="p"/>
                                </m:rPr>
                                <a:rPr lang="en-US" b="0" i="0" smtClean="0">
                                  <a:latin typeface="Cambria Math"/>
                                </a:rPr>
                                <m:t>angle</m:t>
                              </m:r>
                              <m:r>
                                <a:rPr lang="en-US" b="0" i="0" smtClean="0">
                                  <a:latin typeface="Cambria Math"/>
                                </a:rPr>
                                <m:t> </m:t>
                              </m:r>
                              <m:r>
                                <m:rPr>
                                  <m:sty m:val="p"/>
                                </m:rPr>
                                <a:rPr lang="en-US" b="0" i="0" smtClean="0">
                                  <a:latin typeface="Cambria Math"/>
                                </a:rPr>
                                <m:t>d</m:t>
                              </m:r>
                              <m:r>
                                <m:rPr>
                                  <m:sty m:val="p"/>
                                </m:rPr>
                                <a:rPr lang="el-GR" b="0" i="1" smtClean="0">
                                  <a:latin typeface="Cambria Math"/>
                                  <a:ea typeface="Cambria Math"/>
                                </a:rPr>
                                <m:t>Ω</m:t>
                              </m:r>
                            </m:e>
                            <m:e>
                              <m:r>
                                <m:rPr>
                                  <m:sty m:val="p"/>
                                </m:rPr>
                                <a:rPr lang="en-US" b="0" i="0" smtClean="0">
                                  <a:latin typeface="Cambria Math"/>
                                  <a:ea typeface="Cambria Math"/>
                                </a:rPr>
                                <m:t>with</m:t>
                              </m:r>
                              <m:r>
                                <a:rPr lang="en-US" b="0" i="0" smtClean="0">
                                  <a:latin typeface="Cambria Math"/>
                                  <a:ea typeface="Cambria Math"/>
                                </a:rPr>
                                <m:t> </m:t>
                              </m:r>
                              <m:r>
                                <m:rPr>
                                  <m:sty m:val="p"/>
                                </m:rPr>
                                <a:rPr lang="en-US" b="0" i="0" smtClean="0">
                                  <a:latin typeface="Cambria Math"/>
                                  <a:ea typeface="Cambria Math"/>
                                </a:rPr>
                                <m:t>final</m:t>
                              </m:r>
                              <m:r>
                                <a:rPr lang="en-US" b="0" i="0" smtClean="0">
                                  <a:latin typeface="Cambria Math"/>
                                  <a:ea typeface="Cambria Math"/>
                                </a:rPr>
                                <m:t> </m:t>
                              </m:r>
                              <m:r>
                                <m:rPr>
                                  <m:sty m:val="p"/>
                                </m:rPr>
                                <a:rPr lang="en-US" b="0" i="0" smtClean="0">
                                  <a:latin typeface="Cambria Math"/>
                                  <a:ea typeface="Cambria Math"/>
                                </a:rPr>
                                <m:t>energy</m:t>
                              </m:r>
                              <m:r>
                                <a:rPr lang="en-US" b="0" i="0" smtClean="0">
                                  <a:latin typeface="Cambria Math"/>
                                  <a:ea typeface="Cambria Math"/>
                                </a:rPr>
                                <m:t> </m:t>
                              </m:r>
                              <m:r>
                                <m:rPr>
                                  <m:sty m:val="p"/>
                                </m:rPr>
                                <a:rPr lang="en-US" b="0" i="0" smtClean="0">
                                  <a:latin typeface="Cambria Math"/>
                                  <a:ea typeface="Cambria Math"/>
                                </a:rPr>
                                <m:t>between</m:t>
                              </m:r>
                              <m:r>
                                <a:rPr lang="en-US" b="0" i="0" smtClean="0">
                                  <a:latin typeface="Cambria Math"/>
                                  <a:ea typeface="Cambria Math"/>
                                </a:rPr>
                                <m:t> </m:t>
                              </m:r>
                              <m:sSub>
                                <m:sSubPr>
                                  <m:ctrlPr>
                                    <a:rPr lang="en-US" b="0" i="1" smtClean="0">
                                      <a:latin typeface="Cambria Math"/>
                                      <a:ea typeface="Cambria Math"/>
                                    </a:rPr>
                                  </m:ctrlPr>
                                </m:sSubPr>
                                <m:e>
                                  <m:r>
                                    <a:rPr lang="en-US" b="0" i="1" smtClean="0">
                                      <a:latin typeface="Cambria Math"/>
                                      <a:ea typeface="Cambria Math"/>
                                    </a:rPr>
                                    <m:t>𝐸</m:t>
                                  </m:r>
                                </m:e>
                                <m:sub>
                                  <m:r>
                                    <a:rPr lang="en-US" b="0" i="1" smtClean="0">
                                      <a:latin typeface="Cambria Math"/>
                                      <a:ea typeface="Cambria Math"/>
                                    </a:rPr>
                                    <m:t>𝑓</m:t>
                                  </m:r>
                                </m:sub>
                              </m:sSub>
                              <m:r>
                                <a:rPr lang="en-US" b="0" i="1" smtClean="0">
                                  <a:latin typeface="Cambria Math"/>
                                  <a:ea typeface="Cambria Math"/>
                                </a:rPr>
                                <m:t> </m:t>
                              </m:r>
                              <m:r>
                                <m:rPr>
                                  <m:sty m:val="p"/>
                                </m:rPr>
                                <a:rPr lang="en-US" b="0" i="0" smtClean="0">
                                  <a:latin typeface="Cambria Math"/>
                                  <a:ea typeface="Cambria Math"/>
                                </a:rPr>
                                <m:t>and</m:t>
                              </m:r>
                              <m:r>
                                <a:rPr lang="en-US" b="0" i="0" smtClean="0">
                                  <a:latin typeface="Cambria Math"/>
                                  <a:ea typeface="Cambria Math"/>
                                </a:rPr>
                                <m:t> </m:t>
                              </m:r>
                              <m:sSub>
                                <m:sSubPr>
                                  <m:ctrlPr>
                                    <a:rPr lang="en-US" b="0" i="1" smtClean="0">
                                      <a:latin typeface="Cambria Math"/>
                                      <a:ea typeface="Cambria Math"/>
                                    </a:rPr>
                                  </m:ctrlPr>
                                </m:sSubPr>
                                <m:e>
                                  <m:r>
                                    <a:rPr lang="en-US" b="0" i="1" smtClean="0">
                                      <a:latin typeface="Cambria Math"/>
                                      <a:ea typeface="Cambria Math"/>
                                    </a:rPr>
                                    <m:t>𝐸</m:t>
                                  </m:r>
                                </m:e>
                                <m:sub>
                                  <m:r>
                                    <a:rPr lang="en-US" b="0" i="1" smtClean="0">
                                      <a:latin typeface="Cambria Math"/>
                                      <a:ea typeface="Cambria Math"/>
                                    </a:rPr>
                                    <m:t>𝑓</m:t>
                                  </m:r>
                                </m:sub>
                              </m:sSub>
                              <m:r>
                                <a:rPr lang="en-US" b="0" i="0" smtClean="0">
                                  <a:latin typeface="Cambria Math"/>
                                  <a:ea typeface="Cambria Math"/>
                                </a:rPr>
                                <m:t>+</m:t>
                              </m:r>
                              <m:r>
                                <a:rPr lang="en-US" b="0" i="1" smtClean="0">
                                  <a:latin typeface="Cambria Math"/>
                                  <a:ea typeface="Cambria Math"/>
                                </a:rPr>
                                <m:t>𝑑</m:t>
                              </m:r>
                              <m:sSub>
                                <m:sSubPr>
                                  <m:ctrlPr>
                                    <a:rPr lang="en-US" b="0" i="1" smtClean="0">
                                      <a:latin typeface="Cambria Math"/>
                                      <a:ea typeface="Cambria Math"/>
                                    </a:rPr>
                                  </m:ctrlPr>
                                </m:sSubPr>
                                <m:e>
                                  <m:r>
                                    <a:rPr lang="en-US" b="0" i="1" smtClean="0">
                                      <a:latin typeface="Cambria Math"/>
                                      <a:ea typeface="Cambria Math"/>
                                    </a:rPr>
                                    <m:t>𝐸</m:t>
                                  </m:r>
                                </m:e>
                                <m:sub>
                                  <m:r>
                                    <a:rPr lang="en-US" b="0" i="1" smtClean="0">
                                      <a:latin typeface="Cambria Math"/>
                                      <a:ea typeface="Cambria Math"/>
                                    </a:rPr>
                                    <m:t>𝑓</m:t>
                                  </m:r>
                                </m:sub>
                              </m:sSub>
                            </m:e>
                          </m:eqArr>
                        </m:num>
                        <m:den>
                          <m:sSub>
                            <m:sSubPr>
                              <m:ctrlPr>
                                <a:rPr lang="en-US" b="0" i="1" smtClean="0">
                                  <a:latin typeface="Cambria Math"/>
                                </a:rPr>
                              </m:ctrlPr>
                            </m:sSubPr>
                            <m:e>
                              <m:r>
                                <a:rPr lang="en-US" b="0" i="1" smtClean="0">
                                  <a:latin typeface="Cambria Math"/>
                                </a:rPr>
                                <m:t>𝐼</m:t>
                              </m:r>
                            </m:e>
                            <m:sub>
                              <m:r>
                                <a:rPr lang="en-US" b="0" i="1" smtClean="0">
                                  <a:latin typeface="Cambria Math"/>
                                </a:rPr>
                                <m:t>0</m:t>
                              </m:r>
                            </m:sub>
                          </m:sSub>
                          <m:r>
                            <a:rPr lang="en-US" b="0" i="1" smtClean="0">
                              <a:latin typeface="Cambria Math"/>
                            </a:rPr>
                            <m:t>𝑑</m:t>
                          </m:r>
                          <m:r>
                            <m:rPr>
                              <m:sty m:val="p"/>
                            </m:rPr>
                            <a:rPr lang="el-GR" b="0" i="1" smtClean="0">
                              <a:latin typeface="Cambria Math"/>
                              <a:ea typeface="Cambria Math"/>
                            </a:rPr>
                            <m:t>Ω</m:t>
                          </m:r>
                          <m:r>
                            <a:rPr lang="en-US" b="0" i="1" smtClean="0">
                              <a:latin typeface="Cambria Math"/>
                              <a:ea typeface="Cambria Math"/>
                            </a:rPr>
                            <m:t>𝑑</m:t>
                          </m:r>
                          <m:sSub>
                            <m:sSubPr>
                              <m:ctrlPr>
                                <a:rPr lang="en-US" b="0" i="1" smtClean="0">
                                  <a:latin typeface="Cambria Math"/>
                                  <a:ea typeface="Cambria Math"/>
                                </a:rPr>
                              </m:ctrlPr>
                            </m:sSubPr>
                            <m:e>
                              <m:r>
                                <a:rPr lang="en-US" b="0" i="1" smtClean="0">
                                  <a:latin typeface="Cambria Math"/>
                                  <a:ea typeface="Cambria Math"/>
                                </a:rPr>
                                <m:t>𝐸</m:t>
                              </m:r>
                            </m:e>
                            <m:sub>
                              <m:r>
                                <a:rPr lang="en-US" b="0" i="1" smtClean="0">
                                  <a:latin typeface="Cambria Math"/>
                                  <a:ea typeface="Cambria Math"/>
                                </a:rPr>
                                <m:t>𝑓</m:t>
                              </m:r>
                            </m:sub>
                          </m:sSub>
                        </m:den>
                      </m:f>
                    </m:oMath>
                  </m:oMathPara>
                </a14:m>
                <a:endParaRPr lang="en-US" dirty="0" smtClean="0"/>
              </a:p>
              <a:p>
                <a:endParaRPr lang="en-US" dirty="0"/>
              </a:p>
              <a:p>
                <a:r>
                  <a:rPr lang="en-US" dirty="0" smtClean="0">
                    <a:latin typeface="Times New Roman" panose="02020603050405020304" pitchFamily="18" charset="0"/>
                    <a:cs typeface="Times New Roman" panose="02020603050405020304" pitchFamily="18" charset="0"/>
                  </a:rPr>
                  <a:t>Has the dimension of area per unit energy.</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incident flux I</a:t>
                </a:r>
                <a:r>
                  <a:rPr lang="en-US" baseline="-25000" dirty="0" smtClean="0">
                    <a:latin typeface="Times New Roman" panose="02020603050405020304" pitchFamily="18" charset="0"/>
                    <a:cs typeface="Times New Roman" panose="02020603050405020304" pitchFamily="18" charset="0"/>
                  </a:rPr>
                  <a:t>0</a:t>
                </a:r>
                <a:r>
                  <a:rPr lang="en-US" dirty="0" smtClean="0">
                    <a:latin typeface="Times New Roman" panose="02020603050405020304" pitchFamily="18" charset="0"/>
                    <a:cs typeface="Times New Roman" panose="02020603050405020304" pitchFamily="18" charset="0"/>
                  </a:rPr>
                  <a:t> is </a:t>
                </a:r>
                <a14:m>
                  <m:oMath xmlns:m="http://schemas.openxmlformats.org/officeDocument/2006/math">
                    <m:sSup>
                      <m:sSupPr>
                        <m:ctrlPr>
                          <a:rPr lang="en-US" i="1">
                            <a:latin typeface="Cambria Math"/>
                          </a:rPr>
                        </m:ctrlPr>
                      </m:sSupPr>
                      <m:e>
                        <m:d>
                          <m:dPr>
                            <m:begChr m:val="|"/>
                            <m:endChr m:val="|"/>
                            <m:ctrlPr>
                              <a:rPr lang="en-US" i="1">
                                <a:latin typeface="Cambria Math"/>
                              </a:rPr>
                            </m:ctrlPr>
                          </m:dPr>
                          <m:e>
                            <m:sSub>
                              <m:sSubPr>
                                <m:ctrlPr>
                                  <a:rPr lang="en-US" i="1">
                                    <a:latin typeface="Cambria Math"/>
                                  </a:rPr>
                                </m:ctrlPr>
                              </m:sSubPr>
                              <m:e>
                                <m:r>
                                  <a:rPr lang="en-US" i="1">
                                    <a:latin typeface="Cambria Math"/>
                                    <a:ea typeface="Cambria Math"/>
                                  </a:rPr>
                                  <m:t>𝜓</m:t>
                                </m:r>
                              </m:e>
                              <m:sub>
                                <m:r>
                                  <a:rPr lang="en-US" i="1">
                                    <a:latin typeface="Cambria Math"/>
                                  </a:rPr>
                                  <m:t>𝑖</m:t>
                                </m:r>
                              </m:sub>
                            </m:sSub>
                          </m:e>
                        </m:d>
                      </m:e>
                      <m:sup>
                        <m:r>
                          <a:rPr lang="en-US" i="1">
                            <a:latin typeface="Cambria Math"/>
                          </a:rPr>
                          <m:t>2</m:t>
                        </m:r>
                      </m:sup>
                    </m:sSup>
                    <m:sSub>
                      <m:sSubPr>
                        <m:ctrlPr>
                          <a:rPr lang="en-US" i="1" smtClean="0">
                            <a:latin typeface="Cambria Math"/>
                          </a:rPr>
                        </m:ctrlPr>
                      </m:sSubPr>
                      <m:e>
                        <m:r>
                          <a:rPr lang="en-US" b="0" i="1" smtClean="0">
                            <a:latin typeface="Cambria Math"/>
                          </a:rPr>
                          <m:t>𝑣</m:t>
                        </m:r>
                      </m:e>
                      <m:sub>
                        <m:r>
                          <a:rPr lang="en-US" b="0" i="1" smtClean="0">
                            <a:latin typeface="Cambria Math"/>
                          </a:rPr>
                          <m:t>𝑖</m:t>
                        </m:r>
                      </m:sub>
                    </m:sSub>
                    <m:r>
                      <a:rPr lang="en-US" b="0" i="1" smtClean="0">
                        <a:latin typeface="Cambria Math"/>
                      </a:rPr>
                      <m:t>= </m:t>
                    </m:r>
                    <m:sSup>
                      <m:sSupPr>
                        <m:ctrlPr>
                          <a:rPr lang="en-US" b="0" i="1" smtClean="0">
                            <a:latin typeface="Cambria Math"/>
                          </a:rPr>
                        </m:ctrlPr>
                      </m:sSupPr>
                      <m:e>
                        <m:d>
                          <m:dPr>
                            <m:begChr m:val="|"/>
                            <m:endChr m:val="|"/>
                            <m:ctrlPr>
                              <a:rPr lang="en-US" b="0" i="1" smtClean="0">
                                <a:latin typeface="Cambria Math"/>
                              </a:rPr>
                            </m:ctrlPr>
                          </m:dPr>
                          <m:e>
                            <m:sSub>
                              <m:sSubPr>
                                <m:ctrlPr>
                                  <a:rPr lang="en-US" b="0" i="1" smtClean="0">
                                    <a:latin typeface="Cambria Math"/>
                                  </a:rPr>
                                </m:ctrlPr>
                              </m:sSubPr>
                              <m:e>
                                <m:r>
                                  <a:rPr lang="en-US" b="0" i="1" smtClean="0">
                                    <a:latin typeface="Cambria Math"/>
                                    <a:ea typeface="Cambria Math"/>
                                  </a:rPr>
                                  <m:t>𝜓</m:t>
                                </m:r>
                              </m:e>
                              <m:sub>
                                <m:r>
                                  <a:rPr lang="en-US" b="0" i="1" smtClean="0">
                                    <a:latin typeface="Cambria Math"/>
                                  </a:rPr>
                                  <m:t>𝑖</m:t>
                                </m:r>
                              </m:sub>
                            </m:sSub>
                          </m:e>
                        </m:d>
                      </m:e>
                      <m:sup>
                        <m:r>
                          <a:rPr lang="en-US" b="0" i="1" smtClean="0">
                            <a:latin typeface="Cambria Math"/>
                          </a:rPr>
                          <m:t>2</m:t>
                        </m:r>
                      </m:sup>
                    </m:sSup>
                    <m:f>
                      <m:fPr>
                        <m:ctrlPr>
                          <a:rPr lang="en-US" b="0" i="1" smtClean="0">
                            <a:latin typeface="Cambria Math"/>
                            <a:ea typeface="Cambria Math"/>
                          </a:rPr>
                        </m:ctrlPr>
                      </m:fPr>
                      <m:num>
                        <m:r>
                          <a:rPr lang="en-US" i="1" smtClean="0">
                            <a:latin typeface="Cambria Math"/>
                            <a:ea typeface="Cambria Math"/>
                          </a:rPr>
                          <m:t>ℏ</m:t>
                        </m:r>
                        <m:sSub>
                          <m:sSubPr>
                            <m:ctrlPr>
                              <a:rPr lang="en-US" b="0" i="1" smtClean="0">
                                <a:latin typeface="Cambria Math"/>
                                <a:ea typeface="Cambria Math"/>
                              </a:rPr>
                            </m:ctrlPr>
                          </m:sSubPr>
                          <m:e>
                            <m:r>
                              <a:rPr lang="en-US" b="0" i="1" smtClean="0">
                                <a:latin typeface="Cambria Math"/>
                              </a:rPr>
                              <m:t>𝑘</m:t>
                            </m:r>
                          </m:e>
                          <m:sub>
                            <m:r>
                              <a:rPr lang="en-US" b="0" i="1" smtClean="0">
                                <a:latin typeface="Cambria Math"/>
                              </a:rPr>
                              <m:t>𝑖</m:t>
                            </m:r>
                          </m:sub>
                        </m:sSub>
                      </m:num>
                      <m:den>
                        <m:sSub>
                          <m:sSubPr>
                            <m:ctrlPr>
                              <a:rPr lang="en-US" b="0" i="1" smtClean="0">
                                <a:latin typeface="Cambria Math"/>
                              </a:rPr>
                            </m:ctrlPr>
                          </m:sSubPr>
                          <m:e>
                            <m:r>
                              <a:rPr lang="en-US" b="0" i="1" smtClean="0">
                                <a:latin typeface="Cambria Math"/>
                              </a:rPr>
                              <m:t>𝑚</m:t>
                            </m:r>
                          </m:e>
                          <m:sub>
                            <m:r>
                              <a:rPr lang="en-US" b="0" i="1" smtClean="0">
                                <a:latin typeface="Cambria Math"/>
                              </a:rPr>
                              <m:t>𝑛</m:t>
                            </m:r>
                          </m:sub>
                        </m:sSub>
                      </m:den>
                    </m:f>
                  </m:oMath>
                </a14:m>
                <a:r>
                  <a:rPr lang="en-US" dirty="0" smtClean="0">
                    <a:latin typeface="Times New Roman" panose="02020603050405020304" pitchFamily="18" charset="0"/>
                    <a:cs typeface="Times New Roman" panose="02020603050405020304" pitchFamily="18" charset="0"/>
                  </a:rPr>
                  <a:t>. Then the cross section of N atoms </a:t>
                </a:r>
              </a:p>
              <a:p>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
                        <m:fPr>
                          <m:ctrlPr>
                            <a:rPr lang="en-US" i="1">
                              <a:latin typeface="Cambria Math"/>
                            </a:rPr>
                          </m:ctrlPr>
                        </m:fPr>
                        <m:num>
                          <m:sSup>
                            <m:sSupPr>
                              <m:ctrlPr>
                                <a:rPr lang="en-US" i="1">
                                  <a:latin typeface="Cambria Math"/>
                                </a:rPr>
                              </m:ctrlPr>
                            </m:sSupPr>
                            <m:e>
                              <m:r>
                                <a:rPr lang="en-US" i="1">
                                  <a:latin typeface="Cambria Math"/>
                                </a:rPr>
                                <m:t>𝑑</m:t>
                              </m:r>
                            </m:e>
                            <m:sup>
                              <m:r>
                                <a:rPr lang="en-US" i="1">
                                  <a:latin typeface="Cambria Math"/>
                                </a:rPr>
                                <m:t>2</m:t>
                              </m:r>
                            </m:sup>
                          </m:sSup>
                          <m:r>
                            <a:rPr lang="en-US" i="1">
                              <a:latin typeface="Cambria Math"/>
                              <a:ea typeface="Cambria Math"/>
                            </a:rPr>
                            <m:t>𝜎</m:t>
                          </m:r>
                        </m:num>
                        <m:den>
                          <m:r>
                            <a:rPr lang="en-US" i="1">
                              <a:latin typeface="Cambria Math"/>
                            </a:rPr>
                            <m:t>𝑑</m:t>
                          </m:r>
                          <m:r>
                            <m:rPr>
                              <m:sty m:val="p"/>
                            </m:rPr>
                            <a:rPr lang="el-GR" i="1">
                              <a:latin typeface="Cambria Math"/>
                              <a:ea typeface="Cambria Math"/>
                            </a:rPr>
                            <m:t>Ω</m:t>
                          </m:r>
                          <m:r>
                            <a:rPr lang="en-US" i="1">
                              <a:latin typeface="Cambria Math"/>
                              <a:ea typeface="Cambria Math"/>
                            </a:rPr>
                            <m:t>𝑑</m:t>
                          </m:r>
                          <m:sSub>
                            <m:sSubPr>
                              <m:ctrlPr>
                                <a:rPr lang="en-US" i="1">
                                  <a:latin typeface="Cambria Math"/>
                                  <a:ea typeface="Cambria Math"/>
                                </a:rPr>
                              </m:ctrlPr>
                            </m:sSubPr>
                            <m:e>
                              <m:r>
                                <a:rPr lang="en-US" i="1">
                                  <a:latin typeface="Cambria Math"/>
                                  <a:ea typeface="Cambria Math"/>
                                </a:rPr>
                                <m:t>𝐸</m:t>
                              </m:r>
                            </m:e>
                            <m:sub>
                              <m:r>
                                <a:rPr lang="en-US" i="1">
                                  <a:latin typeface="Cambria Math"/>
                                  <a:ea typeface="Cambria Math"/>
                                </a:rPr>
                                <m:t>𝑓</m:t>
                              </m:r>
                            </m:sub>
                          </m:sSub>
                        </m:den>
                      </m:f>
                      <m:r>
                        <a:rPr lang="en-US" b="0" i="1" smtClean="0">
                          <a:latin typeface="Cambria Math"/>
                          <a:ea typeface="Cambria Math"/>
                        </a:rPr>
                        <m:t>= </m:t>
                      </m:r>
                      <m:sSup>
                        <m:sSupPr>
                          <m:ctrlPr>
                            <a:rPr lang="en-US" b="0" i="1" smtClean="0">
                              <a:latin typeface="Cambria Math"/>
                              <a:ea typeface="Cambria Math"/>
                            </a:rPr>
                          </m:ctrlPr>
                        </m:sSupPr>
                        <m:e>
                          <m:r>
                            <a:rPr lang="en-US" b="0" i="1" smtClean="0">
                              <a:latin typeface="Cambria Math"/>
                              <a:ea typeface="Cambria Math"/>
                            </a:rPr>
                            <m:t>𝑏</m:t>
                          </m:r>
                        </m:e>
                        <m:sup>
                          <m:r>
                            <a:rPr lang="en-US" b="0" i="1" smtClean="0">
                              <a:latin typeface="Cambria Math"/>
                              <a:ea typeface="Cambria Math"/>
                            </a:rPr>
                            <m:t>2</m:t>
                          </m:r>
                        </m:sup>
                      </m:sSup>
                      <m:f>
                        <m:fPr>
                          <m:ctrlPr>
                            <a:rPr lang="en-US" b="0" i="1" smtClean="0">
                              <a:latin typeface="Cambria Math"/>
                              <a:ea typeface="Cambria Math"/>
                            </a:rPr>
                          </m:ctrlPr>
                        </m:fPr>
                        <m:num>
                          <m:sSub>
                            <m:sSubPr>
                              <m:ctrlPr>
                                <a:rPr lang="en-US" b="0" i="1" smtClean="0">
                                  <a:latin typeface="Cambria Math"/>
                                  <a:ea typeface="Cambria Math"/>
                                </a:rPr>
                              </m:ctrlPr>
                            </m:sSubPr>
                            <m:e>
                              <m:r>
                                <a:rPr lang="en-US" b="0" i="1" smtClean="0">
                                  <a:latin typeface="Cambria Math"/>
                                  <a:ea typeface="Cambria Math"/>
                                </a:rPr>
                                <m:t>𝑘</m:t>
                              </m:r>
                            </m:e>
                            <m:sub>
                              <m:r>
                                <a:rPr lang="en-US" b="0" i="1" smtClean="0">
                                  <a:latin typeface="Cambria Math"/>
                                  <a:ea typeface="Cambria Math"/>
                                </a:rPr>
                                <m:t>𝑓</m:t>
                              </m:r>
                            </m:sub>
                          </m:sSub>
                        </m:num>
                        <m:den>
                          <m:sSub>
                            <m:sSubPr>
                              <m:ctrlPr>
                                <a:rPr lang="en-US" b="0" i="1" smtClean="0">
                                  <a:latin typeface="Cambria Math"/>
                                  <a:ea typeface="Cambria Math"/>
                                </a:rPr>
                              </m:ctrlPr>
                            </m:sSubPr>
                            <m:e>
                              <m:r>
                                <a:rPr lang="en-US" b="0" i="1" smtClean="0">
                                  <a:latin typeface="Cambria Math"/>
                                  <a:ea typeface="Cambria Math"/>
                                </a:rPr>
                                <m:t>𝑘</m:t>
                              </m:r>
                            </m:e>
                            <m:sub>
                              <m:r>
                                <a:rPr lang="en-US" b="0" i="1" smtClean="0">
                                  <a:latin typeface="Cambria Math"/>
                                  <a:ea typeface="Cambria Math"/>
                                </a:rPr>
                                <m:t>𝑖</m:t>
                              </m:r>
                            </m:sub>
                          </m:sSub>
                        </m:den>
                      </m:f>
                      <m:r>
                        <a:rPr lang="en-US" b="0" i="1" smtClean="0">
                          <a:latin typeface="Cambria Math"/>
                          <a:ea typeface="Cambria Math"/>
                        </a:rPr>
                        <m:t>𝑁𝑆</m:t>
                      </m:r>
                      <m:d>
                        <m:dPr>
                          <m:ctrlPr>
                            <a:rPr lang="en-US" b="0" i="1" smtClean="0">
                              <a:latin typeface="Cambria Math"/>
                              <a:ea typeface="Cambria Math"/>
                            </a:rPr>
                          </m:ctrlPr>
                        </m:dPr>
                        <m:e>
                          <m:r>
                            <a:rPr lang="en-US" b="0" i="1" smtClean="0">
                              <a:latin typeface="Cambria Math"/>
                              <a:ea typeface="Cambria Math"/>
                            </a:rPr>
                            <m:t>𝑄</m:t>
                          </m:r>
                          <m:r>
                            <a:rPr lang="en-US" b="0" i="1" smtClean="0">
                              <a:latin typeface="Cambria Math"/>
                              <a:ea typeface="Cambria Math"/>
                            </a:rPr>
                            <m:t>,</m:t>
                          </m:r>
                          <m:r>
                            <a:rPr lang="en-US" b="0" i="1" smtClean="0">
                              <a:latin typeface="Cambria Math"/>
                              <a:ea typeface="Cambria Math"/>
                            </a:rPr>
                            <m:t>𝜔</m:t>
                          </m:r>
                        </m:e>
                      </m:d>
                    </m:oMath>
                  </m:oMathPara>
                </a14:m>
                <a:endParaRPr lang="en-US" dirty="0" smtClean="0"/>
              </a:p>
              <a:p>
                <a:endParaRPr lang="en-US" dirty="0"/>
              </a:p>
              <a:p>
                <a14:m>
                  <m:oMath xmlns:m="http://schemas.openxmlformats.org/officeDocument/2006/math">
                    <m:r>
                      <a:rPr lang="en-US" i="1">
                        <a:latin typeface="Cambria Math"/>
                        <a:ea typeface="Cambria Math"/>
                      </a:rPr>
                      <m:t>𝑆</m:t>
                    </m:r>
                    <m:d>
                      <m:dPr>
                        <m:ctrlPr>
                          <a:rPr lang="en-US" i="1">
                            <a:latin typeface="Cambria Math"/>
                            <a:ea typeface="Cambria Math"/>
                          </a:rPr>
                        </m:ctrlPr>
                      </m:dPr>
                      <m:e>
                        <m:r>
                          <a:rPr lang="en-US" i="1">
                            <a:latin typeface="Cambria Math"/>
                            <a:ea typeface="Cambria Math"/>
                          </a:rPr>
                          <m:t>𝑄</m:t>
                        </m:r>
                        <m:r>
                          <a:rPr lang="en-US" i="1">
                            <a:latin typeface="Cambria Math"/>
                            <a:ea typeface="Cambria Math"/>
                          </a:rPr>
                          <m:t>,</m:t>
                        </m:r>
                        <m:r>
                          <a:rPr lang="en-US" i="1">
                            <a:latin typeface="Cambria Math"/>
                            <a:ea typeface="Cambria Math"/>
                          </a:rPr>
                          <m:t>𝜔</m:t>
                        </m:r>
                      </m:e>
                    </m:d>
                    <m:r>
                      <a:rPr lang="en-US" i="1">
                        <a:latin typeface="Cambria Math"/>
                        <a:ea typeface="Cambria Math"/>
                      </a:rPr>
                      <m:t> </m:t>
                    </m:r>
                  </m:oMath>
                </a14:m>
                <a:r>
                  <a:rPr lang="en-US" dirty="0">
                    <a:latin typeface="Times New Roman" panose="02020603050405020304" pitchFamily="18" charset="0"/>
                    <a:cs typeface="Times New Roman" panose="02020603050405020304" pitchFamily="18" charset="0"/>
                  </a:rPr>
                  <a:t>called “</a:t>
                </a:r>
                <a:r>
                  <a:rPr lang="en-US" b="1" dirty="0">
                    <a:solidFill>
                      <a:srgbClr val="FF0000"/>
                    </a:solidFill>
                    <a:latin typeface="Times New Roman" panose="02020603050405020304" pitchFamily="18" charset="0"/>
                    <a:cs typeface="Times New Roman" panose="02020603050405020304" pitchFamily="18" charset="0"/>
                  </a:rPr>
                  <a:t>scattering law</a:t>
                </a:r>
                <a:r>
                  <a:rPr lang="en-US" dirty="0">
                    <a:latin typeface="Times New Roman" panose="02020603050405020304" pitchFamily="18" charset="0"/>
                    <a:cs typeface="Times New Roman" panose="02020603050405020304" pitchFamily="18" charset="0"/>
                  </a:rPr>
                  <a:t>” or “</a:t>
                </a:r>
                <a:r>
                  <a:rPr lang="en-US" b="1" dirty="0">
                    <a:solidFill>
                      <a:srgbClr val="FF0000"/>
                    </a:solidFill>
                    <a:latin typeface="Times New Roman" panose="02020603050405020304" pitchFamily="18" charset="0"/>
                    <a:cs typeface="Times New Roman" panose="02020603050405020304" pitchFamily="18" charset="0"/>
                  </a:rPr>
                  <a:t>dynamic structure factor</a:t>
                </a:r>
                <a:r>
                  <a:rPr lang="en-US" dirty="0">
                    <a:latin typeface="Times New Roman" panose="02020603050405020304" pitchFamily="18" charset="0"/>
                    <a:cs typeface="Times New Roman" panose="02020603050405020304" pitchFamily="18" charset="0"/>
                  </a:rPr>
                  <a:t>”,</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317740" y="890283"/>
                <a:ext cx="8610600" cy="4556119"/>
              </a:xfrm>
              <a:prstGeom prst="rect">
                <a:avLst/>
              </a:prstGeom>
              <a:blipFill rotWithShape="1">
                <a:blip r:embed="rId2"/>
                <a:stretch>
                  <a:fillRect l="-566" t="-669" r="-1132" b="-1205"/>
                </a:stretch>
              </a:blipFill>
            </p:spPr>
            <p:txBody>
              <a:bodyPr/>
              <a:lstStyle/>
              <a:p>
                <a:r>
                  <a:rPr lang="en-US">
                    <a:noFill/>
                  </a:rPr>
                  <a:t> </a:t>
                </a:r>
              </a:p>
            </p:txBody>
          </p:sp>
        </mc:Fallback>
      </mc:AlternateContent>
    </p:spTree>
    <p:extLst>
      <p:ext uri="{BB962C8B-B14F-4D97-AF65-F5344CB8AC3E}">
        <p14:creationId xmlns:p14="http://schemas.microsoft.com/office/powerpoint/2010/main" val="3117035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71790"/>
            <a:ext cx="3489142" cy="523220"/>
          </a:xfrm>
          <a:prstGeom prst="rect">
            <a:avLst/>
          </a:prstGeom>
        </p:spPr>
        <p:txBody>
          <a:bodyPr wrap="square">
            <a:spAutoFit/>
          </a:bodyPr>
          <a:lstStyle/>
          <a:p>
            <a:r>
              <a:rPr lang="en-US" altLang="en-US" sz="2800" b="1" dirty="0" smtClean="0">
                <a:solidFill>
                  <a:srgbClr val="0000FF"/>
                </a:solidFill>
                <a:latin typeface="Times New Roman" panose="02020603050405020304" pitchFamily="18" charset="0"/>
                <a:cs typeface="Times New Roman" panose="02020603050405020304" pitchFamily="18" charset="0"/>
              </a:rPr>
              <a:t>Neutron scattering </a:t>
            </a:r>
            <a:endParaRPr lang="en-US" sz="2800" b="1"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304800" y="795010"/>
                <a:ext cx="8610600"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An ideal scattering experiment consist of a measurement of the proportion of incident particle that emerge with a given energy and momentum transfer. This is represented by a four dimensional function called “</a:t>
                </a:r>
                <a:r>
                  <a:rPr lang="en-US" b="1" dirty="0" smtClean="0">
                    <a:solidFill>
                      <a:srgbClr val="FF0000"/>
                    </a:solidFill>
                    <a:latin typeface="Times New Roman" panose="02020603050405020304" pitchFamily="18" charset="0"/>
                    <a:cs typeface="Times New Roman" panose="02020603050405020304" pitchFamily="18" charset="0"/>
                  </a:rPr>
                  <a:t>scattering law</a:t>
                </a:r>
                <a:r>
                  <a:rPr lang="en-US" dirty="0" smtClean="0">
                    <a:latin typeface="Times New Roman" panose="02020603050405020304" pitchFamily="18" charset="0"/>
                    <a:cs typeface="Times New Roman" panose="02020603050405020304" pitchFamily="18" charset="0"/>
                  </a:rPr>
                  <a:t>” or “</a:t>
                </a:r>
                <a:r>
                  <a:rPr lang="en-US" b="1" dirty="0" smtClean="0">
                    <a:solidFill>
                      <a:srgbClr val="FF0000"/>
                    </a:solidFill>
                    <a:latin typeface="Times New Roman" panose="02020603050405020304" pitchFamily="18" charset="0"/>
                    <a:cs typeface="Times New Roman" panose="02020603050405020304" pitchFamily="18" charset="0"/>
                  </a:rPr>
                  <a:t>dynamic structure factor</a:t>
                </a:r>
                <a:r>
                  <a:rPr lang="en-US" dirty="0" smtClean="0">
                    <a:latin typeface="Times New Roman" panose="02020603050405020304" pitchFamily="18" charset="0"/>
                    <a:cs typeface="Times New Roman" panose="02020603050405020304" pitchFamily="18" charset="0"/>
                  </a:rPr>
                  <a:t>”, </a:t>
                </a:r>
                <a14:m>
                  <m:oMath xmlns:m="http://schemas.openxmlformats.org/officeDocument/2006/math">
                    <m:r>
                      <a:rPr lang="en-US" b="0" i="1" smtClean="0">
                        <a:latin typeface="Cambria Math"/>
                      </a:rPr>
                      <m:t>𝑆</m:t>
                    </m:r>
                    <m:d>
                      <m:dPr>
                        <m:ctrlPr>
                          <a:rPr lang="en-US" b="0" i="1" smtClean="0">
                            <a:latin typeface="Cambria Math"/>
                          </a:rPr>
                        </m:ctrlPr>
                      </m:dPr>
                      <m:e>
                        <m:r>
                          <a:rPr lang="en-US" b="0" i="1" smtClean="0">
                            <a:latin typeface="Cambria Math"/>
                          </a:rPr>
                          <m:t>𝑄</m:t>
                        </m:r>
                        <m:r>
                          <a:rPr lang="en-US" b="0" i="1" smtClean="0">
                            <a:latin typeface="Cambria Math"/>
                          </a:rPr>
                          <m:t>,</m:t>
                        </m:r>
                        <m:r>
                          <a:rPr lang="en-US" b="0" i="1" smtClean="0">
                            <a:latin typeface="Cambria Math"/>
                            <a:ea typeface="Cambria Math"/>
                          </a:rPr>
                          <m:t>𝜔</m:t>
                        </m:r>
                      </m:e>
                    </m:d>
                  </m:oMath>
                </a14:m>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04800" y="795010"/>
                <a:ext cx="8610600" cy="923330"/>
              </a:xfrm>
              <a:prstGeom prst="rect">
                <a:avLst/>
              </a:prstGeom>
              <a:blipFill rotWithShape="1">
                <a:blip r:embed="rId2"/>
                <a:stretch>
                  <a:fillRect l="-566" t="-3289"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81000" y="1757342"/>
                <a:ext cx="8382000" cy="4718599"/>
              </a:xfrm>
              <a:prstGeom prst="rect">
                <a:avLst/>
              </a:prstGeom>
              <a:noFill/>
            </p:spPr>
            <p:txBody>
              <a:bodyPr wrap="square" rtlCol="0">
                <a:spAutoFit/>
              </a:bodyPr>
              <a:lstStyle/>
              <a:p>
                <a:r>
                  <a:rPr lang="en-US" b="1" dirty="0" smtClean="0">
                    <a:solidFill>
                      <a:srgbClr val="C00000"/>
                    </a:solidFill>
                    <a:latin typeface="Times New Roman" panose="02020603050405020304" pitchFamily="18" charset="0"/>
                    <a:cs typeface="Times New Roman" panose="02020603050405020304" pitchFamily="18" charset="0"/>
                  </a:rPr>
                  <a:t>Elastic scattering</a:t>
                </a:r>
                <a:r>
                  <a:rPr lang="en-US" dirty="0" smtClean="0">
                    <a:latin typeface="Times New Roman" panose="02020603050405020304" pitchFamily="18" charset="0"/>
                    <a:cs typeface="Times New Roman" panose="02020603050405020304" pitchFamily="18" charset="0"/>
                  </a:rPr>
                  <a:t>: where there is no exchange of energy. </a:t>
                </a:r>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algn="ctr"/>
                <a14:m>
                  <m:oMath xmlns:m="http://schemas.openxmlformats.org/officeDocument/2006/math">
                    <m:r>
                      <a:rPr lang="en-US" i="1">
                        <a:latin typeface="Cambria Math"/>
                      </a:rPr>
                      <m:t>𝑆</m:t>
                    </m:r>
                    <m:d>
                      <m:dPr>
                        <m:ctrlPr>
                          <a:rPr lang="en-US" i="1">
                            <a:latin typeface="Cambria Math"/>
                          </a:rPr>
                        </m:ctrlPr>
                      </m:dPr>
                      <m:e>
                        <m:r>
                          <a:rPr lang="en-US" i="1">
                            <a:latin typeface="Cambria Math"/>
                          </a:rPr>
                          <m:t>𝑄</m:t>
                        </m:r>
                        <m:r>
                          <a:rPr lang="en-US" i="1">
                            <a:latin typeface="Cambria Math"/>
                          </a:rPr>
                          <m:t>,</m:t>
                        </m:r>
                        <m:r>
                          <a:rPr lang="en-US" i="1">
                            <a:latin typeface="Cambria Math"/>
                            <a:ea typeface="Cambria Math"/>
                          </a:rPr>
                          <m:t>𝜔</m:t>
                        </m:r>
                        <m:r>
                          <a:rPr lang="en-US" b="0" i="1" smtClean="0">
                            <a:latin typeface="Cambria Math"/>
                            <a:ea typeface="Cambria Math"/>
                          </a:rPr>
                          <m:t>=0</m:t>
                        </m:r>
                      </m:e>
                    </m:d>
                  </m:oMath>
                </a14:m>
                <a:r>
                  <a:rPr lang="en-US" dirty="0" smtClean="0">
                    <a:latin typeface="Times New Roman" panose="02020603050405020304" pitchFamily="18" charset="0"/>
                    <a:cs typeface="Times New Roman" panose="02020603050405020304" pitchFamily="18" charset="0"/>
                  </a:rPr>
                  <a:t> = </a:t>
                </a:r>
                <a14:m>
                  <m:oMath xmlns:m="http://schemas.openxmlformats.org/officeDocument/2006/math">
                    <m:r>
                      <a:rPr lang="en-US" i="1">
                        <a:latin typeface="Cambria Math"/>
                      </a:rPr>
                      <m:t>𝑆</m:t>
                    </m:r>
                    <m:d>
                      <m:dPr>
                        <m:ctrlPr>
                          <a:rPr lang="en-US" i="1">
                            <a:latin typeface="Cambria Math"/>
                          </a:rPr>
                        </m:ctrlPr>
                      </m:dPr>
                      <m:e>
                        <m:r>
                          <a:rPr lang="en-US" i="1">
                            <a:latin typeface="Cambria Math"/>
                          </a:rPr>
                          <m:t>𝑄</m:t>
                        </m:r>
                      </m:e>
                    </m:d>
                  </m:oMath>
                </a14:m>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This mean that the modulus of the wave vector and hence wavelength </a:t>
                </a:r>
                <a:r>
                  <a:rPr lang="en-US" dirty="0" smtClean="0">
                    <a:latin typeface="Times New Roman" panose="02020603050405020304" pitchFamily="18" charset="0"/>
                    <a:cs typeface="Times New Roman" panose="02020603050405020304" pitchFamily="18" charset="0"/>
                    <a:sym typeface="Symbol"/>
                  </a:rPr>
                  <a:t> is unchanged up on scattering</a:t>
                </a:r>
                <a:endParaRPr lang="en-US" dirty="0">
                  <a:latin typeface="Times New Roman" panose="02020603050405020304" pitchFamily="18" charset="0"/>
                  <a:cs typeface="Times New Roman" panose="02020603050405020304" pitchFamily="18" charset="0"/>
                  <a:sym typeface="Symbol"/>
                </a:endParaRPr>
              </a:p>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sSub>
                            <m:sSubPr>
                              <m:ctrlPr>
                                <a:rPr lang="en-US" i="1" smtClean="0">
                                  <a:latin typeface="Cambria Math"/>
                                </a:rPr>
                              </m:ctrlPr>
                            </m:sSubPr>
                            <m:e>
                              <m:r>
                                <a:rPr lang="en-US" b="0" i="1" smtClean="0">
                                  <a:latin typeface="Cambria Math"/>
                                </a:rPr>
                                <m:t>𝑘</m:t>
                              </m:r>
                            </m:e>
                            <m:sub>
                              <m:r>
                                <a:rPr lang="en-US" b="0" i="1" smtClean="0">
                                  <a:latin typeface="Cambria Math"/>
                                </a:rPr>
                                <m:t>𝑖</m:t>
                              </m:r>
                            </m:sub>
                          </m:sSub>
                        </m:e>
                      </m:d>
                      <m:r>
                        <a:rPr lang="en-US" b="0" i="1" smtClean="0">
                          <a:latin typeface="Cambria Math"/>
                        </a:rPr>
                        <m:t>= </m:t>
                      </m:r>
                      <m:d>
                        <m:dPr>
                          <m:begChr m:val="|"/>
                          <m:endChr m:val="|"/>
                          <m:ctrlPr>
                            <a:rPr lang="en-US" b="0" i="1" smtClean="0">
                              <a:latin typeface="Cambria Math"/>
                            </a:rPr>
                          </m:ctrlPr>
                        </m:dPr>
                        <m:e>
                          <m:sSub>
                            <m:sSubPr>
                              <m:ctrlPr>
                                <a:rPr lang="en-US" b="0" i="1" smtClean="0">
                                  <a:latin typeface="Cambria Math"/>
                                </a:rPr>
                              </m:ctrlPr>
                            </m:sSubPr>
                            <m:e>
                              <m:r>
                                <a:rPr lang="en-US" b="0" i="1" smtClean="0">
                                  <a:latin typeface="Cambria Math"/>
                                </a:rPr>
                                <m:t>𝑘</m:t>
                              </m:r>
                            </m:e>
                            <m:sub>
                              <m:r>
                                <a:rPr lang="en-US" b="0" i="1" smtClean="0">
                                  <a:latin typeface="Cambria Math"/>
                                </a:rPr>
                                <m:t>𝑓</m:t>
                              </m:r>
                            </m:sub>
                          </m:sSub>
                        </m:e>
                      </m:d>
                      <m:r>
                        <a:rPr lang="en-US" b="0" i="1" smtClean="0">
                          <a:latin typeface="Cambria Math"/>
                        </a:rPr>
                        <m:t>=</m:t>
                      </m:r>
                      <m:f>
                        <m:fPr>
                          <m:ctrlPr>
                            <a:rPr lang="en-US" i="1">
                              <a:latin typeface="Cambria Math"/>
                            </a:rPr>
                          </m:ctrlPr>
                        </m:fPr>
                        <m:num>
                          <m:r>
                            <a:rPr lang="en-US" i="1">
                              <a:latin typeface="Cambria Math"/>
                            </a:rPr>
                            <m:t>2</m:t>
                          </m:r>
                          <m:r>
                            <a:rPr lang="en-US" i="1">
                              <a:latin typeface="Cambria Math"/>
                              <a:ea typeface="Cambria Math"/>
                            </a:rPr>
                            <m:t>𝜋</m:t>
                          </m:r>
                        </m:num>
                        <m:den>
                          <m:r>
                            <a:rPr lang="en-US" i="1">
                              <a:latin typeface="Cambria Math"/>
                              <a:ea typeface="Cambria Math"/>
                            </a:rPr>
                            <m:t>𝜆</m:t>
                          </m:r>
                        </m:den>
                      </m:f>
                    </m:oMath>
                  </m:oMathPara>
                </a14:m>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For neutron elastic scattering require that </a:t>
                </a:r>
                <a:r>
                  <a:rPr lang="en-US" dirty="0" err="1" smtClean="0">
                    <a:latin typeface="Times New Roman" panose="02020603050405020304" pitchFamily="18" charset="0"/>
                    <a:cs typeface="Times New Roman" panose="02020603050405020304" pitchFamily="18" charset="0"/>
                  </a:rPr>
                  <a:t>E</a:t>
                </a:r>
                <a:r>
                  <a:rPr lang="en-US" baseline="-25000" dirty="0" err="1"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E</a:t>
                </a:r>
                <a:r>
                  <a:rPr lang="en-US" baseline="-25000" dirty="0" err="1" smtClean="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 For a neutron with mass </a:t>
                </a:r>
                <a:r>
                  <a:rPr lang="en-US" dirty="0" err="1" smtClean="0">
                    <a:latin typeface="Times New Roman" panose="02020603050405020304" pitchFamily="18" charset="0"/>
                    <a:cs typeface="Times New Roman" panose="02020603050405020304" pitchFamily="18" charset="0"/>
                  </a:rPr>
                  <a:t>m</a:t>
                </a:r>
                <a:r>
                  <a:rPr lang="en-US" i="1" baseline="-25000" dirty="0" err="1" smtClean="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 the energy transfer is given by</a:t>
                </a:r>
              </a:p>
              <a:p>
                <a:endParaRPr lang="en-US" dirty="0">
                  <a:latin typeface="Times New Roman" panose="02020603050405020304" pitchFamily="18" charset="0"/>
                  <a:cs typeface="Times New Roman" panose="02020603050405020304" pitchFamily="18" charset="0"/>
                </a:endParaRPr>
              </a:p>
              <a:p>
                <a:pPr algn="ctr"/>
                <a14:m>
                  <m:oMath xmlns:m="http://schemas.openxmlformats.org/officeDocument/2006/math">
                    <m:r>
                      <a:rPr lang="en-US" b="0" i="1" smtClean="0">
                        <a:latin typeface="Cambria Math"/>
                      </a:rPr>
                      <m:t>𝐸</m:t>
                    </m:r>
                    <m:r>
                      <a:rPr lang="en-US" b="0" i="1" smtClean="0">
                        <a:latin typeface="Cambria Math"/>
                      </a:rPr>
                      <m:t>= </m:t>
                    </m:r>
                    <m:f>
                      <m:fPr>
                        <m:ctrlPr>
                          <a:rPr lang="en-US" b="0" i="1" smtClean="0">
                            <a:latin typeface="Cambria Math"/>
                          </a:rPr>
                        </m:ctrlPr>
                      </m:fPr>
                      <m:num>
                        <m:sSup>
                          <m:sSupPr>
                            <m:ctrlPr>
                              <a:rPr lang="en-US" b="0" i="1" smtClean="0">
                                <a:latin typeface="Cambria Math"/>
                              </a:rPr>
                            </m:ctrlPr>
                          </m:sSupPr>
                          <m:e>
                            <m:d>
                              <m:dPr>
                                <m:begChr m:val="|"/>
                                <m:endChr m:val="|"/>
                                <m:ctrlPr>
                                  <a:rPr lang="en-US" b="0" i="1" smtClean="0">
                                    <a:latin typeface="Cambria Math"/>
                                  </a:rPr>
                                </m:ctrlPr>
                              </m:dPr>
                              <m:e>
                                <m:r>
                                  <a:rPr lang="en-US" b="0" i="1" smtClean="0">
                                    <a:latin typeface="Cambria Math"/>
                                    <a:ea typeface="Cambria Math"/>
                                  </a:rPr>
                                  <m:t>ℏ</m:t>
                                </m:r>
                                <m:sSub>
                                  <m:sSubPr>
                                    <m:ctrlPr>
                                      <a:rPr lang="en-US" b="0" i="1" smtClean="0">
                                        <a:latin typeface="Cambria Math"/>
                                        <a:ea typeface="Cambria Math"/>
                                      </a:rPr>
                                    </m:ctrlPr>
                                  </m:sSubPr>
                                  <m:e>
                                    <m:r>
                                      <a:rPr lang="en-US" b="0" i="1" smtClean="0">
                                        <a:latin typeface="Cambria Math"/>
                                        <a:ea typeface="Cambria Math"/>
                                      </a:rPr>
                                      <m:t>𝑘</m:t>
                                    </m:r>
                                  </m:e>
                                  <m:sub>
                                    <m:r>
                                      <a:rPr lang="en-US" b="0" i="1" smtClean="0">
                                        <a:latin typeface="Cambria Math"/>
                                        <a:ea typeface="Cambria Math"/>
                                      </a:rPr>
                                      <m:t>𝑖</m:t>
                                    </m:r>
                                  </m:sub>
                                </m:sSub>
                              </m:e>
                            </m:d>
                          </m:e>
                          <m:sup>
                            <m:r>
                              <a:rPr lang="en-US" b="0" i="1" smtClean="0">
                                <a:latin typeface="Cambria Math"/>
                              </a:rPr>
                              <m:t>2</m:t>
                            </m:r>
                          </m:sup>
                        </m:sSup>
                      </m:num>
                      <m:den>
                        <m:r>
                          <a:rPr lang="en-US" b="0" i="1" smtClean="0">
                            <a:latin typeface="Cambria Math"/>
                          </a:rPr>
                          <m:t>2</m:t>
                        </m:r>
                        <m:sSub>
                          <m:sSubPr>
                            <m:ctrlPr>
                              <a:rPr lang="en-US" b="0" i="1" smtClean="0">
                                <a:latin typeface="Cambria Math"/>
                              </a:rPr>
                            </m:ctrlPr>
                          </m:sSubPr>
                          <m:e>
                            <m:r>
                              <a:rPr lang="en-US" b="0" i="1" smtClean="0">
                                <a:latin typeface="Cambria Math"/>
                              </a:rPr>
                              <m:t>𝑚</m:t>
                            </m:r>
                          </m:e>
                          <m:sub>
                            <m:r>
                              <a:rPr lang="en-US" b="0" i="1" smtClean="0">
                                <a:latin typeface="Cambria Math"/>
                              </a:rPr>
                              <m:t>𝑛</m:t>
                            </m:r>
                          </m:sub>
                        </m:sSub>
                      </m:den>
                    </m:f>
                    <m:r>
                      <a:rPr lang="en-US" b="0" i="1" smtClean="0">
                        <a:latin typeface="Cambria Math"/>
                      </a:rPr>
                      <m:t> −</m:t>
                    </m:r>
                    <m:f>
                      <m:fPr>
                        <m:ctrlPr>
                          <a:rPr lang="en-US" i="1">
                            <a:latin typeface="Cambria Math"/>
                          </a:rPr>
                        </m:ctrlPr>
                      </m:fPr>
                      <m:num>
                        <m:sSup>
                          <m:sSupPr>
                            <m:ctrlPr>
                              <a:rPr lang="en-US" i="1">
                                <a:latin typeface="Cambria Math"/>
                              </a:rPr>
                            </m:ctrlPr>
                          </m:sSupPr>
                          <m:e>
                            <m:d>
                              <m:dPr>
                                <m:begChr m:val="|"/>
                                <m:endChr m:val="|"/>
                                <m:ctrlPr>
                                  <a:rPr lang="en-US" i="1">
                                    <a:latin typeface="Cambria Math"/>
                                  </a:rPr>
                                </m:ctrlPr>
                              </m:dPr>
                              <m:e>
                                <m:r>
                                  <a:rPr lang="en-US" i="1">
                                    <a:latin typeface="Cambria Math"/>
                                    <a:ea typeface="Cambria Math"/>
                                  </a:rPr>
                                  <m:t>ℏ</m:t>
                                </m:r>
                                <m:sSub>
                                  <m:sSubPr>
                                    <m:ctrlPr>
                                      <a:rPr lang="en-US" i="1">
                                        <a:latin typeface="Cambria Math"/>
                                        <a:ea typeface="Cambria Math"/>
                                      </a:rPr>
                                    </m:ctrlPr>
                                  </m:sSubPr>
                                  <m:e>
                                    <m:r>
                                      <a:rPr lang="en-US" i="1">
                                        <a:latin typeface="Cambria Math"/>
                                        <a:ea typeface="Cambria Math"/>
                                      </a:rPr>
                                      <m:t>𝑘</m:t>
                                    </m:r>
                                  </m:e>
                                  <m:sub>
                                    <m:r>
                                      <a:rPr lang="en-US" b="0" i="1" smtClean="0">
                                        <a:latin typeface="Cambria Math"/>
                                        <a:ea typeface="Cambria Math"/>
                                      </a:rPr>
                                      <m:t>𝑓</m:t>
                                    </m:r>
                                  </m:sub>
                                </m:sSub>
                              </m:e>
                            </m:d>
                          </m:e>
                          <m:sup>
                            <m:r>
                              <a:rPr lang="en-US" i="1">
                                <a:latin typeface="Cambria Math"/>
                              </a:rPr>
                              <m:t>2</m:t>
                            </m:r>
                          </m:sup>
                        </m:sSup>
                      </m:num>
                      <m:den>
                        <m:r>
                          <a:rPr lang="en-US" i="1">
                            <a:latin typeface="Cambria Math"/>
                          </a:rPr>
                          <m:t>2</m:t>
                        </m:r>
                        <m:sSub>
                          <m:sSubPr>
                            <m:ctrlPr>
                              <a:rPr lang="en-US" i="1">
                                <a:latin typeface="Cambria Math"/>
                              </a:rPr>
                            </m:ctrlPr>
                          </m:sSubPr>
                          <m:e>
                            <m:r>
                              <a:rPr lang="en-US" i="1">
                                <a:latin typeface="Cambria Math"/>
                              </a:rPr>
                              <m:t>𝑚</m:t>
                            </m:r>
                          </m:e>
                          <m:sub>
                            <m:r>
                              <a:rPr lang="en-US" i="1">
                                <a:latin typeface="Cambria Math"/>
                              </a:rPr>
                              <m:t>𝑛</m:t>
                            </m:r>
                          </m:sub>
                        </m:sSub>
                      </m:den>
                    </m:f>
                  </m:oMath>
                </a14:m>
                <a:r>
                  <a:rPr lang="en-US" dirty="0" smtClean="0">
                    <a:latin typeface="Times New Roman" panose="02020603050405020304" pitchFamily="18" charset="0"/>
                    <a:cs typeface="Times New Roman" panose="02020603050405020304" pitchFamily="18" charset="0"/>
                  </a:rPr>
                  <a:t> , when </a:t>
                </a:r>
                <a:r>
                  <a:rPr lang="en-US" dirty="0" err="1" smtClean="0">
                    <a:latin typeface="Times New Roman" panose="02020603050405020304" pitchFamily="18" charset="0"/>
                    <a:cs typeface="Times New Roman" panose="02020603050405020304" pitchFamily="18" charset="0"/>
                  </a:rPr>
                  <a:t>k</a:t>
                </a:r>
                <a:r>
                  <a:rPr lang="en-US" baseline="-25000" dirty="0" err="1"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k</a:t>
                </a:r>
                <a:r>
                  <a:rPr lang="en-US" baseline="-25000" dirty="0" err="1" smtClean="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 E = 0</a:t>
                </a:r>
              </a:p>
              <a:p>
                <a:pPr algn="ctr"/>
                <a:endParaRPr lang="en-US" dirty="0">
                  <a:latin typeface="Times New Roman" panose="02020603050405020304" pitchFamily="18" charset="0"/>
                  <a:cs typeface="Times New Roman" panose="02020603050405020304" pitchFamily="18" charset="0"/>
                </a:endParaRPr>
              </a:p>
              <a:p>
                <a:r>
                  <a:rPr lang="en-US" b="1" dirty="0" smtClean="0">
                    <a:solidFill>
                      <a:srgbClr val="C00000"/>
                    </a:solidFill>
                    <a:latin typeface="Times New Roman" panose="02020603050405020304" pitchFamily="18" charset="0"/>
                    <a:cs typeface="Times New Roman" panose="02020603050405020304" pitchFamily="18" charset="0"/>
                  </a:rPr>
                  <a:t>Drive the formula E =  </a:t>
                </a:r>
                <a14:m>
                  <m:oMath xmlns:m="http://schemas.openxmlformats.org/officeDocument/2006/math">
                    <m:f>
                      <m:fPr>
                        <m:ctrlPr>
                          <a:rPr lang="en-US" b="1" i="1">
                            <a:solidFill>
                              <a:srgbClr val="C00000"/>
                            </a:solidFill>
                            <a:latin typeface="Cambria Math"/>
                          </a:rPr>
                        </m:ctrlPr>
                      </m:fPr>
                      <m:num>
                        <m:sSup>
                          <m:sSupPr>
                            <m:ctrlPr>
                              <a:rPr lang="en-US" b="1" i="1">
                                <a:solidFill>
                                  <a:srgbClr val="C00000"/>
                                </a:solidFill>
                                <a:latin typeface="Cambria Math"/>
                              </a:rPr>
                            </m:ctrlPr>
                          </m:sSupPr>
                          <m:e>
                            <m:d>
                              <m:dPr>
                                <m:begChr m:val="|"/>
                                <m:endChr m:val="|"/>
                                <m:ctrlPr>
                                  <a:rPr lang="en-US" b="1" i="1">
                                    <a:solidFill>
                                      <a:srgbClr val="C00000"/>
                                    </a:solidFill>
                                    <a:latin typeface="Cambria Math"/>
                                  </a:rPr>
                                </m:ctrlPr>
                              </m:dPr>
                              <m:e>
                                <m:r>
                                  <a:rPr lang="en-US" b="1" i="1">
                                    <a:solidFill>
                                      <a:srgbClr val="C00000"/>
                                    </a:solidFill>
                                    <a:latin typeface="Cambria Math"/>
                                    <a:ea typeface="Cambria Math"/>
                                  </a:rPr>
                                  <m:t>ℏ</m:t>
                                </m:r>
                                <m:r>
                                  <a:rPr lang="en-US" b="1" i="1" smtClean="0">
                                    <a:solidFill>
                                      <a:srgbClr val="C00000"/>
                                    </a:solidFill>
                                    <a:latin typeface="Cambria Math"/>
                                    <a:ea typeface="Cambria Math"/>
                                  </a:rPr>
                                  <m:t>𝒌</m:t>
                                </m:r>
                              </m:e>
                            </m:d>
                          </m:e>
                          <m:sup>
                            <m:r>
                              <a:rPr lang="en-US" b="1" i="1">
                                <a:solidFill>
                                  <a:srgbClr val="C00000"/>
                                </a:solidFill>
                                <a:latin typeface="Cambria Math"/>
                              </a:rPr>
                              <m:t>𝟐</m:t>
                            </m:r>
                          </m:sup>
                        </m:sSup>
                      </m:num>
                      <m:den>
                        <m:r>
                          <a:rPr lang="en-US" b="1" i="1">
                            <a:solidFill>
                              <a:srgbClr val="C00000"/>
                            </a:solidFill>
                            <a:latin typeface="Cambria Math"/>
                          </a:rPr>
                          <m:t>𝟐</m:t>
                        </m:r>
                        <m:sSub>
                          <m:sSubPr>
                            <m:ctrlPr>
                              <a:rPr lang="en-US" b="1" i="1">
                                <a:solidFill>
                                  <a:srgbClr val="C00000"/>
                                </a:solidFill>
                                <a:latin typeface="Cambria Math"/>
                              </a:rPr>
                            </m:ctrlPr>
                          </m:sSubPr>
                          <m:e>
                            <m:r>
                              <a:rPr lang="en-US" b="1" i="1">
                                <a:solidFill>
                                  <a:srgbClr val="C00000"/>
                                </a:solidFill>
                                <a:latin typeface="Cambria Math"/>
                              </a:rPr>
                              <m:t>𝒎</m:t>
                            </m:r>
                          </m:e>
                          <m:sub>
                            <m:r>
                              <a:rPr lang="en-US" b="1" i="1">
                                <a:solidFill>
                                  <a:srgbClr val="C00000"/>
                                </a:solidFill>
                                <a:latin typeface="Cambria Math"/>
                              </a:rPr>
                              <m:t>𝒏</m:t>
                            </m:r>
                          </m:sub>
                        </m:sSub>
                      </m:den>
                    </m:f>
                  </m:oMath>
                </a14:m>
                <a:endParaRPr lang="en-US" b="1"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81000" y="1757342"/>
                <a:ext cx="8382000" cy="4718599"/>
              </a:xfrm>
              <a:prstGeom prst="rect">
                <a:avLst/>
              </a:prstGeom>
              <a:blipFill rotWithShape="1">
                <a:blip r:embed="rId3"/>
                <a:stretch>
                  <a:fillRect l="-655" t="-646" r="-582"/>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1EB8CD6A-B2DA-4254-8EA7-9951D673A479}" type="slidenum">
              <a:rPr lang="en-US" smtClean="0"/>
              <a:t>35</a:t>
            </a:fld>
            <a:endParaRPr lang="en-US"/>
          </a:p>
        </p:txBody>
      </p:sp>
    </p:spTree>
    <p:extLst>
      <p:ext uri="{BB962C8B-B14F-4D97-AF65-F5344CB8AC3E}">
        <p14:creationId xmlns:p14="http://schemas.microsoft.com/office/powerpoint/2010/main" val="4277724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71790"/>
            <a:ext cx="6477000" cy="523220"/>
          </a:xfrm>
          <a:prstGeom prst="rect">
            <a:avLst/>
          </a:prstGeom>
        </p:spPr>
        <p:txBody>
          <a:bodyPr wrap="square">
            <a:spAutoFit/>
          </a:bodyPr>
          <a:lstStyle/>
          <a:p>
            <a:r>
              <a:rPr lang="en-US" altLang="en-US" sz="2800" b="1" dirty="0" smtClean="0">
                <a:solidFill>
                  <a:srgbClr val="0000FF"/>
                </a:solidFill>
                <a:latin typeface="Times New Roman" panose="02020603050405020304" pitchFamily="18" charset="0"/>
                <a:cs typeface="Times New Roman" panose="02020603050405020304" pitchFamily="18" charset="0"/>
              </a:rPr>
              <a:t>Elastic neutron scattering </a:t>
            </a:r>
            <a:endParaRPr lang="en-US" sz="2800" b="1"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304800" y="838200"/>
                <a:ext cx="8148384" cy="4892045"/>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In the elastic scattering process the relation between momentum transfer and angle for</a:t>
                </a:r>
              </a:p>
              <a:p>
                <a:r>
                  <a:rPr lang="en-US" dirty="0">
                    <a:latin typeface="Times New Roman" panose="02020603050405020304" pitchFamily="18" charset="0"/>
                    <a:cs typeface="Times New Roman" panose="02020603050405020304" pitchFamily="18" charset="0"/>
                  </a:rPr>
                  <a:t>n</a:t>
                </a:r>
                <a:r>
                  <a:rPr lang="en-US" dirty="0" smtClean="0">
                    <a:latin typeface="Times New Roman" panose="02020603050405020304" pitchFamily="18" charset="0"/>
                    <a:cs typeface="Times New Roman" panose="02020603050405020304" pitchFamily="18" charset="0"/>
                  </a:rPr>
                  <a:t>euron wavelength </a:t>
                </a:r>
                <a:r>
                  <a:rPr lang="en-US" dirty="0" smtClean="0">
                    <a:latin typeface="Times New Roman" panose="02020603050405020304" pitchFamily="18" charset="0"/>
                    <a:cs typeface="Times New Roman" panose="02020603050405020304" pitchFamily="18" charset="0"/>
                    <a:sym typeface="Symbol"/>
                  </a:rPr>
                  <a:t></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a:rPr>
                        <m:t>𝑄</m:t>
                      </m:r>
                      <m:r>
                        <a:rPr lang="en-US" b="0" i="1" smtClean="0">
                          <a:latin typeface="Cambria Math"/>
                        </a:rPr>
                        <m:t>= </m:t>
                      </m:r>
                      <m:f>
                        <m:fPr>
                          <m:ctrlPr>
                            <a:rPr lang="en-US" b="0" i="1" smtClean="0">
                              <a:latin typeface="Cambria Math"/>
                            </a:rPr>
                          </m:ctrlPr>
                        </m:fPr>
                        <m:num>
                          <m:r>
                            <a:rPr lang="en-US" b="0" i="1" smtClean="0">
                              <a:latin typeface="Cambria Math"/>
                            </a:rPr>
                            <m:t>4</m:t>
                          </m:r>
                          <m:r>
                            <a:rPr lang="en-US" b="0" i="1" smtClean="0">
                              <a:latin typeface="Cambria Math"/>
                              <a:ea typeface="Cambria Math"/>
                            </a:rPr>
                            <m:t>𝜋</m:t>
                          </m:r>
                          <m:r>
                            <m:rPr>
                              <m:sty m:val="p"/>
                            </m:rPr>
                            <a:rPr lang="en-US" b="0" i="0" smtClean="0">
                              <a:latin typeface="Cambria Math"/>
                              <a:ea typeface="Cambria Math"/>
                            </a:rPr>
                            <m:t>sin</m:t>
                          </m:r>
                          <m:r>
                            <a:rPr lang="en-US" b="0" i="1" smtClean="0">
                              <a:latin typeface="Cambria Math"/>
                              <a:ea typeface="Cambria Math"/>
                            </a:rPr>
                            <m:t>𝜃</m:t>
                          </m:r>
                        </m:num>
                        <m:den>
                          <m:r>
                            <a:rPr lang="en-US" b="0" i="1" smtClean="0">
                              <a:latin typeface="Cambria Math"/>
                              <a:ea typeface="Cambria Math"/>
                            </a:rPr>
                            <m:t>𝜆</m:t>
                          </m:r>
                        </m:den>
                      </m:f>
                    </m:oMath>
                  </m:oMathPara>
                </a14:m>
                <a:endParaRPr lang="en-US" dirty="0" smtClean="0">
                  <a:latin typeface="Times New Roman" panose="02020603050405020304" pitchFamily="18" charset="0"/>
                  <a:cs typeface="Times New Roman" panose="02020603050405020304" pitchFamily="18" charset="0"/>
                </a:endParaRPr>
              </a:p>
              <a:p>
                <a:pPr marL="285750" indent="-285750">
                  <a:buFont typeface="Symbol" pitchFamily="18" charset="2"/>
                  <a:buChar char="q"/>
                </a:pPr>
                <a:r>
                  <a:rPr lang="en-US" dirty="0" smtClean="0">
                    <a:latin typeface="Times New Roman" panose="02020603050405020304" pitchFamily="18" charset="0"/>
                    <a:cs typeface="Times New Roman" panose="02020603050405020304" pitchFamily="18" charset="0"/>
                    <a:sym typeface="Symbol"/>
                  </a:rPr>
                  <a:t>is the angle between scattered and incoming neutrons</a:t>
                </a:r>
              </a:p>
              <a:p>
                <a:pPr marL="285750" indent="-285750">
                  <a:buFont typeface="Symbol" pitchFamily="18" charset="2"/>
                  <a:buChar char="q"/>
                </a:pPr>
                <a:endParaRPr lang="en-US" dirty="0">
                  <a:latin typeface="Times New Roman" panose="02020603050405020304" pitchFamily="18" charset="0"/>
                  <a:cs typeface="Times New Roman" panose="02020603050405020304" pitchFamily="18" charset="0"/>
                  <a:sym typeface="Symbol"/>
                </a:endParaRPr>
              </a:p>
              <a:p>
                <a:r>
                  <a:rPr lang="en-US" b="1" dirty="0" smtClean="0">
                    <a:solidFill>
                      <a:srgbClr val="0000FF"/>
                    </a:solidFill>
                    <a:latin typeface="Times New Roman" panose="02020603050405020304" pitchFamily="18" charset="0"/>
                    <a:cs typeface="Times New Roman" panose="02020603050405020304" pitchFamily="18" charset="0"/>
                    <a:sym typeface="Symbol"/>
                  </a:rPr>
                  <a:t>The differential scattering cross section </a:t>
                </a:r>
              </a:p>
              <a:p>
                <a:r>
                  <a:rPr lang="en-US" b="1" dirty="0" smtClean="0">
                    <a:solidFill>
                      <a:srgbClr val="0000FF"/>
                    </a:solidFill>
                    <a:latin typeface="Times New Roman" panose="02020603050405020304" pitchFamily="18" charset="0"/>
                    <a:cs typeface="Times New Roman" panose="02020603050405020304" pitchFamily="18" charset="0"/>
                    <a:sym typeface="Symbol"/>
                  </a:rPr>
                  <a:t>(Elastic scattering) </a:t>
                </a:r>
              </a:p>
              <a:p>
                <a:endParaRPr lang="en-US" b="1" dirty="0">
                  <a:solidFill>
                    <a:srgbClr val="0000FF"/>
                  </a:solidFill>
                  <a:latin typeface="Times New Roman" panose="02020603050405020304" pitchFamily="18" charset="0"/>
                  <a:cs typeface="Times New Roman" panose="02020603050405020304" pitchFamily="18" charset="0"/>
                  <a:sym typeface="Symbol"/>
                </a:endParaRPr>
              </a:p>
              <a:p>
                <a:r>
                  <a:rPr lang="en-US" dirty="0" smtClean="0">
                    <a:latin typeface="Times New Roman" panose="02020603050405020304" pitchFamily="18" charset="0"/>
                    <a:cs typeface="Times New Roman" panose="02020603050405020304" pitchFamily="18" charset="0"/>
                    <a:sym typeface="Symbol"/>
                  </a:rPr>
                  <a:t> </a:t>
                </a:r>
                <a:r>
                  <a:rPr lang="en-US" dirty="0">
                    <a:latin typeface="Times New Roman" panose="02020603050405020304" pitchFamily="18" charset="0"/>
                    <a:cs typeface="Times New Roman" panose="02020603050405020304" pitchFamily="18" charset="0"/>
                    <a:sym typeface="Symbol"/>
                  </a:rPr>
                  <a:t>T</a:t>
                </a:r>
                <a:r>
                  <a:rPr lang="en-US" dirty="0" smtClean="0">
                    <a:latin typeface="Times New Roman" panose="02020603050405020304" pitchFamily="18" charset="0"/>
                    <a:cs typeface="Times New Roman" panose="02020603050405020304" pitchFamily="18" charset="0"/>
                    <a:sym typeface="Symbol"/>
                  </a:rPr>
                  <a:t>he number of incident neutrons per unit area</a:t>
                </a:r>
              </a:p>
              <a:p>
                <a:r>
                  <a:rPr lang="en-US" dirty="0" smtClean="0">
                    <a:latin typeface="Times New Roman" panose="02020603050405020304" pitchFamily="18" charset="0"/>
                    <a:cs typeface="Times New Roman" panose="02020603050405020304" pitchFamily="18" charset="0"/>
                    <a:sym typeface="Symbol"/>
                  </a:rPr>
                  <a:t> and per time perpendicular to flow is called </a:t>
                </a:r>
              </a:p>
              <a:p>
                <a:r>
                  <a:rPr lang="en-US" dirty="0">
                    <a:latin typeface="Times New Roman" panose="02020603050405020304" pitchFamily="18" charset="0"/>
                    <a:cs typeface="Times New Roman" panose="02020603050405020304" pitchFamily="18" charset="0"/>
                    <a:sym typeface="Symbol"/>
                  </a:rPr>
                  <a:t> </a:t>
                </a:r>
                <a:r>
                  <a:rPr lang="en-US" dirty="0" smtClean="0">
                    <a:latin typeface="Times New Roman" panose="02020603050405020304" pitchFamily="18" charset="0"/>
                    <a:cs typeface="Times New Roman" panose="02020603050405020304" pitchFamily="18" charset="0"/>
                    <a:sym typeface="Symbol"/>
                  </a:rPr>
                  <a:t>flux . </a:t>
                </a:r>
              </a:p>
              <a:p>
                <a:r>
                  <a:rPr lang="en-US" dirty="0" smtClean="0">
                    <a:latin typeface="Times New Roman" panose="02020603050405020304" pitchFamily="18" charset="0"/>
                    <a:cs typeface="Times New Roman" panose="02020603050405020304" pitchFamily="18" charset="0"/>
                    <a:sym typeface="Symbol"/>
                  </a:rPr>
                  <a:t> </a:t>
                </a:r>
              </a:p>
              <a:p>
                <a:r>
                  <a:rPr lang="en-US" dirty="0" smtClean="0">
                    <a:latin typeface="Times New Roman" panose="02020603050405020304" pitchFamily="18" charset="0"/>
                    <a:cs typeface="Times New Roman" panose="02020603050405020304" pitchFamily="18" charset="0"/>
                    <a:sym typeface="Symbol"/>
                  </a:rPr>
                  <a:t>The differential scattering cross section </a:t>
                </a:r>
                <a14:m>
                  <m:oMath xmlns:m="http://schemas.openxmlformats.org/officeDocument/2006/math">
                    <m:f>
                      <m:fPr>
                        <m:ctrlPr>
                          <a:rPr lang="en-US" i="1" smtClean="0">
                            <a:latin typeface="Cambria Math"/>
                            <a:cs typeface="Times New Roman" panose="02020603050405020304" pitchFamily="18" charset="0"/>
                            <a:sym typeface="Symbol"/>
                          </a:rPr>
                        </m:ctrlPr>
                      </m:fPr>
                      <m:num>
                        <m:r>
                          <a:rPr lang="en-US" b="0" i="1" smtClean="0">
                            <a:latin typeface="Cambria Math"/>
                            <a:cs typeface="Times New Roman" panose="02020603050405020304" pitchFamily="18" charset="0"/>
                            <a:sym typeface="Symbol"/>
                          </a:rPr>
                          <m:t>𝑑</m:t>
                        </m:r>
                        <m:r>
                          <a:rPr lang="en-US" b="0" i="1" smtClean="0">
                            <a:latin typeface="Cambria Math"/>
                            <a:ea typeface="Cambria Math"/>
                            <a:cs typeface="Times New Roman" panose="02020603050405020304" pitchFamily="18" charset="0"/>
                            <a:sym typeface="Symbol"/>
                          </a:rPr>
                          <m:t>𝜎</m:t>
                        </m:r>
                      </m:num>
                      <m:den>
                        <m:r>
                          <a:rPr lang="en-US" b="0" i="1" smtClean="0">
                            <a:latin typeface="Cambria Math"/>
                            <a:cs typeface="Times New Roman" panose="02020603050405020304" pitchFamily="18" charset="0"/>
                            <a:sym typeface="Symbol"/>
                          </a:rPr>
                          <m:t>𝑑</m:t>
                        </m:r>
                        <m:r>
                          <m:rPr>
                            <m:sty m:val="p"/>
                          </m:rPr>
                          <a:rPr lang="el-GR" b="0" i="1" smtClean="0">
                            <a:latin typeface="Cambria Math"/>
                            <a:ea typeface="Cambria Math"/>
                            <a:cs typeface="Times New Roman" panose="02020603050405020304" pitchFamily="18" charset="0"/>
                            <a:sym typeface="Symbol"/>
                          </a:rPr>
                          <m:t>Ω</m:t>
                        </m:r>
                      </m:den>
                    </m:f>
                  </m:oMath>
                </a14:m>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(SI unit: m</a:t>
                </a:r>
                <a:r>
                  <a:rPr lang="en-US" baseline="30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sr</a:t>
                </a:r>
                <a:r>
                  <a:rPr lang="en-US" baseline="300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is the number of neutrons </a:t>
                </a:r>
              </a:p>
              <a:p>
                <a:r>
                  <a:rPr lang="en-US" dirty="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cattered per unit time into a solid angle d</a:t>
                </a:r>
                <a:r>
                  <a:rPr lang="en-US" dirty="0" smtClean="0">
                    <a:latin typeface="Times New Roman" panose="02020603050405020304" pitchFamily="18" charset="0"/>
                    <a:cs typeface="Times New Roman" panose="02020603050405020304" pitchFamily="18" charset="0"/>
                    <a:sym typeface="Symbol"/>
                  </a:rPr>
                  <a:t> </a:t>
                </a:r>
              </a:p>
              <a:p>
                <a:r>
                  <a:rPr lang="en-US" dirty="0" smtClean="0">
                    <a:latin typeface="Times New Roman" panose="02020603050405020304" pitchFamily="18" charset="0"/>
                    <a:cs typeface="Times New Roman" panose="02020603050405020304" pitchFamily="18" charset="0"/>
                    <a:sym typeface="Symbol"/>
                  </a:rPr>
                  <a:t>divided by the flux of the incident neutrons </a:t>
                </a:r>
                <a:endParaRPr lang="en-US" dirty="0">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04800" y="838200"/>
                <a:ext cx="8148384" cy="4892045"/>
              </a:xfrm>
              <a:prstGeom prst="rect">
                <a:avLst/>
              </a:prstGeom>
              <a:blipFill rotWithShape="1">
                <a:blip r:embed="rId2"/>
                <a:stretch>
                  <a:fillRect l="-598" t="-623" b="-998"/>
                </a:stretch>
              </a:blipFill>
            </p:spPr>
            <p:txBody>
              <a:bodyPr/>
              <a:lstStyle/>
              <a:p>
                <a:r>
                  <a:rPr lang="en-US">
                    <a:noFill/>
                  </a:rPr>
                  <a:t> </a:t>
                </a:r>
              </a:p>
            </p:txBody>
          </p:sp>
        </mc:Fallback>
      </mc:AlternateContent>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637" y="5791200"/>
            <a:ext cx="244030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4423" y="2724150"/>
            <a:ext cx="4067175"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1EB8CD6A-B2DA-4254-8EA7-9951D673A479}" type="slidenum">
              <a:rPr lang="en-US" smtClean="0"/>
              <a:t>36</a:t>
            </a:fld>
            <a:endParaRPr lang="en-US"/>
          </a:p>
        </p:txBody>
      </p:sp>
    </p:spTree>
    <p:extLst>
      <p:ext uri="{BB962C8B-B14F-4D97-AF65-F5344CB8AC3E}">
        <p14:creationId xmlns:p14="http://schemas.microsoft.com/office/powerpoint/2010/main" val="2757839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71790"/>
            <a:ext cx="6172200" cy="523220"/>
          </a:xfrm>
          <a:prstGeom prst="rect">
            <a:avLst/>
          </a:prstGeom>
        </p:spPr>
        <p:txBody>
          <a:bodyPr wrap="square">
            <a:spAutoFit/>
          </a:bodyPr>
          <a:lstStyle/>
          <a:p>
            <a:r>
              <a:rPr lang="en-US" altLang="en-US" sz="2800" b="1" dirty="0" smtClean="0">
                <a:solidFill>
                  <a:srgbClr val="0000FF"/>
                </a:solidFill>
                <a:latin typeface="Times New Roman" panose="02020603050405020304" pitchFamily="18" charset="0"/>
                <a:cs typeface="Times New Roman" panose="02020603050405020304" pitchFamily="18" charset="0"/>
              </a:rPr>
              <a:t>Inelastic neutron scattering </a:t>
            </a:r>
            <a:endParaRPr lang="en-US" sz="2800" b="1"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381001" y="914400"/>
                <a:ext cx="8381999" cy="4604209"/>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When a neutron is scattered its direction as well as energy are changed. The energy of thermal neutrons is too small to create internal excitations of the nucleus or of the electronic shell.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However, atomic motions that the nucleus experiences and which correspond to much smaller energies can felt by the neutron and give rise to inelastic neutron scattering.</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 a inelastic or </a:t>
                </a:r>
                <a:r>
                  <a:rPr lang="en-US" dirty="0" err="1" smtClean="0">
                    <a:latin typeface="Times New Roman" panose="02020603050405020304" pitchFamily="18" charset="0"/>
                    <a:cs typeface="Times New Roman" panose="02020603050405020304" pitchFamily="18" charset="0"/>
                  </a:rPr>
                  <a:t>quasielastic</a:t>
                </a:r>
                <a:r>
                  <a:rPr lang="en-US" dirty="0" smtClean="0">
                    <a:latin typeface="Times New Roman" panose="02020603050405020304" pitchFamily="18" charset="0"/>
                    <a:cs typeface="Times New Roman" panose="02020603050405020304" pitchFamily="18" charset="0"/>
                  </a:rPr>
                  <a:t> neutron scattering process we measure the double differential cross section</a:t>
                </a:r>
              </a:p>
              <a:p>
                <a:endParaRPr lang="en-US" i="1" dirty="0" smtClean="0">
                  <a:latin typeface="Cambria Math"/>
                </a:endParaRPr>
              </a:p>
              <a:p>
                <a:endParaRPr lang="en-US" i="1" dirty="0">
                  <a:latin typeface="Cambria Math"/>
                </a:endParaRPr>
              </a:p>
              <a:p>
                <a:pPr/>
                <a14:m>
                  <m:oMathPara xmlns:m="http://schemas.openxmlformats.org/officeDocument/2006/math">
                    <m:oMathParaPr>
                      <m:jc m:val="centerGroup"/>
                    </m:oMathParaPr>
                    <m:oMath xmlns:m="http://schemas.openxmlformats.org/officeDocument/2006/math">
                      <m:f>
                        <m:fPr>
                          <m:ctrlPr>
                            <a:rPr lang="en-US" i="1">
                              <a:latin typeface="Cambria Math"/>
                            </a:rPr>
                          </m:ctrlPr>
                        </m:fPr>
                        <m:num>
                          <m:sSup>
                            <m:sSupPr>
                              <m:ctrlPr>
                                <a:rPr lang="en-US" i="1">
                                  <a:latin typeface="Cambria Math"/>
                                </a:rPr>
                              </m:ctrlPr>
                            </m:sSupPr>
                            <m:e>
                              <m:r>
                                <a:rPr lang="en-US" i="1">
                                  <a:latin typeface="Cambria Math"/>
                                </a:rPr>
                                <m:t>𝑑</m:t>
                              </m:r>
                            </m:e>
                            <m:sup>
                              <m:r>
                                <a:rPr lang="en-US" i="1">
                                  <a:latin typeface="Cambria Math"/>
                                </a:rPr>
                                <m:t>2</m:t>
                              </m:r>
                            </m:sup>
                          </m:sSup>
                          <m:r>
                            <a:rPr lang="en-US" i="1">
                              <a:latin typeface="Cambria Math"/>
                              <a:ea typeface="Cambria Math"/>
                            </a:rPr>
                            <m:t>𝜎</m:t>
                          </m:r>
                        </m:num>
                        <m:den>
                          <m:r>
                            <a:rPr lang="en-US" i="1">
                              <a:latin typeface="Cambria Math"/>
                            </a:rPr>
                            <m:t>𝑑</m:t>
                          </m:r>
                          <m:r>
                            <m:rPr>
                              <m:sty m:val="p"/>
                            </m:rPr>
                            <a:rPr lang="el-GR" i="1">
                              <a:latin typeface="Cambria Math"/>
                              <a:ea typeface="Cambria Math"/>
                            </a:rPr>
                            <m:t>Ω</m:t>
                          </m:r>
                          <m:r>
                            <a:rPr lang="en-US" i="1">
                              <a:latin typeface="Cambria Math"/>
                              <a:ea typeface="Cambria Math"/>
                            </a:rPr>
                            <m:t>𝑑</m:t>
                          </m:r>
                          <m:sSub>
                            <m:sSubPr>
                              <m:ctrlPr>
                                <a:rPr lang="en-US" i="1">
                                  <a:latin typeface="Cambria Math"/>
                                  <a:ea typeface="Cambria Math"/>
                                </a:rPr>
                              </m:ctrlPr>
                            </m:sSubPr>
                            <m:e>
                              <m:r>
                                <a:rPr lang="en-US" i="1">
                                  <a:latin typeface="Cambria Math"/>
                                  <a:ea typeface="Cambria Math"/>
                                </a:rPr>
                                <m:t>𝐸</m:t>
                              </m:r>
                            </m:e>
                            <m:sub>
                              <m:r>
                                <a:rPr lang="en-US" i="1">
                                  <a:latin typeface="Cambria Math"/>
                                  <a:ea typeface="Cambria Math"/>
                                </a:rPr>
                                <m:t>𝑓</m:t>
                              </m:r>
                            </m:sub>
                          </m:sSub>
                        </m:den>
                      </m:f>
                      <m:r>
                        <a:rPr lang="en-US" i="1">
                          <a:latin typeface="Cambria Math"/>
                          <a:ea typeface="Cambria Math"/>
                        </a:rPr>
                        <m:t>= </m:t>
                      </m:r>
                      <m:sSup>
                        <m:sSupPr>
                          <m:ctrlPr>
                            <a:rPr lang="en-US" i="1">
                              <a:latin typeface="Cambria Math"/>
                              <a:ea typeface="Cambria Math"/>
                            </a:rPr>
                          </m:ctrlPr>
                        </m:sSupPr>
                        <m:e>
                          <m:r>
                            <a:rPr lang="en-US" i="1">
                              <a:latin typeface="Cambria Math"/>
                              <a:ea typeface="Cambria Math"/>
                            </a:rPr>
                            <m:t>𝑏</m:t>
                          </m:r>
                        </m:e>
                        <m:sup>
                          <m:r>
                            <a:rPr lang="en-US" i="1">
                              <a:latin typeface="Cambria Math"/>
                              <a:ea typeface="Cambria Math"/>
                            </a:rPr>
                            <m:t>2</m:t>
                          </m:r>
                        </m:sup>
                      </m:sSup>
                      <m:f>
                        <m:fPr>
                          <m:ctrlPr>
                            <a:rPr lang="en-US" i="1">
                              <a:latin typeface="Cambria Math"/>
                              <a:ea typeface="Cambria Math"/>
                            </a:rPr>
                          </m:ctrlPr>
                        </m:fPr>
                        <m:num>
                          <m:sSub>
                            <m:sSubPr>
                              <m:ctrlPr>
                                <a:rPr lang="en-US" i="1">
                                  <a:latin typeface="Cambria Math"/>
                                  <a:ea typeface="Cambria Math"/>
                                </a:rPr>
                              </m:ctrlPr>
                            </m:sSubPr>
                            <m:e>
                              <m:r>
                                <a:rPr lang="en-US" i="1">
                                  <a:latin typeface="Cambria Math"/>
                                  <a:ea typeface="Cambria Math"/>
                                </a:rPr>
                                <m:t>𝑘</m:t>
                              </m:r>
                            </m:e>
                            <m:sub>
                              <m:r>
                                <a:rPr lang="en-US" i="1">
                                  <a:latin typeface="Cambria Math"/>
                                  <a:ea typeface="Cambria Math"/>
                                </a:rPr>
                                <m:t>𝑓</m:t>
                              </m:r>
                            </m:sub>
                          </m:sSub>
                        </m:num>
                        <m:den>
                          <m:sSub>
                            <m:sSubPr>
                              <m:ctrlPr>
                                <a:rPr lang="en-US" i="1">
                                  <a:latin typeface="Cambria Math"/>
                                  <a:ea typeface="Cambria Math"/>
                                </a:rPr>
                              </m:ctrlPr>
                            </m:sSubPr>
                            <m:e>
                              <m:r>
                                <a:rPr lang="en-US" i="1">
                                  <a:latin typeface="Cambria Math"/>
                                  <a:ea typeface="Cambria Math"/>
                                </a:rPr>
                                <m:t>𝑘</m:t>
                              </m:r>
                            </m:e>
                            <m:sub>
                              <m:r>
                                <a:rPr lang="en-US" i="1">
                                  <a:latin typeface="Cambria Math"/>
                                  <a:ea typeface="Cambria Math"/>
                                </a:rPr>
                                <m:t>𝑖</m:t>
                              </m:r>
                            </m:sub>
                          </m:sSub>
                        </m:den>
                      </m:f>
                      <m:r>
                        <a:rPr lang="en-US" i="1">
                          <a:latin typeface="Cambria Math"/>
                          <a:ea typeface="Cambria Math"/>
                        </a:rPr>
                        <m:t>𝑁𝑆</m:t>
                      </m:r>
                      <m:d>
                        <m:dPr>
                          <m:ctrlPr>
                            <a:rPr lang="en-US" i="1">
                              <a:latin typeface="Cambria Math"/>
                              <a:ea typeface="Cambria Math"/>
                            </a:rPr>
                          </m:ctrlPr>
                        </m:dPr>
                        <m:e>
                          <m:r>
                            <a:rPr lang="en-US" i="1">
                              <a:latin typeface="Cambria Math"/>
                              <a:ea typeface="Cambria Math"/>
                            </a:rPr>
                            <m:t>𝑄</m:t>
                          </m:r>
                          <m:r>
                            <a:rPr lang="en-US" i="1">
                              <a:latin typeface="Cambria Math"/>
                              <a:ea typeface="Cambria Math"/>
                            </a:rPr>
                            <m:t>,</m:t>
                          </m:r>
                          <m:r>
                            <a:rPr lang="en-US" i="1">
                              <a:latin typeface="Cambria Math"/>
                              <a:ea typeface="Cambria Math"/>
                            </a:rPr>
                            <m:t>𝜔</m:t>
                          </m:r>
                        </m:e>
                      </m:d>
                    </m:oMath>
                  </m:oMathPara>
                </a14:m>
                <a:endParaRPr lang="en-US" dirty="0"/>
              </a:p>
              <a:p>
                <a:endParaRPr lang="en-US" dirty="0" smtClean="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k</a:t>
                </a:r>
                <a:r>
                  <a:rPr lang="en-US" baseline="-25000" dirty="0" err="1"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 and </a:t>
                </a:r>
                <a:r>
                  <a:rPr lang="en-US" dirty="0" err="1" smtClean="0">
                    <a:latin typeface="Times New Roman" panose="02020603050405020304" pitchFamily="18" charset="0"/>
                    <a:cs typeface="Times New Roman" panose="02020603050405020304" pitchFamily="18" charset="0"/>
                  </a:rPr>
                  <a:t>k</a:t>
                </a:r>
                <a:r>
                  <a:rPr lang="en-US" baseline="-25000" dirty="0" err="1" smtClean="0">
                    <a:latin typeface="Times New Roman" panose="02020603050405020304" pitchFamily="18" charset="0"/>
                    <a:cs typeface="Times New Roman" panose="02020603050405020304" pitchFamily="18" charset="0"/>
                  </a:rPr>
                  <a:t>f</a:t>
                </a:r>
                <a:r>
                  <a:rPr lang="en-US" baseline="-250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are outgoing and incoming wave vectors of  neutrons, N is the total number of atoms in the sample  </a:t>
                </a:r>
                <a:endParaRPr lang="en-US" dirty="0">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81001" y="914400"/>
                <a:ext cx="8381999" cy="4604209"/>
              </a:xfrm>
              <a:prstGeom prst="rect">
                <a:avLst/>
              </a:prstGeom>
              <a:blipFill rotWithShape="1">
                <a:blip r:embed="rId2"/>
                <a:stretch>
                  <a:fillRect l="-655" t="-662" b="-119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EB8CD6A-B2DA-4254-8EA7-9951D673A479}" type="slidenum">
              <a:rPr lang="en-US" smtClean="0"/>
              <a:t>37</a:t>
            </a:fld>
            <a:endParaRPr lang="en-US"/>
          </a:p>
        </p:txBody>
      </p:sp>
    </p:spTree>
    <p:extLst>
      <p:ext uri="{BB962C8B-B14F-4D97-AF65-F5344CB8AC3E}">
        <p14:creationId xmlns:p14="http://schemas.microsoft.com/office/powerpoint/2010/main" val="526967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71790"/>
            <a:ext cx="6172200" cy="523220"/>
          </a:xfrm>
          <a:prstGeom prst="rect">
            <a:avLst/>
          </a:prstGeom>
        </p:spPr>
        <p:txBody>
          <a:bodyPr wrap="square">
            <a:spAutoFit/>
          </a:bodyPr>
          <a:lstStyle/>
          <a:p>
            <a:r>
              <a:rPr lang="en-US" altLang="en-US" sz="2800" b="1" dirty="0" smtClean="0">
                <a:solidFill>
                  <a:srgbClr val="0000FF"/>
                </a:solidFill>
                <a:latin typeface="Times New Roman" panose="02020603050405020304" pitchFamily="18" charset="0"/>
                <a:cs typeface="Times New Roman" panose="02020603050405020304" pitchFamily="18" charset="0"/>
              </a:rPr>
              <a:t>Inelastic neutron scattering </a:t>
            </a:r>
            <a:endParaRPr lang="en-US" sz="2800" b="1"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TextBox 2"/>
              <p:cNvSpPr txBox="1"/>
              <p:nvPr/>
            </p:nvSpPr>
            <p:spPr>
              <a:xfrm>
                <a:off x="304800" y="1157024"/>
                <a:ext cx="8610600" cy="458478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In a inelastic neutron scattering process the energy </a:t>
                </a:r>
                <a:r>
                  <a:rPr lang="en-US" dirty="0" err="1" smtClean="0">
                    <a:latin typeface="Times New Roman" panose="02020603050405020304" pitchFamily="18" charset="0"/>
                    <a:cs typeface="Times New Roman" panose="02020603050405020304" pitchFamily="18" charset="0"/>
                  </a:rPr>
                  <a:t>E</a:t>
                </a:r>
                <a:r>
                  <a:rPr lang="en-US" baseline="-25000" dirty="0" err="1" smtClean="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 = </a:t>
                </a:r>
                <a14:m>
                  <m:oMath xmlns:m="http://schemas.openxmlformats.org/officeDocument/2006/math">
                    <m:r>
                      <a:rPr lang="en-US" i="1">
                        <a:latin typeface="Cambria Math"/>
                        <a:ea typeface="Cambria Math"/>
                      </a:rPr>
                      <m:t>ℏ</m:t>
                    </m:r>
                    <m:sSub>
                      <m:sSubPr>
                        <m:ctrlPr>
                          <a:rPr lang="en-US" i="1">
                            <a:latin typeface="Cambria Math"/>
                            <a:ea typeface="Cambria Math"/>
                          </a:rPr>
                        </m:ctrlPr>
                      </m:sSubPr>
                      <m:e>
                        <m:r>
                          <a:rPr lang="en-US" i="1">
                            <a:latin typeface="Cambria Math"/>
                            <a:ea typeface="Cambria Math"/>
                          </a:rPr>
                          <m:t>𝜔</m:t>
                        </m:r>
                      </m:e>
                      <m:sub>
                        <m:r>
                          <a:rPr lang="en-US" b="0" i="1" smtClean="0">
                            <a:latin typeface="Cambria Math"/>
                            <a:ea typeface="Cambria Math"/>
                          </a:rPr>
                          <m:t>𝑓</m:t>
                        </m:r>
                      </m:sub>
                    </m:sSub>
                    <m:r>
                      <a:rPr lang="en-US" i="1">
                        <a:latin typeface="Cambria Math"/>
                        <a:ea typeface="Cambria Math"/>
                      </a:rPr>
                      <m:t> </m:t>
                    </m:r>
                  </m:oMath>
                </a14:m>
                <a:r>
                  <a:rPr lang="en-US" dirty="0" smtClean="0">
                    <a:latin typeface="Times New Roman" panose="02020603050405020304" pitchFamily="18" charset="0"/>
                    <a:cs typeface="Times New Roman" panose="02020603050405020304" pitchFamily="18" charset="0"/>
                  </a:rPr>
                  <a:t>of the scattered neutron is not equal to the energy </a:t>
                </a:r>
                <a:r>
                  <a:rPr lang="en-US" dirty="0" err="1" smtClean="0">
                    <a:latin typeface="Times New Roman" panose="02020603050405020304" pitchFamily="18" charset="0"/>
                    <a:cs typeface="Times New Roman" panose="02020603050405020304" pitchFamily="18" charset="0"/>
                  </a:rPr>
                  <a:t>E</a:t>
                </a:r>
                <a:r>
                  <a:rPr lang="en-US" baseline="-25000" dirty="0" err="1"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 = </a:t>
                </a:r>
                <a14:m>
                  <m:oMath xmlns:m="http://schemas.openxmlformats.org/officeDocument/2006/math">
                    <m:r>
                      <a:rPr lang="en-US" i="1">
                        <a:latin typeface="Cambria Math"/>
                        <a:ea typeface="Cambria Math"/>
                      </a:rPr>
                      <m:t>ℏ</m:t>
                    </m:r>
                    <m:sSub>
                      <m:sSubPr>
                        <m:ctrlPr>
                          <a:rPr lang="en-US" i="1" smtClean="0">
                            <a:latin typeface="Cambria Math"/>
                            <a:ea typeface="Cambria Math"/>
                          </a:rPr>
                        </m:ctrlPr>
                      </m:sSubPr>
                      <m:e>
                        <m:r>
                          <a:rPr lang="en-US" i="1">
                            <a:latin typeface="Cambria Math"/>
                            <a:ea typeface="Cambria Math"/>
                          </a:rPr>
                          <m:t>𝜔</m:t>
                        </m:r>
                      </m:e>
                      <m:sub>
                        <m:r>
                          <a:rPr lang="en-US" b="0" i="1" smtClean="0">
                            <a:latin typeface="Cambria Math"/>
                            <a:ea typeface="Cambria Math"/>
                          </a:rPr>
                          <m:t>𝑖</m:t>
                        </m:r>
                      </m:sub>
                    </m:sSub>
                    <m:r>
                      <a:rPr lang="en-US" i="1">
                        <a:latin typeface="Cambria Math"/>
                        <a:ea typeface="Cambria Math"/>
                      </a:rPr>
                      <m:t> </m:t>
                    </m:r>
                  </m:oMath>
                </a14:m>
                <a:r>
                  <a:rPr lang="en-US" dirty="0" smtClean="0">
                    <a:latin typeface="Times New Roman" panose="02020603050405020304" pitchFamily="18" charset="0"/>
                    <a:cs typeface="Times New Roman" panose="02020603050405020304" pitchFamily="18" charset="0"/>
                  </a:rPr>
                  <a:t>of the incident neutron energy. The energy transferred to the neutron from  the sample is</a:t>
                </a:r>
              </a:p>
              <a:p>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m:rPr>
                          <m:sty m:val="p"/>
                        </m:rPr>
                        <a:rPr lang="el-GR" i="1" smtClean="0">
                          <a:latin typeface="Cambria Math"/>
                          <a:ea typeface="Cambria Math"/>
                        </a:rPr>
                        <m:t>Δ</m:t>
                      </m:r>
                      <m:r>
                        <a:rPr lang="en-US" b="0" i="1" smtClean="0">
                          <a:latin typeface="Cambria Math"/>
                          <a:ea typeface="Cambria Math"/>
                        </a:rPr>
                        <m:t>𝐸</m:t>
                      </m:r>
                      <m:r>
                        <a:rPr lang="en-US" b="0" i="1" smtClean="0">
                          <a:latin typeface="Cambria Math"/>
                          <a:ea typeface="Cambria Math"/>
                        </a:rPr>
                        <m:t>= ℏ</m:t>
                      </m:r>
                      <m:sSub>
                        <m:sSubPr>
                          <m:ctrlPr>
                            <a:rPr lang="en-US" b="0" i="1" smtClean="0">
                              <a:latin typeface="Cambria Math"/>
                              <a:ea typeface="Cambria Math"/>
                            </a:rPr>
                          </m:ctrlPr>
                        </m:sSubPr>
                        <m:e>
                          <m:r>
                            <a:rPr lang="en-US" b="0" i="1" smtClean="0">
                              <a:latin typeface="Cambria Math"/>
                              <a:ea typeface="Cambria Math"/>
                            </a:rPr>
                            <m:t>𝜔</m:t>
                          </m:r>
                        </m:e>
                        <m:sub>
                          <m:r>
                            <a:rPr lang="en-US" b="0" i="1" smtClean="0">
                              <a:latin typeface="Cambria Math"/>
                              <a:ea typeface="Cambria Math"/>
                            </a:rPr>
                            <m:t>𝑓</m:t>
                          </m:r>
                        </m:sub>
                      </m:sSub>
                      <m:r>
                        <a:rPr lang="en-US" b="0" i="1" smtClean="0">
                          <a:latin typeface="Cambria Math"/>
                          <a:ea typeface="Cambria Math"/>
                        </a:rPr>
                        <m:t>−ℏ</m:t>
                      </m:r>
                      <m:sSub>
                        <m:sSubPr>
                          <m:ctrlPr>
                            <a:rPr lang="en-US" b="0" i="1" smtClean="0">
                              <a:latin typeface="Cambria Math"/>
                              <a:ea typeface="Cambria Math"/>
                            </a:rPr>
                          </m:ctrlPr>
                        </m:sSubPr>
                        <m:e>
                          <m:r>
                            <a:rPr lang="en-US" b="0" i="1" smtClean="0">
                              <a:latin typeface="Cambria Math"/>
                              <a:ea typeface="Cambria Math"/>
                            </a:rPr>
                            <m:t>𝜔</m:t>
                          </m:r>
                        </m:e>
                        <m:sub>
                          <m:r>
                            <a:rPr lang="en-US" b="0" i="1" smtClean="0">
                              <a:latin typeface="Cambria Math"/>
                              <a:ea typeface="Cambria Math"/>
                            </a:rPr>
                            <m:t>𝑖</m:t>
                          </m:r>
                        </m:sub>
                      </m:sSub>
                      <m:r>
                        <a:rPr lang="en-US" b="0" i="1" smtClean="0">
                          <a:latin typeface="Cambria Math"/>
                          <a:ea typeface="Cambria Math"/>
                        </a:rPr>
                        <m:t>=</m:t>
                      </m:r>
                      <m:f>
                        <m:fPr>
                          <m:ctrlPr>
                            <a:rPr lang="en-US" b="0" i="1" smtClean="0">
                              <a:latin typeface="Cambria Math"/>
                              <a:ea typeface="Cambria Math"/>
                            </a:rPr>
                          </m:ctrlPr>
                        </m:fPr>
                        <m:num>
                          <m:sSup>
                            <m:sSupPr>
                              <m:ctrlPr>
                                <a:rPr lang="en-US" b="0" i="1" smtClean="0">
                                  <a:latin typeface="Cambria Math"/>
                                  <a:ea typeface="Cambria Math"/>
                                </a:rPr>
                              </m:ctrlPr>
                            </m:sSupPr>
                            <m:e>
                              <m:r>
                                <a:rPr lang="en-US" i="1">
                                  <a:latin typeface="Cambria Math"/>
                                  <a:ea typeface="Cambria Math"/>
                                </a:rPr>
                                <m:t>ℏ</m:t>
                              </m:r>
                            </m:e>
                            <m:sup>
                              <m:r>
                                <a:rPr lang="en-US" b="0" i="1" smtClean="0">
                                  <a:latin typeface="Cambria Math"/>
                                  <a:ea typeface="Cambria Math"/>
                                </a:rPr>
                                <m:t>2</m:t>
                              </m:r>
                            </m:sup>
                          </m:sSup>
                          <m:sSup>
                            <m:sSupPr>
                              <m:ctrlPr>
                                <a:rPr lang="en-US" b="0" i="1" smtClean="0">
                                  <a:latin typeface="Cambria Math"/>
                                  <a:ea typeface="Cambria Math"/>
                                </a:rPr>
                              </m:ctrlPr>
                            </m:sSupPr>
                            <m:e>
                              <m:r>
                                <a:rPr lang="en-US" b="0" i="1" smtClean="0">
                                  <a:latin typeface="Cambria Math"/>
                                  <a:ea typeface="Cambria Math"/>
                                </a:rPr>
                                <m:t>𝑘</m:t>
                              </m:r>
                              <m:r>
                                <a:rPr lang="en-US" b="0" i="1" baseline="-25000" smtClean="0">
                                  <a:latin typeface="Cambria Math"/>
                                  <a:ea typeface="Cambria Math"/>
                                </a:rPr>
                                <m:t>𝑓</m:t>
                              </m:r>
                            </m:e>
                            <m:sup>
                              <m:r>
                                <a:rPr lang="en-US" b="0" i="1" smtClean="0">
                                  <a:latin typeface="Cambria Math"/>
                                  <a:ea typeface="Cambria Math"/>
                                </a:rPr>
                                <m:t>2</m:t>
                              </m:r>
                            </m:sup>
                          </m:sSup>
                        </m:num>
                        <m:den>
                          <m:r>
                            <a:rPr lang="en-US" b="0" i="1" smtClean="0">
                              <a:latin typeface="Cambria Math"/>
                              <a:ea typeface="Cambria Math"/>
                            </a:rPr>
                            <m:t>2</m:t>
                          </m:r>
                          <m:r>
                            <a:rPr lang="en-US" b="0" i="1" smtClean="0">
                              <a:latin typeface="Cambria Math"/>
                              <a:ea typeface="Cambria Math"/>
                            </a:rPr>
                            <m:t>𝑚</m:t>
                          </m:r>
                        </m:den>
                      </m:f>
                      <m:r>
                        <a:rPr lang="en-US" b="0" i="1" smtClean="0">
                          <a:latin typeface="Cambria Math"/>
                          <a:ea typeface="Cambria Math"/>
                        </a:rPr>
                        <m:t>−</m:t>
                      </m:r>
                      <m:f>
                        <m:fPr>
                          <m:ctrlPr>
                            <a:rPr lang="en-US" b="0" i="1" smtClean="0">
                              <a:latin typeface="Cambria Math"/>
                              <a:ea typeface="Cambria Math"/>
                            </a:rPr>
                          </m:ctrlPr>
                        </m:fPr>
                        <m:num>
                          <m:r>
                            <a:rPr lang="en-US" i="1">
                              <a:latin typeface="Cambria Math"/>
                              <a:ea typeface="Cambria Math"/>
                            </a:rPr>
                            <m:t>ℏ</m:t>
                          </m:r>
                          <m:sSup>
                            <m:sSupPr>
                              <m:ctrlPr>
                                <a:rPr lang="en-US" i="1" smtClean="0">
                                  <a:latin typeface="Cambria Math"/>
                                  <a:ea typeface="Cambria Math"/>
                                </a:rPr>
                              </m:ctrlPr>
                            </m:sSupPr>
                            <m:e>
                              <m:r>
                                <a:rPr lang="en-US" b="0" i="1" smtClean="0">
                                  <a:latin typeface="Cambria Math"/>
                                  <a:ea typeface="Cambria Math"/>
                                </a:rPr>
                                <m:t>𝑘</m:t>
                              </m:r>
                              <m:r>
                                <a:rPr lang="en-US" b="0" i="1" baseline="-25000" smtClean="0">
                                  <a:latin typeface="Cambria Math"/>
                                  <a:ea typeface="Cambria Math"/>
                                </a:rPr>
                                <m:t>𝑖</m:t>
                              </m:r>
                            </m:e>
                            <m:sup>
                              <m:r>
                                <a:rPr lang="en-US" b="0" i="1" smtClean="0">
                                  <a:latin typeface="Cambria Math"/>
                                  <a:ea typeface="Cambria Math"/>
                                </a:rPr>
                                <m:t>2</m:t>
                              </m:r>
                            </m:sup>
                          </m:sSup>
                        </m:num>
                        <m:den>
                          <m:r>
                            <a:rPr lang="en-US" b="0" i="1" smtClean="0">
                              <a:latin typeface="Cambria Math"/>
                              <a:ea typeface="Cambria Math"/>
                            </a:rPr>
                            <m:t>2</m:t>
                          </m:r>
                          <m:r>
                            <a:rPr lang="en-US" b="0" i="1" smtClean="0">
                              <a:latin typeface="Cambria Math"/>
                              <a:ea typeface="Cambria Math"/>
                            </a:rPr>
                            <m:t>𝑚</m:t>
                          </m:r>
                        </m:den>
                      </m:f>
                    </m:oMath>
                  </m:oMathPara>
                </a14:m>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 the inelastic neutron scattering </a:t>
                </a:r>
                <a14:m>
                  <m:oMath xmlns:m="http://schemas.openxmlformats.org/officeDocument/2006/math">
                    <m:sSub>
                      <m:sSubPr>
                        <m:ctrlPr>
                          <a:rPr lang="en-US" i="1" smtClean="0">
                            <a:latin typeface="Cambria Math"/>
                          </a:rPr>
                        </m:ctrlPr>
                      </m:sSubPr>
                      <m:e>
                        <m:r>
                          <a:rPr lang="en-US" b="0" i="1" smtClean="0">
                            <a:latin typeface="Cambria Math"/>
                          </a:rPr>
                          <m:t>𝑘</m:t>
                        </m:r>
                      </m:e>
                      <m:sub>
                        <m:r>
                          <a:rPr lang="en-US" b="0" i="1" smtClean="0">
                            <a:latin typeface="Cambria Math"/>
                          </a:rPr>
                          <m:t>𝑓</m:t>
                        </m:r>
                      </m:sub>
                    </m:sSub>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𝑘</m:t>
                        </m:r>
                      </m:e>
                      <m:sub>
                        <m:r>
                          <a:rPr lang="en-US" b="0" i="1" smtClean="0">
                            <a:latin typeface="Cambria Math"/>
                            <a:ea typeface="Cambria Math"/>
                          </a:rPr>
                          <m:t>𝑖</m:t>
                        </m:r>
                      </m:sub>
                    </m:sSub>
                  </m:oMath>
                </a14:m>
                <a:r>
                  <a:rPr lang="en-US" dirty="0" smtClean="0">
                    <a:latin typeface="Times New Roman" panose="02020603050405020304" pitchFamily="18" charset="0"/>
                    <a:cs typeface="Times New Roman" panose="02020603050405020304" pitchFamily="18" charset="0"/>
                  </a:rPr>
                  <a:t>, the magnitude of the momentum transfer </a:t>
                </a:r>
                <a14:m>
                  <m:oMath xmlns:m="http://schemas.openxmlformats.org/officeDocument/2006/math">
                    <m:r>
                      <a:rPr lang="en-US" i="1">
                        <a:latin typeface="Cambria Math"/>
                        <a:ea typeface="Cambria Math"/>
                      </a:rPr>
                      <m:t>ℏ</m:t>
                    </m:r>
                    <m:r>
                      <a:rPr lang="en-US" b="0" i="1" smtClean="0">
                        <a:latin typeface="Cambria Math"/>
                        <a:ea typeface="Cambria Math"/>
                      </a:rPr>
                      <m:t>𝑄</m:t>
                    </m:r>
                  </m:oMath>
                </a14:m>
                <a:r>
                  <a:rPr lang="en-US" dirty="0" smtClean="0">
                    <a:latin typeface="Times New Roman" panose="02020603050405020304" pitchFamily="18" charset="0"/>
                    <a:cs typeface="Times New Roman" panose="02020603050405020304" pitchFamily="18" charset="0"/>
                  </a:rPr>
                  <a:t> is no longer determined by solely by the scattering angle but depends also on the energy exchange </a:t>
                </a:r>
                <a14:m>
                  <m:oMath xmlns:m="http://schemas.openxmlformats.org/officeDocument/2006/math">
                    <m:r>
                      <a:rPr lang="en-US" i="1">
                        <a:latin typeface="Cambria Math"/>
                        <a:ea typeface="Cambria Math"/>
                      </a:rPr>
                      <m:t>ℏ</m:t>
                    </m:r>
                    <m:r>
                      <a:rPr lang="en-US" i="1" smtClean="0">
                        <a:latin typeface="Cambria Math"/>
                        <a:ea typeface="Cambria Math"/>
                      </a:rPr>
                      <m:t>𝜔</m:t>
                    </m:r>
                  </m:oMath>
                </a14:m>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a:rPr>
                            <m:t>𝑄</m:t>
                          </m:r>
                        </m:e>
                        <m:sup>
                          <m:r>
                            <a:rPr lang="en-US" b="0" i="1" smtClean="0">
                              <a:latin typeface="Cambria Math"/>
                            </a:rPr>
                            <m:t>2</m:t>
                          </m:r>
                        </m:sup>
                      </m:sSup>
                      <m:r>
                        <a:rPr lang="en-US" b="0" i="1" smtClean="0">
                          <a:latin typeface="Cambria Math"/>
                        </a:rPr>
                        <m:t>= </m:t>
                      </m:r>
                      <m:sSubSup>
                        <m:sSubSupPr>
                          <m:ctrlPr>
                            <a:rPr lang="en-US" b="0" i="1" smtClean="0">
                              <a:latin typeface="Cambria Math"/>
                            </a:rPr>
                          </m:ctrlPr>
                        </m:sSubSupPr>
                        <m:e>
                          <m:r>
                            <a:rPr lang="en-US" b="0" i="1" smtClean="0">
                              <a:latin typeface="Cambria Math"/>
                            </a:rPr>
                            <m:t>𝑘</m:t>
                          </m:r>
                          <m:r>
                            <a:rPr lang="en-US" b="0" i="1" baseline="30000" smtClean="0">
                              <a:latin typeface="Cambria Math"/>
                            </a:rPr>
                            <m:t>2</m:t>
                          </m:r>
                        </m:e>
                        <m:sub>
                          <m:r>
                            <a:rPr lang="en-US" b="0" i="1" smtClean="0">
                              <a:latin typeface="Cambria Math"/>
                            </a:rPr>
                            <m:t>𝑖</m:t>
                          </m:r>
                        </m:sub>
                        <m:sup/>
                      </m:sSubSup>
                      <m:r>
                        <a:rPr lang="en-US" b="0" i="1" smtClean="0">
                          <a:latin typeface="Cambria Math"/>
                        </a:rPr>
                        <m:t>+</m:t>
                      </m:r>
                      <m:sSubSup>
                        <m:sSubSupPr>
                          <m:ctrlPr>
                            <a:rPr lang="en-US" b="0" i="1" smtClean="0">
                              <a:latin typeface="Cambria Math"/>
                            </a:rPr>
                          </m:ctrlPr>
                        </m:sSubSupPr>
                        <m:e>
                          <m:r>
                            <a:rPr lang="en-US" b="0" i="1" smtClean="0">
                              <a:latin typeface="Cambria Math"/>
                            </a:rPr>
                            <m:t>𝑘</m:t>
                          </m:r>
                          <m:r>
                            <a:rPr lang="en-US" b="0" i="1" baseline="30000" smtClean="0">
                              <a:latin typeface="Cambria Math"/>
                            </a:rPr>
                            <m:t>2</m:t>
                          </m:r>
                        </m:e>
                        <m:sub>
                          <m:r>
                            <a:rPr lang="en-US" b="0" i="1" smtClean="0">
                              <a:latin typeface="Cambria Math"/>
                            </a:rPr>
                            <m:t>𝑓</m:t>
                          </m:r>
                        </m:sub>
                        <m:sup/>
                      </m:sSubSup>
                      <m:r>
                        <a:rPr lang="en-US" b="0" i="1" smtClean="0">
                          <a:latin typeface="Cambria Math"/>
                        </a:rPr>
                        <m:t>−2</m:t>
                      </m:r>
                      <m:sSub>
                        <m:sSubPr>
                          <m:ctrlPr>
                            <a:rPr lang="en-US" b="0" i="1" smtClean="0">
                              <a:latin typeface="Cambria Math"/>
                            </a:rPr>
                          </m:ctrlPr>
                        </m:sSubPr>
                        <m:e>
                          <m:r>
                            <a:rPr lang="en-US" b="0" i="1" smtClean="0">
                              <a:latin typeface="Cambria Math"/>
                            </a:rPr>
                            <m:t>𝑘</m:t>
                          </m:r>
                        </m:e>
                        <m:sub>
                          <m:r>
                            <a:rPr lang="en-US" b="0" i="1" smtClean="0">
                              <a:latin typeface="Cambria Math"/>
                            </a:rPr>
                            <m:t>𝑖</m:t>
                          </m:r>
                        </m:sub>
                      </m:sSub>
                      <m:sSub>
                        <m:sSubPr>
                          <m:ctrlPr>
                            <a:rPr lang="en-US" b="0" i="1" smtClean="0">
                              <a:latin typeface="Cambria Math"/>
                            </a:rPr>
                          </m:ctrlPr>
                        </m:sSubPr>
                        <m:e>
                          <m:r>
                            <a:rPr lang="en-US" b="0" i="1" smtClean="0">
                              <a:latin typeface="Cambria Math"/>
                            </a:rPr>
                            <m:t>𝑘</m:t>
                          </m:r>
                        </m:e>
                        <m:sub>
                          <m:r>
                            <a:rPr lang="en-US" b="0" i="1" smtClean="0">
                              <a:latin typeface="Cambria Math"/>
                            </a:rPr>
                            <m:t>𝑓</m:t>
                          </m:r>
                        </m:sub>
                      </m:sSub>
                      <m:func>
                        <m:funcPr>
                          <m:ctrlPr>
                            <a:rPr lang="en-US" b="0" i="1" smtClean="0">
                              <a:latin typeface="Cambria Math"/>
                            </a:rPr>
                          </m:ctrlPr>
                        </m:funcPr>
                        <m:fName>
                          <m:r>
                            <m:rPr>
                              <m:sty m:val="p"/>
                            </m:rPr>
                            <a:rPr lang="en-US" b="0" i="0" smtClean="0">
                              <a:latin typeface="Cambria Math"/>
                            </a:rPr>
                            <m:t>cos</m:t>
                          </m:r>
                        </m:fName>
                        <m:e>
                          <m:r>
                            <a:rPr lang="en-US" b="0" i="1" smtClean="0">
                              <a:latin typeface="Cambria Math"/>
                            </a:rPr>
                            <m:t>2</m:t>
                          </m:r>
                          <m:r>
                            <a:rPr lang="en-US" b="0" i="1" smtClean="0">
                              <a:latin typeface="Cambria Math"/>
                              <a:ea typeface="Cambria Math"/>
                            </a:rPr>
                            <m:t>𝜃</m:t>
                          </m:r>
                        </m:e>
                      </m:func>
                    </m:oMath>
                  </m:oMathPara>
                </a14:m>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If </a:t>
                </a:r>
                <a:r>
                  <a:rPr lang="en-US" dirty="0" err="1" smtClean="0">
                    <a:latin typeface="Times New Roman" panose="02020603050405020304" pitchFamily="18" charset="0"/>
                    <a:cs typeface="Times New Roman" panose="02020603050405020304" pitchFamily="18" charset="0"/>
                  </a:rPr>
                  <a:t>k</a:t>
                </a:r>
                <a:r>
                  <a:rPr lang="en-US" baseline="-25000" dirty="0" err="1"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k</a:t>
                </a:r>
                <a:r>
                  <a:rPr lang="en-US" baseline="-25000" dirty="0" err="1" smtClean="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and (1-cos 2</a:t>
                </a:r>
                <a14:m>
                  <m:oMath xmlns:m="http://schemas.openxmlformats.org/officeDocument/2006/math">
                    <m:r>
                      <a:rPr lang="en-US" i="1">
                        <a:latin typeface="Cambria Math"/>
                        <a:ea typeface="Cambria Math"/>
                      </a:rPr>
                      <m:t>𝜃</m:t>
                    </m:r>
                  </m:oMath>
                </a14:m>
                <a:r>
                  <a:rPr lang="en-US" dirty="0" smtClean="0">
                    <a:latin typeface="Times New Roman" panose="02020603050405020304" pitchFamily="18" charset="0"/>
                    <a:cs typeface="Times New Roman" panose="02020603050405020304" pitchFamily="18" charset="0"/>
                  </a:rPr>
                  <a:t> = 2sin</a:t>
                </a:r>
                <a:r>
                  <a:rPr lang="en-US" baseline="30000" dirty="0" smtClean="0">
                    <a:latin typeface="Times New Roman" panose="02020603050405020304" pitchFamily="18" charset="0"/>
                    <a:cs typeface="Times New Roman" panose="02020603050405020304" pitchFamily="18" charset="0"/>
                  </a:rPr>
                  <a:t>2</a:t>
                </a:r>
                <a:r>
                  <a:rPr lang="en-US" dirty="0">
                    <a:ea typeface="Cambria Math"/>
                  </a:rPr>
                  <a:t> </a:t>
                </a:r>
                <a14:m>
                  <m:oMath xmlns:m="http://schemas.openxmlformats.org/officeDocument/2006/math">
                    <m:r>
                      <a:rPr lang="en-US" i="1">
                        <a:latin typeface="Cambria Math"/>
                        <a:ea typeface="Cambria Math"/>
                      </a:rPr>
                      <m:t>𝜃</m:t>
                    </m:r>
                    <m:r>
                      <a:rPr lang="en-US" b="0" i="1" smtClean="0">
                        <a:latin typeface="Cambria Math"/>
                        <a:ea typeface="Cambria Math"/>
                      </a:rPr>
                      <m:t>)</m:t>
                    </m:r>
                  </m:oMath>
                </a14:m>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a:rPr>
                        <m:t>𝑄</m:t>
                      </m:r>
                      <m:r>
                        <a:rPr lang="en-US" i="1">
                          <a:latin typeface="Cambria Math"/>
                        </a:rPr>
                        <m:t>= </m:t>
                      </m:r>
                      <m:sSubSup>
                        <m:sSubSupPr>
                          <m:ctrlPr>
                            <a:rPr lang="en-US" i="1">
                              <a:latin typeface="Cambria Math"/>
                            </a:rPr>
                          </m:ctrlPr>
                        </m:sSubSupPr>
                        <m:e>
                          <m:r>
                            <a:rPr lang="en-US" b="0" i="1" smtClean="0">
                              <a:latin typeface="Cambria Math"/>
                            </a:rPr>
                            <m:t>2</m:t>
                          </m:r>
                          <m:r>
                            <a:rPr lang="en-US" i="1">
                              <a:latin typeface="Cambria Math"/>
                            </a:rPr>
                            <m:t>𝑘</m:t>
                          </m:r>
                        </m:e>
                        <m:sub>
                          <m:r>
                            <a:rPr lang="en-US" i="1">
                              <a:latin typeface="Cambria Math"/>
                            </a:rPr>
                            <m:t>𝑖</m:t>
                          </m:r>
                        </m:sub>
                        <m:sup/>
                      </m:sSubSup>
                      <m:r>
                        <m:rPr>
                          <m:sty m:val="p"/>
                        </m:rPr>
                        <a:rPr lang="en-US" b="0" i="0" smtClean="0">
                          <a:latin typeface="Cambria Math"/>
                        </a:rPr>
                        <m:t>sin</m:t>
                      </m:r>
                      <m:r>
                        <a:rPr lang="en-US" b="0" i="1" smtClean="0">
                          <a:latin typeface="Cambria Math"/>
                          <a:ea typeface="Cambria Math"/>
                        </a:rPr>
                        <m:t>𝜃</m:t>
                      </m:r>
                    </m:oMath>
                  </m:oMathPara>
                </a14:m>
                <a:endParaRPr lang="en-US" dirty="0">
                  <a:latin typeface="Times New Roman" panose="02020603050405020304" pitchFamily="18" charset="0"/>
                  <a:cs typeface="Times New Roman" panose="02020603050405020304" pitchFamily="18"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304800" y="1157024"/>
                <a:ext cx="8610600" cy="4584781"/>
              </a:xfrm>
              <a:prstGeom prst="rect">
                <a:avLst/>
              </a:prstGeom>
              <a:blipFill rotWithShape="1">
                <a:blip r:embed="rId2"/>
                <a:stretch>
                  <a:fillRect l="-566" t="-665" b="-39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EB8CD6A-B2DA-4254-8EA7-9951D673A479}" type="slidenum">
              <a:rPr lang="en-US" smtClean="0"/>
              <a:t>38</a:t>
            </a:fld>
            <a:endParaRPr lang="en-US"/>
          </a:p>
        </p:txBody>
      </p:sp>
    </p:spTree>
    <p:extLst>
      <p:ext uri="{BB962C8B-B14F-4D97-AF65-F5344CB8AC3E}">
        <p14:creationId xmlns:p14="http://schemas.microsoft.com/office/powerpoint/2010/main" val="553950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71790"/>
            <a:ext cx="3489142" cy="523220"/>
          </a:xfrm>
          <a:prstGeom prst="rect">
            <a:avLst/>
          </a:prstGeom>
        </p:spPr>
        <p:txBody>
          <a:bodyPr wrap="square">
            <a:spAutoFit/>
          </a:bodyPr>
          <a:lstStyle/>
          <a:p>
            <a:r>
              <a:rPr lang="en-US" altLang="en-US" sz="2800" b="1" dirty="0" smtClean="0">
                <a:solidFill>
                  <a:srgbClr val="0000FF"/>
                </a:solidFill>
                <a:latin typeface="Times New Roman" panose="02020603050405020304" pitchFamily="18" charset="0"/>
                <a:cs typeface="Times New Roman" panose="02020603050405020304" pitchFamily="18" charset="0"/>
              </a:rPr>
              <a:t>Neutron scattering </a:t>
            </a:r>
            <a:endParaRPr lang="en-US" sz="2800" b="1"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304800" y="3505200"/>
                <a:ext cx="8446806" cy="2834237"/>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efficacy of neutron scattering by a nucleus is expressed by the scattering length </a:t>
                </a:r>
                <a:r>
                  <a:rPr lang="en-US" i="1" dirty="0" smtClean="0">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 of the nucleus is</a:t>
                </a:r>
              </a:p>
              <a:p>
                <a:pPr algn="ct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𝑑</m:t>
                          </m:r>
                          <m:r>
                            <a:rPr lang="en-US" b="0" i="1" smtClean="0">
                              <a:latin typeface="Cambria Math"/>
                              <a:ea typeface="Cambria Math"/>
                            </a:rPr>
                            <m:t>𝜎</m:t>
                          </m:r>
                        </m:num>
                        <m:den>
                          <m:r>
                            <a:rPr lang="en-US" b="0" i="1" smtClean="0">
                              <a:latin typeface="Cambria Math"/>
                            </a:rPr>
                            <m:t>𝑑</m:t>
                          </m:r>
                          <m:r>
                            <m:rPr>
                              <m:sty m:val="p"/>
                            </m:rPr>
                            <a:rPr lang="el-GR" b="0" i="1" smtClean="0">
                              <a:latin typeface="Cambria Math"/>
                              <a:ea typeface="Cambria Math"/>
                            </a:rPr>
                            <m:t>Ω</m:t>
                          </m:r>
                        </m:den>
                      </m:f>
                      <m:r>
                        <a:rPr lang="en-US" b="0" i="1" smtClean="0">
                          <a:latin typeface="Cambria Math"/>
                        </a:rPr>
                        <m:t>= </m:t>
                      </m:r>
                      <m:sSup>
                        <m:sSupPr>
                          <m:ctrlPr>
                            <a:rPr lang="en-US" b="0" i="1" smtClean="0">
                              <a:latin typeface="Cambria Math"/>
                            </a:rPr>
                          </m:ctrlPr>
                        </m:sSupPr>
                        <m:e>
                          <m:r>
                            <a:rPr lang="en-US" b="0" i="1" smtClean="0">
                              <a:latin typeface="Cambria Math"/>
                            </a:rPr>
                            <m:t>𝑏</m:t>
                          </m:r>
                        </m:e>
                        <m:sup>
                          <m:r>
                            <a:rPr lang="en-US" b="0" i="1" smtClean="0">
                              <a:latin typeface="Cambria Math"/>
                            </a:rPr>
                            <m:t>2</m:t>
                          </m:r>
                        </m:sup>
                      </m:sSup>
                    </m:oMath>
                  </m:oMathPara>
                </a14:m>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value of the scattering length is </a:t>
                </a:r>
                <a:r>
                  <a:rPr lang="en-US" dirty="0" smtClean="0">
                    <a:solidFill>
                      <a:srgbClr val="FF0000"/>
                    </a:solidFill>
                    <a:latin typeface="Times New Roman" panose="02020603050405020304" pitchFamily="18" charset="0"/>
                    <a:cs typeface="Times New Roman" panose="02020603050405020304" pitchFamily="18" charset="0"/>
                  </a:rPr>
                  <a:t>independent of the wavelength </a:t>
                </a:r>
                <a:r>
                  <a:rPr lang="en-US" dirty="0" smtClean="0">
                    <a:latin typeface="Times New Roman" panose="02020603050405020304" pitchFamily="18" charset="0"/>
                    <a:cs typeface="Times New Roman" panose="02020603050405020304" pitchFamily="18" charset="0"/>
                  </a:rPr>
                  <a:t>of the incident neutron but </a:t>
                </a:r>
                <a:r>
                  <a:rPr lang="en-US" dirty="0" smtClean="0">
                    <a:solidFill>
                      <a:srgbClr val="FF0000"/>
                    </a:solidFill>
                    <a:latin typeface="Times New Roman" panose="02020603050405020304" pitchFamily="18" charset="0"/>
                    <a:cs typeface="Times New Roman" panose="02020603050405020304" pitchFamily="18" charset="0"/>
                  </a:rPr>
                  <a:t>depends on the spin </a:t>
                </a:r>
                <a:r>
                  <a:rPr lang="en-US" dirty="0" smtClean="0">
                    <a:latin typeface="Times New Roman" panose="02020603050405020304" pitchFamily="18" charset="0"/>
                    <a:cs typeface="Times New Roman" panose="02020603050405020304" pitchFamily="18" charset="0"/>
                  </a:rPr>
                  <a:t>state of the nucleus-neutron system.</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If nucleus has nonzero spin </a:t>
                </a:r>
                <a:r>
                  <a:rPr lang="en-US" i="1" dirty="0" err="1"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 the spin of the nucleus-neutron system is either </a:t>
                </a:r>
                <a:r>
                  <a:rPr lang="en-US" i="1" dirty="0"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+1/2 or </a:t>
                </a:r>
                <a:r>
                  <a:rPr lang="en-US" i="1" dirty="0"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-1/2 and the associated scattering length is either b</a:t>
                </a:r>
                <a:r>
                  <a:rPr lang="en-US" baseline="300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or b</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respectively. </a:t>
                </a:r>
                <a:endParaRPr lang="en-US" dirty="0">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04800" y="3505200"/>
                <a:ext cx="8446806" cy="2834237"/>
              </a:xfrm>
              <a:prstGeom prst="rect">
                <a:avLst/>
              </a:prstGeom>
              <a:blipFill rotWithShape="1">
                <a:blip r:embed="rId2"/>
                <a:stretch>
                  <a:fillRect l="-433" t="-1075" r="-577" b="-2581"/>
                </a:stretch>
              </a:blipFill>
            </p:spPr>
            <p:txBody>
              <a:bodyPr/>
              <a:lstStyle/>
              <a:p>
                <a:r>
                  <a:rPr lang="en-US">
                    <a:noFill/>
                  </a:rPr>
                  <a:t> </a:t>
                </a:r>
              </a:p>
            </p:txBody>
          </p:sp>
        </mc:Fallback>
      </mc:AlternateContent>
      <p:pic>
        <p:nvPicPr>
          <p:cNvPr id="5" name="Picture 10" descr="E:\AP_Classes\2013B\AP3202\img8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048" y="990600"/>
            <a:ext cx="4399900" cy="224505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1EB8CD6A-B2DA-4254-8EA7-9951D673A479}" type="slidenum">
              <a:rPr lang="en-US" smtClean="0"/>
              <a:t>39</a:t>
            </a:fld>
            <a:endParaRPr lang="en-US"/>
          </a:p>
        </p:txBody>
      </p:sp>
    </p:spTree>
    <p:extLst>
      <p:ext uri="{BB962C8B-B14F-4D97-AF65-F5344CB8AC3E}">
        <p14:creationId xmlns:p14="http://schemas.microsoft.com/office/powerpoint/2010/main" val="30976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98462" y="3581400"/>
            <a:ext cx="3223261" cy="2057400"/>
          </a:xfrm>
          <a:prstGeom prst="rect">
            <a:avLst/>
          </a:prstGeom>
        </p:spPr>
      </p:pic>
      <p:pic>
        <p:nvPicPr>
          <p:cNvPr id="6" name="Picture 5"/>
          <p:cNvPicPr>
            <a:picLocks noChangeAspect="1"/>
          </p:cNvPicPr>
          <p:nvPr/>
        </p:nvPicPr>
        <p:blipFill>
          <a:blip r:embed="rId4"/>
          <a:stretch>
            <a:fillRect/>
          </a:stretch>
        </p:blipFill>
        <p:spPr>
          <a:xfrm>
            <a:off x="6934197" y="838200"/>
            <a:ext cx="2133601" cy="2506981"/>
          </a:xfrm>
          <a:prstGeom prst="rect">
            <a:avLst/>
          </a:prstGeom>
        </p:spPr>
      </p:pic>
      <p:pic>
        <p:nvPicPr>
          <p:cNvPr id="7" name="Picture 6"/>
          <p:cNvPicPr>
            <a:picLocks noChangeAspect="1"/>
          </p:cNvPicPr>
          <p:nvPr/>
        </p:nvPicPr>
        <p:blipFill>
          <a:blip r:embed="rId5"/>
          <a:stretch>
            <a:fillRect/>
          </a:stretch>
        </p:blipFill>
        <p:spPr>
          <a:xfrm>
            <a:off x="139699" y="838200"/>
            <a:ext cx="2133600" cy="2506980"/>
          </a:xfrm>
          <a:prstGeom prst="rect">
            <a:avLst/>
          </a:prstGeom>
        </p:spPr>
      </p:pic>
      <p:pic>
        <p:nvPicPr>
          <p:cNvPr id="8" name="Picture 7"/>
          <p:cNvPicPr>
            <a:picLocks noChangeAspect="1"/>
          </p:cNvPicPr>
          <p:nvPr/>
        </p:nvPicPr>
        <p:blipFill>
          <a:blip r:embed="rId6"/>
          <a:stretch>
            <a:fillRect/>
          </a:stretch>
        </p:blipFill>
        <p:spPr>
          <a:xfrm>
            <a:off x="5638800" y="3638164"/>
            <a:ext cx="3194931" cy="2039318"/>
          </a:xfrm>
          <a:prstGeom prst="rect">
            <a:avLst/>
          </a:prstGeom>
        </p:spPr>
      </p:pic>
      <p:sp>
        <p:nvSpPr>
          <p:cNvPr id="9" name="TextBox 8"/>
          <p:cNvSpPr txBox="1"/>
          <p:nvPr/>
        </p:nvSpPr>
        <p:spPr>
          <a:xfrm>
            <a:off x="298462" y="5726668"/>
            <a:ext cx="3740138" cy="369332"/>
          </a:xfrm>
          <a:prstGeom prst="rect">
            <a:avLst/>
          </a:prstGeom>
          <a:noFill/>
        </p:spPr>
        <p:txBody>
          <a:bodyPr wrap="square" rtlCol="0">
            <a:spAutoFit/>
          </a:bodyPr>
          <a:lstStyle/>
          <a:p>
            <a:r>
              <a:rPr lang="en-US" b="1" i="1" dirty="0" smtClean="0">
                <a:solidFill>
                  <a:srgbClr val="FF0000"/>
                </a:solidFill>
                <a:latin typeface="Helvetica"/>
                <a:cs typeface="Helvetica"/>
              </a:rPr>
              <a:t>where atoms are…</a:t>
            </a:r>
            <a:r>
              <a:rPr lang="en-US" b="1" i="1" dirty="0" smtClean="0">
                <a:latin typeface="Helvetica"/>
                <a:cs typeface="Helvetica"/>
              </a:rPr>
              <a:t>.(Structure)</a:t>
            </a:r>
            <a:endParaRPr lang="en-US" b="1" i="1" dirty="0">
              <a:latin typeface="Helvetica"/>
              <a:cs typeface="Helvetica"/>
            </a:endParaRPr>
          </a:p>
        </p:txBody>
      </p:sp>
      <p:sp>
        <p:nvSpPr>
          <p:cNvPr id="10" name="Rectangle 9"/>
          <p:cNvSpPr/>
          <p:nvPr/>
        </p:nvSpPr>
        <p:spPr>
          <a:xfrm>
            <a:off x="3797310" y="3579962"/>
            <a:ext cx="2006579" cy="400110"/>
          </a:xfrm>
          <a:prstGeom prst="rect">
            <a:avLst/>
          </a:prstGeom>
        </p:spPr>
        <p:txBody>
          <a:bodyPr wrap="none">
            <a:spAutoFit/>
          </a:bodyPr>
          <a:lstStyle/>
          <a:p>
            <a:r>
              <a:rPr lang="en-US" sz="2000" b="1" i="1" dirty="0" smtClean="0">
                <a:solidFill>
                  <a:srgbClr val="FF0000"/>
                </a:solidFill>
                <a:latin typeface="Helvetica"/>
                <a:cs typeface="Helvetica"/>
              </a:rPr>
              <a:t>Neutrons see.. </a:t>
            </a:r>
            <a:endParaRPr lang="en-US" sz="2000" b="1" i="1" dirty="0">
              <a:solidFill>
                <a:srgbClr val="FF0000"/>
              </a:solidFill>
              <a:latin typeface="Helvetica"/>
              <a:cs typeface="Helvetica"/>
            </a:endParaRPr>
          </a:p>
        </p:txBody>
      </p:sp>
      <p:sp>
        <p:nvSpPr>
          <p:cNvPr id="12" name="TextBox 11"/>
          <p:cNvSpPr txBox="1"/>
          <p:nvPr/>
        </p:nvSpPr>
        <p:spPr>
          <a:xfrm>
            <a:off x="4756819" y="5726668"/>
            <a:ext cx="4419600" cy="369332"/>
          </a:xfrm>
          <a:prstGeom prst="rect">
            <a:avLst/>
          </a:prstGeom>
          <a:noFill/>
        </p:spPr>
        <p:txBody>
          <a:bodyPr wrap="square" rtlCol="0">
            <a:spAutoFit/>
          </a:bodyPr>
          <a:lstStyle/>
          <a:p>
            <a:r>
              <a:rPr lang="en-US" b="1" i="1" dirty="0" smtClean="0">
                <a:solidFill>
                  <a:srgbClr val="FF0000"/>
                </a:solidFill>
                <a:latin typeface="Helvetica"/>
                <a:cs typeface="Helvetica"/>
              </a:rPr>
              <a:t>… and what atoms do. </a:t>
            </a:r>
            <a:r>
              <a:rPr lang="en-US" b="1" i="1" dirty="0" smtClean="0">
                <a:solidFill>
                  <a:srgbClr val="000000"/>
                </a:solidFill>
                <a:latin typeface="Helvetica"/>
                <a:cs typeface="Helvetica"/>
              </a:rPr>
              <a:t>(Dynamics)</a:t>
            </a:r>
            <a:endParaRPr lang="en-US" b="1" i="1" dirty="0">
              <a:solidFill>
                <a:srgbClr val="000000"/>
              </a:solidFill>
              <a:latin typeface="Helvetica"/>
              <a:cs typeface="Helvetica"/>
            </a:endParaRPr>
          </a:p>
        </p:txBody>
      </p:sp>
      <p:sp>
        <p:nvSpPr>
          <p:cNvPr id="16" name="Title 1"/>
          <p:cNvSpPr>
            <a:spLocks noGrp="1"/>
          </p:cNvSpPr>
          <p:nvPr>
            <p:ph type="title"/>
          </p:nvPr>
        </p:nvSpPr>
        <p:spPr>
          <a:xfrm>
            <a:off x="0" y="37381"/>
            <a:ext cx="8229600" cy="572219"/>
          </a:xfrm>
        </p:spPr>
        <p:txBody>
          <a:bodyPr>
            <a:normAutofit/>
          </a:bodyPr>
          <a:lstStyle/>
          <a:p>
            <a:pPr algn="l"/>
            <a:r>
              <a:rPr lang="en-US" altLang="zh-CN" sz="2800" b="1" dirty="0" smtClean="0">
                <a:solidFill>
                  <a:srgbClr val="0000FF"/>
                </a:solidFill>
                <a:latin typeface="Times New Roman" pitchFamily="18" charset="0"/>
                <a:ea typeface="宋体" pitchFamily="2" charset="-122"/>
                <a:cs typeface="Times New Roman" pitchFamily="18" charset="0"/>
              </a:rPr>
              <a:t>History of neutron scattering</a:t>
            </a:r>
            <a:endParaRPr lang="en-US" sz="2800" dirty="0">
              <a:solidFill>
                <a:srgbClr val="0000FF"/>
              </a:solidFill>
            </a:endParaRPr>
          </a:p>
        </p:txBody>
      </p:sp>
      <p:sp>
        <p:nvSpPr>
          <p:cNvPr id="2" name="TextBox 1"/>
          <p:cNvSpPr txBox="1"/>
          <p:nvPr/>
        </p:nvSpPr>
        <p:spPr>
          <a:xfrm>
            <a:off x="2362200" y="882134"/>
            <a:ext cx="4797864" cy="2031325"/>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Brockhouse</a:t>
            </a:r>
            <a:r>
              <a:rPr lang="en-US" dirty="0" smtClean="0">
                <a:latin typeface="Times New Roman" panose="02020603050405020304" pitchFamily="18" charset="0"/>
                <a:cs typeface="Times New Roman" panose="02020603050405020304" pitchFamily="18" charset="0"/>
              </a:rPr>
              <a:t> is the first person to develop slow neutron spectroscopy to study the excitations of atoms in condensed matter.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energy of thermal neutron is comparable to the quantum energy or phonon in a normal mode of vibration of a crystal  </a:t>
            </a:r>
            <a:endParaRPr lang="en-US" dirty="0">
              <a:latin typeface="Times New Roman" panose="02020603050405020304" pitchFamily="18" charset="0"/>
              <a:cs typeface="Times New Roman" panose="02020603050405020304" pitchFamily="18" charset="0"/>
            </a:endParaRPr>
          </a:p>
        </p:txBody>
      </p:sp>
      <p:pic>
        <p:nvPicPr>
          <p:cNvPr id="17" name="Picture 2" descr="C:\Users\smavila\Documents\AP_CLASS\AP8180\nobelpriz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9699" y="2438400"/>
            <a:ext cx="776493" cy="77649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smavila\Documents\AP_CLASS\AP8180\nobelpriz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12631" y="2385203"/>
            <a:ext cx="813632" cy="813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2420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71790"/>
            <a:ext cx="3260542" cy="523220"/>
          </a:xfrm>
          <a:prstGeom prst="rect">
            <a:avLst/>
          </a:prstGeom>
        </p:spPr>
        <p:txBody>
          <a:bodyPr wrap="square">
            <a:spAutoFit/>
          </a:bodyPr>
          <a:lstStyle/>
          <a:p>
            <a:r>
              <a:rPr lang="en-US" altLang="en-US" sz="2800" b="1" dirty="0" smtClean="0">
                <a:solidFill>
                  <a:srgbClr val="0000FF"/>
                </a:solidFill>
                <a:latin typeface="Times New Roman" panose="02020603050405020304" pitchFamily="18" charset="0"/>
                <a:cs typeface="Times New Roman" panose="02020603050405020304" pitchFamily="18" charset="0"/>
              </a:rPr>
              <a:t>Neutron scattering </a:t>
            </a:r>
            <a:endParaRPr lang="en-US" sz="2800" b="1"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569720" y="795010"/>
                <a:ext cx="8269480" cy="50640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Neutron with spin ½ interact with a nucleus with spin </a:t>
                </a:r>
                <a:r>
                  <a:rPr lang="en-US" i="1" dirty="0" err="1" smtClean="0">
                    <a:latin typeface="Times New Roman" panose="02020603050405020304" pitchFamily="18" charset="0"/>
                    <a:cs typeface="Times New Roman" panose="02020603050405020304" pitchFamily="18" charset="0"/>
                  </a:rPr>
                  <a:t>i</a:t>
                </a:r>
                <a:endParaRPr lang="en-US" i="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either </a:t>
                </a:r>
                <a:r>
                  <a:rPr lang="en-US" i="1" dirty="0"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+1/2 or </a:t>
                </a:r>
                <a:r>
                  <a:rPr lang="en-US" i="1" dirty="0"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-1/2. The number of state associated with spin </a:t>
                </a:r>
                <a:r>
                  <a:rPr lang="en-US" i="1" dirty="0"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+1/2 is</a:t>
                </a:r>
              </a:p>
              <a:p>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a:rPr>
                        <m:t>2</m:t>
                      </m:r>
                      <m:d>
                        <m:dPr>
                          <m:ctrlPr>
                            <a:rPr lang="en-US" b="0" i="1" smtClean="0">
                              <a:latin typeface="Cambria Math"/>
                            </a:rPr>
                          </m:ctrlPr>
                        </m:dPr>
                        <m:e>
                          <m:r>
                            <a:rPr lang="en-US" b="0" i="1" smtClean="0">
                              <a:latin typeface="Cambria Math"/>
                            </a:rPr>
                            <m:t>𝑖</m:t>
                          </m:r>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2</m:t>
                              </m:r>
                            </m:den>
                          </m:f>
                        </m:e>
                      </m:d>
                      <m:r>
                        <a:rPr lang="en-US" b="0" i="1" smtClean="0">
                          <a:latin typeface="Cambria Math"/>
                        </a:rPr>
                        <m:t>+1=2</m:t>
                      </m:r>
                      <m:r>
                        <a:rPr lang="en-US" b="0" i="1" smtClean="0">
                          <a:latin typeface="Cambria Math"/>
                        </a:rPr>
                        <m:t>𝑖</m:t>
                      </m:r>
                      <m:r>
                        <a:rPr lang="en-US" b="0" i="1" smtClean="0">
                          <a:latin typeface="Cambria Math"/>
                        </a:rPr>
                        <m:t>+2</m:t>
                      </m:r>
                    </m:oMath>
                  </m:oMathPara>
                </a14:m>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And the number of state associated with spin i-1/2 is</a:t>
                </a:r>
              </a:p>
              <a:p>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a:rPr>
                        <m:t>2</m:t>
                      </m:r>
                      <m:d>
                        <m:dPr>
                          <m:ctrlPr>
                            <a:rPr lang="en-US" b="0" i="1" smtClean="0">
                              <a:latin typeface="Cambria Math"/>
                            </a:rPr>
                          </m:ctrlPr>
                        </m:dPr>
                        <m:e>
                          <m:r>
                            <a:rPr lang="en-US" b="0" i="1" smtClean="0">
                              <a:latin typeface="Cambria Math"/>
                            </a:rPr>
                            <m:t>𝑖</m:t>
                          </m:r>
                          <m:r>
                            <a:rPr lang="en-US" b="0" i="1" smtClean="0">
                              <a:latin typeface="Cambria Math"/>
                            </a:rPr>
                            <m:t>−</m:t>
                          </m:r>
                          <m:f>
                            <m:fPr>
                              <m:ctrlPr>
                                <a:rPr lang="en-US" b="0" i="1" smtClean="0">
                                  <a:latin typeface="Cambria Math"/>
                                </a:rPr>
                              </m:ctrlPr>
                            </m:fPr>
                            <m:num>
                              <m:r>
                                <a:rPr lang="en-US" b="0" i="1" smtClean="0">
                                  <a:latin typeface="Cambria Math"/>
                                </a:rPr>
                                <m:t>1</m:t>
                              </m:r>
                            </m:num>
                            <m:den>
                              <m:r>
                                <a:rPr lang="en-US" b="0" i="1" smtClean="0">
                                  <a:latin typeface="Cambria Math"/>
                                </a:rPr>
                                <m:t>2</m:t>
                              </m:r>
                            </m:den>
                          </m:f>
                        </m:e>
                      </m:d>
                      <m:r>
                        <a:rPr lang="en-US" b="0" i="1" smtClean="0">
                          <a:latin typeface="Cambria Math"/>
                        </a:rPr>
                        <m:t>+1=2</m:t>
                      </m:r>
                      <m:r>
                        <a:rPr lang="en-US" b="0" i="1" smtClean="0">
                          <a:latin typeface="Cambria Math"/>
                        </a:rPr>
                        <m:t>𝑖</m:t>
                      </m:r>
                    </m:oMath>
                  </m:oMathPara>
                </a14:m>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Giving a total of (4</a:t>
                </a:r>
                <a:r>
                  <a:rPr lang="en-US" i="1" dirty="0"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+2) states.  Each spin state has the same a priori probability when the neutron beam is </a:t>
                </a:r>
                <a:r>
                  <a:rPr lang="en-US" dirty="0" err="1" smtClean="0">
                    <a:latin typeface="Times New Roman" panose="02020603050405020304" pitchFamily="18" charset="0"/>
                    <a:cs typeface="Times New Roman" panose="02020603050405020304" pitchFamily="18" charset="0"/>
                  </a:rPr>
                  <a:t>unpolarized</a:t>
                </a:r>
                <a:r>
                  <a:rPr lang="en-US" dirty="0" smtClean="0">
                    <a:latin typeface="Times New Roman" panose="02020603050405020304" pitchFamily="18" charset="0"/>
                    <a:cs typeface="Times New Roman" panose="02020603050405020304" pitchFamily="18" charset="0"/>
                  </a:rPr>
                  <a:t> so that the nuclear spin is randomly oriented. Therefore the probability that the b+ scattering length realized is</a:t>
                </a:r>
              </a:p>
              <a:p>
                <a:endParaRPr lang="en-US" dirty="0">
                  <a:latin typeface="Times New Roman" panose="02020603050405020304" pitchFamily="18" charset="0"/>
                  <a:cs typeface="Times New Roman" panose="02020603050405020304" pitchFamily="18" charset="0"/>
                </a:endParaRPr>
              </a:p>
              <a:p>
                <a:pPr algn="ctr"/>
                <a14:m>
                  <m:oMath xmlns:m="http://schemas.openxmlformats.org/officeDocument/2006/math">
                    <m:sSup>
                      <m:sSupPr>
                        <m:ctrlPr>
                          <a:rPr lang="en-US" i="1" smtClean="0">
                            <a:latin typeface="Cambria Math"/>
                          </a:rPr>
                        </m:ctrlPr>
                      </m:sSupPr>
                      <m:e>
                        <m:r>
                          <a:rPr lang="en-US" b="0" i="1" smtClean="0">
                            <a:latin typeface="Cambria Math"/>
                          </a:rPr>
                          <m:t>𝑏</m:t>
                        </m:r>
                      </m:e>
                      <m:sup>
                        <m:r>
                          <a:rPr lang="en-US" b="0" i="1" smtClean="0">
                            <a:latin typeface="Cambria Math"/>
                          </a:rPr>
                          <m:t>+</m:t>
                        </m:r>
                      </m:sup>
                    </m:sSup>
                    <m:r>
                      <a:rPr lang="en-US" b="0" i="1" smtClean="0">
                        <a:latin typeface="Cambria Math"/>
                      </a:rPr>
                      <m:t>= </m:t>
                    </m:r>
                    <m:f>
                      <m:fPr>
                        <m:ctrlPr>
                          <a:rPr lang="en-US" b="0" i="1" smtClean="0">
                            <a:latin typeface="Cambria Math"/>
                          </a:rPr>
                        </m:ctrlPr>
                      </m:fPr>
                      <m:num>
                        <m:r>
                          <a:rPr lang="en-US" b="0" i="1" smtClean="0">
                            <a:latin typeface="Cambria Math"/>
                          </a:rPr>
                          <m:t>2</m:t>
                        </m:r>
                        <m:r>
                          <a:rPr lang="en-US" b="0" i="1" smtClean="0">
                            <a:latin typeface="Cambria Math"/>
                          </a:rPr>
                          <m:t>𝑖</m:t>
                        </m:r>
                        <m:r>
                          <a:rPr lang="en-US" b="0" i="1" smtClean="0">
                            <a:latin typeface="Cambria Math"/>
                          </a:rPr>
                          <m:t>+2</m:t>
                        </m:r>
                      </m:num>
                      <m:den>
                        <m:r>
                          <a:rPr lang="en-US" b="0" i="1" smtClean="0">
                            <a:latin typeface="Cambria Math"/>
                          </a:rPr>
                          <m:t>4</m:t>
                        </m:r>
                        <m:r>
                          <a:rPr lang="en-US" b="0" i="1" smtClean="0">
                            <a:latin typeface="Cambria Math"/>
                          </a:rPr>
                          <m:t>𝑖</m:t>
                        </m:r>
                        <m:r>
                          <a:rPr lang="en-US" b="0" i="1" smtClean="0">
                            <a:latin typeface="Cambria Math"/>
                          </a:rPr>
                          <m:t>+2</m:t>
                        </m:r>
                      </m:den>
                    </m:f>
                    <m:r>
                      <a:rPr lang="en-US" b="0" i="1" smtClean="0">
                        <a:latin typeface="Cambria Math"/>
                      </a:rPr>
                      <m:t>= </m:t>
                    </m:r>
                    <m:f>
                      <m:fPr>
                        <m:ctrlPr>
                          <a:rPr lang="en-US" b="0" i="1" smtClean="0">
                            <a:latin typeface="Cambria Math"/>
                          </a:rPr>
                        </m:ctrlPr>
                      </m:fPr>
                      <m:num>
                        <m:r>
                          <a:rPr lang="en-US" b="0" i="1" smtClean="0">
                            <a:latin typeface="Cambria Math"/>
                          </a:rPr>
                          <m:t>𝑖</m:t>
                        </m:r>
                        <m:r>
                          <a:rPr lang="en-US" b="0" i="1" smtClean="0">
                            <a:latin typeface="Cambria Math"/>
                          </a:rPr>
                          <m:t>+1</m:t>
                        </m:r>
                      </m:num>
                      <m:den>
                        <m:r>
                          <a:rPr lang="en-US" b="0" i="1" smtClean="0">
                            <a:latin typeface="Cambria Math"/>
                          </a:rPr>
                          <m:t>2</m:t>
                        </m:r>
                        <m:r>
                          <a:rPr lang="en-US" b="0" i="1" smtClean="0">
                            <a:latin typeface="Cambria Math"/>
                          </a:rPr>
                          <m:t>𝑖</m:t>
                        </m:r>
                        <m:r>
                          <a:rPr lang="en-US" b="0" i="1" smtClean="0">
                            <a:latin typeface="Cambria Math"/>
                          </a:rPr>
                          <m:t>+1</m:t>
                        </m:r>
                      </m:den>
                    </m:f>
                  </m:oMath>
                </a14:m>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69720" y="795010"/>
                <a:ext cx="8269480" cy="5064015"/>
              </a:xfrm>
              <a:prstGeom prst="rect">
                <a:avLst/>
              </a:prstGeom>
              <a:blipFill rotWithShape="1">
                <a:blip r:embed="rId2"/>
                <a:stretch>
                  <a:fillRect l="-442" t="-60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EB8CD6A-B2DA-4254-8EA7-9951D673A479}" type="slidenum">
              <a:rPr lang="en-US" smtClean="0"/>
              <a:t>40</a:t>
            </a:fld>
            <a:endParaRPr lang="en-US"/>
          </a:p>
        </p:txBody>
      </p:sp>
    </p:spTree>
    <p:extLst>
      <p:ext uri="{BB962C8B-B14F-4D97-AF65-F5344CB8AC3E}">
        <p14:creationId xmlns:p14="http://schemas.microsoft.com/office/powerpoint/2010/main" val="543474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71790"/>
            <a:ext cx="5883849" cy="523220"/>
          </a:xfrm>
          <a:prstGeom prst="rect">
            <a:avLst/>
          </a:prstGeom>
        </p:spPr>
        <p:txBody>
          <a:bodyPr wrap="square">
            <a:spAutoFit/>
          </a:bodyPr>
          <a:lstStyle/>
          <a:p>
            <a:r>
              <a:rPr lang="en-US" altLang="en-US" sz="2800" b="1" dirty="0" smtClean="0">
                <a:solidFill>
                  <a:srgbClr val="0000FF"/>
                </a:solidFill>
                <a:latin typeface="Times New Roman" panose="02020603050405020304" pitchFamily="18" charset="0"/>
                <a:cs typeface="Times New Roman" panose="02020603050405020304" pitchFamily="18" charset="0"/>
              </a:rPr>
              <a:t>Coherent and incoherent scattering </a:t>
            </a:r>
            <a:endParaRPr lang="en-US" sz="2800" b="1"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533400" y="914400"/>
                <a:ext cx="8001000" cy="5289718"/>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And for the </a:t>
                </a:r>
                <a:r>
                  <a:rPr lang="en-US" i="1" dirty="0" smtClean="0">
                    <a:latin typeface="Times New Roman" panose="02020603050405020304" pitchFamily="18" charset="0"/>
                    <a:cs typeface="Times New Roman" panose="02020603050405020304" pitchFamily="18" charset="0"/>
                  </a:rPr>
                  <a:t>b</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scattering length the probability is</a:t>
                </a:r>
              </a:p>
              <a:p>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a:rPr>
                            <m:t>𝑏</m:t>
                          </m:r>
                        </m:e>
                        <m:sup>
                          <m:r>
                            <a:rPr lang="en-US" b="0" i="1" smtClean="0">
                              <a:latin typeface="Cambria Math"/>
                            </a:rPr>
                            <m:t>−</m:t>
                          </m:r>
                        </m:sup>
                      </m:sSup>
                      <m:r>
                        <a:rPr lang="en-US" b="0" i="1" smtClean="0">
                          <a:latin typeface="Cambria Math"/>
                        </a:rPr>
                        <m:t>= </m:t>
                      </m:r>
                      <m:f>
                        <m:fPr>
                          <m:ctrlPr>
                            <a:rPr lang="en-US" b="0" i="1" smtClean="0">
                              <a:latin typeface="Cambria Math"/>
                            </a:rPr>
                          </m:ctrlPr>
                        </m:fPr>
                        <m:num>
                          <m:r>
                            <a:rPr lang="en-US" b="0" i="1" smtClean="0">
                              <a:latin typeface="Cambria Math"/>
                            </a:rPr>
                            <m:t>2</m:t>
                          </m:r>
                          <m:r>
                            <a:rPr lang="en-US" b="0" i="1" smtClean="0">
                              <a:latin typeface="Cambria Math"/>
                            </a:rPr>
                            <m:t>𝑖</m:t>
                          </m:r>
                        </m:num>
                        <m:den>
                          <m:r>
                            <a:rPr lang="en-US" b="0" i="1" smtClean="0">
                              <a:latin typeface="Cambria Math"/>
                            </a:rPr>
                            <m:t>4</m:t>
                          </m:r>
                          <m:r>
                            <a:rPr lang="en-US" b="0" i="1" smtClean="0">
                              <a:latin typeface="Cambria Math"/>
                            </a:rPr>
                            <m:t>𝑖</m:t>
                          </m:r>
                          <m:r>
                            <a:rPr lang="en-US" b="0" i="1" smtClean="0">
                              <a:latin typeface="Cambria Math"/>
                            </a:rPr>
                            <m:t>+2</m:t>
                          </m:r>
                        </m:den>
                      </m:f>
                      <m:r>
                        <a:rPr lang="en-US" b="0" i="1" smtClean="0">
                          <a:latin typeface="Cambria Math"/>
                        </a:rPr>
                        <m:t>= </m:t>
                      </m:r>
                      <m:f>
                        <m:fPr>
                          <m:ctrlPr>
                            <a:rPr lang="en-US" b="0" i="1" smtClean="0">
                              <a:latin typeface="Cambria Math"/>
                            </a:rPr>
                          </m:ctrlPr>
                        </m:fPr>
                        <m:num>
                          <m:r>
                            <a:rPr lang="en-US" b="0" i="1" smtClean="0">
                              <a:latin typeface="Cambria Math"/>
                            </a:rPr>
                            <m:t>𝑖</m:t>
                          </m:r>
                        </m:num>
                        <m:den>
                          <m:r>
                            <a:rPr lang="en-US" b="0" i="1" smtClean="0">
                              <a:latin typeface="Cambria Math"/>
                            </a:rPr>
                            <m:t>2</m:t>
                          </m:r>
                          <m:r>
                            <a:rPr lang="en-US" b="0" i="1" smtClean="0">
                              <a:latin typeface="Cambria Math"/>
                            </a:rPr>
                            <m:t>𝑖</m:t>
                          </m:r>
                          <m:r>
                            <a:rPr lang="en-US" b="0" i="1" smtClean="0">
                              <a:latin typeface="Cambria Math"/>
                            </a:rPr>
                            <m:t>+1</m:t>
                          </m:r>
                        </m:den>
                      </m:f>
                    </m:oMath>
                  </m:oMathPara>
                </a14:m>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random variability in the scattering length resulting from the presence of isotope or from nonzero nuclear spin</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Let the differential scattering cross section d</a:t>
                </a:r>
                <a:r>
                  <a:rPr lang="en-US" dirty="0" smtClean="0">
                    <a:latin typeface="Times New Roman" panose="02020603050405020304" pitchFamily="18" charset="0"/>
                    <a:cs typeface="Times New Roman" panose="02020603050405020304" pitchFamily="18" charset="0"/>
                    <a:sym typeface="Symbol"/>
                  </a:rPr>
                  <a:t>/d</a:t>
                </a:r>
              </a:p>
              <a:p>
                <a:endParaRPr lang="en-US" dirty="0">
                  <a:latin typeface="Times New Roman" panose="02020603050405020304" pitchFamily="18" charset="0"/>
                  <a:cs typeface="Times New Roman" panose="02020603050405020304" pitchFamily="18" charset="0"/>
                  <a:sym typeface="Symbol"/>
                </a:endParaRPr>
              </a:p>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𝑑</m:t>
                          </m:r>
                          <m:r>
                            <a:rPr lang="en-US" b="0" i="1" smtClean="0">
                              <a:latin typeface="Cambria Math"/>
                              <a:ea typeface="Cambria Math"/>
                            </a:rPr>
                            <m:t>𝜎</m:t>
                          </m:r>
                        </m:num>
                        <m:den>
                          <m:r>
                            <a:rPr lang="en-US" b="0" i="1" smtClean="0">
                              <a:latin typeface="Cambria Math"/>
                            </a:rPr>
                            <m:t>𝑑</m:t>
                          </m:r>
                          <m:r>
                            <m:rPr>
                              <m:sty m:val="p"/>
                            </m:rPr>
                            <a:rPr lang="el-GR" b="0" i="1" smtClean="0">
                              <a:latin typeface="Cambria Math"/>
                              <a:ea typeface="Cambria Math"/>
                            </a:rPr>
                            <m:t>Ω</m:t>
                          </m:r>
                        </m:den>
                      </m:f>
                      <m:r>
                        <a:rPr lang="en-US" b="0" i="1" smtClean="0">
                          <a:latin typeface="Cambria Math"/>
                        </a:rPr>
                        <m:t>= </m:t>
                      </m:r>
                      <m:nary>
                        <m:naryPr>
                          <m:chr m:val="∑"/>
                          <m:supHide m:val="on"/>
                          <m:ctrlPr>
                            <a:rPr lang="en-US" b="0" i="1" smtClean="0">
                              <a:latin typeface="Cambria Math"/>
                            </a:rPr>
                          </m:ctrlPr>
                        </m:naryPr>
                        <m:sub>
                          <m:r>
                            <m:rPr>
                              <m:brk m:alnAt="7"/>
                            </m:rPr>
                            <a:rPr lang="en-US" b="0" i="1" smtClean="0">
                              <a:latin typeface="Cambria Math"/>
                            </a:rPr>
                            <m:t>𝑗</m:t>
                          </m:r>
                          <m:r>
                            <a:rPr lang="en-US" b="0" i="1" smtClean="0">
                              <a:latin typeface="Cambria Math"/>
                            </a:rPr>
                            <m:t>,</m:t>
                          </m:r>
                          <m:r>
                            <a:rPr lang="en-US" b="0" i="1" smtClean="0">
                              <a:latin typeface="Cambria Math"/>
                            </a:rPr>
                            <m:t>𝑘</m:t>
                          </m:r>
                        </m:sub>
                        <m:sup/>
                        <m:e>
                          <m:d>
                            <m:dPr>
                              <m:begChr m:val="⟨"/>
                              <m:endChr m:val="⟩"/>
                              <m:ctrlPr>
                                <a:rPr lang="en-US" b="0" i="1" smtClean="0">
                                  <a:latin typeface="Cambria Math"/>
                                </a:rPr>
                              </m:ctrlPr>
                            </m:dPr>
                            <m:e>
                              <m:sSub>
                                <m:sSubPr>
                                  <m:ctrlPr>
                                    <a:rPr lang="en-US" b="0" i="1" smtClean="0">
                                      <a:latin typeface="Cambria Math"/>
                                    </a:rPr>
                                  </m:ctrlPr>
                                </m:sSubPr>
                                <m:e>
                                  <m:r>
                                    <a:rPr lang="en-US" b="0" i="1" smtClean="0">
                                      <a:latin typeface="Cambria Math"/>
                                    </a:rPr>
                                    <m:t>𝑏</m:t>
                                  </m:r>
                                </m:e>
                                <m:sub>
                                  <m:r>
                                    <a:rPr lang="en-US" b="0" i="1" smtClean="0">
                                      <a:latin typeface="Cambria Math"/>
                                    </a:rPr>
                                    <m:t>𝑗</m:t>
                                  </m:r>
                                </m:sub>
                              </m:sSub>
                              <m:sSub>
                                <m:sSubPr>
                                  <m:ctrlPr>
                                    <a:rPr lang="en-US" b="0" i="1" smtClean="0">
                                      <a:latin typeface="Cambria Math"/>
                                    </a:rPr>
                                  </m:ctrlPr>
                                </m:sSubPr>
                                <m:e>
                                  <m:r>
                                    <a:rPr lang="en-US" b="0" i="1" smtClean="0">
                                      <a:latin typeface="Cambria Math"/>
                                    </a:rPr>
                                    <m:t>𝑏</m:t>
                                  </m:r>
                                </m:e>
                                <m:sub>
                                  <m:r>
                                    <a:rPr lang="en-US" b="0" i="1" smtClean="0">
                                      <a:latin typeface="Cambria Math"/>
                                    </a:rPr>
                                    <m:t>𝑘</m:t>
                                  </m:r>
                                </m:sub>
                              </m:sSub>
                            </m:e>
                          </m:d>
                        </m:e>
                      </m:nary>
                      <m:sSup>
                        <m:sSupPr>
                          <m:ctrlPr>
                            <a:rPr lang="en-US" b="0" i="1" smtClean="0">
                              <a:latin typeface="Cambria Math"/>
                            </a:rPr>
                          </m:ctrlPr>
                        </m:sSupPr>
                        <m:e>
                          <m:r>
                            <a:rPr lang="en-US" b="0" i="1" smtClean="0">
                              <a:latin typeface="Cambria Math"/>
                            </a:rPr>
                            <m:t>𝑒</m:t>
                          </m:r>
                        </m:e>
                        <m:sup>
                          <m:r>
                            <a:rPr lang="en-US" b="0" i="1" smtClean="0">
                              <a:latin typeface="Cambria Math"/>
                            </a:rPr>
                            <m:t>−</m:t>
                          </m:r>
                          <m:r>
                            <a:rPr lang="en-US" b="0" i="1" smtClean="0">
                              <a:latin typeface="Cambria Math"/>
                            </a:rPr>
                            <m:t>𝑖𝑞</m:t>
                          </m:r>
                          <m:r>
                            <a:rPr lang="en-US" b="0" i="1" smtClean="0">
                              <a:latin typeface="Cambria Math"/>
                            </a:rPr>
                            <m:t>(</m:t>
                          </m:r>
                          <m:sSub>
                            <m:sSubPr>
                              <m:ctrlPr>
                                <a:rPr lang="en-US" b="0" i="1" smtClean="0">
                                  <a:latin typeface="Cambria Math"/>
                                </a:rPr>
                              </m:ctrlPr>
                            </m:sSubPr>
                            <m:e>
                              <m:r>
                                <a:rPr lang="en-US" b="0" i="1" smtClean="0">
                                  <a:latin typeface="Cambria Math"/>
                                </a:rPr>
                                <m:t>𝑟</m:t>
                              </m:r>
                            </m:e>
                            <m:sub>
                              <m:r>
                                <a:rPr lang="en-US" b="0" i="1" smtClean="0">
                                  <a:latin typeface="Cambria Math"/>
                                </a:rPr>
                                <m:t>𝑗</m:t>
                              </m:r>
                            </m:sub>
                          </m:sSub>
                          <m:r>
                            <a:rPr lang="en-US" b="0" i="1" smtClean="0">
                              <a:latin typeface="Cambria Math"/>
                            </a:rPr>
                            <m:t>−</m:t>
                          </m:r>
                          <m:sSub>
                            <m:sSubPr>
                              <m:ctrlPr>
                                <a:rPr lang="en-US" b="0" i="1" smtClean="0">
                                  <a:latin typeface="Cambria Math"/>
                                </a:rPr>
                              </m:ctrlPr>
                            </m:sSubPr>
                            <m:e>
                              <m:r>
                                <a:rPr lang="en-US" b="0" i="1" smtClean="0">
                                  <a:latin typeface="Cambria Math"/>
                                </a:rPr>
                                <m:t>𝑟</m:t>
                              </m:r>
                            </m:e>
                            <m:sub>
                              <m:r>
                                <a:rPr lang="en-US" b="0" i="1" smtClean="0">
                                  <a:latin typeface="Cambria Math"/>
                                </a:rPr>
                                <m:t>𝑘</m:t>
                              </m:r>
                            </m:sub>
                          </m:sSub>
                          <m:r>
                            <a:rPr lang="en-US" b="0" i="1" smtClean="0">
                              <a:latin typeface="Cambria Math"/>
                            </a:rPr>
                            <m:t>)</m:t>
                          </m:r>
                        </m:sup>
                      </m:sSup>
                    </m:oMath>
                  </m:oMathPara>
                </a14:m>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Where </a:t>
                </a:r>
                <a14:m>
                  <m:oMath xmlns:m="http://schemas.openxmlformats.org/officeDocument/2006/math">
                    <m:d>
                      <m:dPr>
                        <m:begChr m:val="⟨"/>
                        <m:endChr m:val="⟩"/>
                        <m:ctrlPr>
                          <a:rPr lang="en-US" i="1" smtClean="0">
                            <a:latin typeface="Cambria Math"/>
                          </a:rPr>
                        </m:ctrlPr>
                      </m:dPr>
                      <m:e>
                        <m:sSub>
                          <m:sSubPr>
                            <m:ctrlPr>
                              <a:rPr lang="en-US" i="1" smtClean="0">
                                <a:latin typeface="Cambria Math"/>
                              </a:rPr>
                            </m:ctrlPr>
                          </m:sSubPr>
                          <m:e>
                            <m:r>
                              <a:rPr lang="en-US" b="0" i="1" smtClean="0">
                                <a:latin typeface="Cambria Math"/>
                              </a:rPr>
                              <m:t>𝑏</m:t>
                            </m:r>
                          </m:e>
                          <m:sub>
                            <m:r>
                              <a:rPr lang="en-US" b="0" i="1" smtClean="0">
                                <a:latin typeface="Cambria Math"/>
                              </a:rPr>
                              <m:t>𝑗</m:t>
                            </m:r>
                          </m:sub>
                        </m:sSub>
                        <m:sSub>
                          <m:sSubPr>
                            <m:ctrlPr>
                              <a:rPr lang="en-US" i="1" smtClean="0">
                                <a:latin typeface="Cambria Math"/>
                              </a:rPr>
                            </m:ctrlPr>
                          </m:sSubPr>
                          <m:e>
                            <m:r>
                              <a:rPr lang="en-US" b="0" i="1" smtClean="0">
                                <a:latin typeface="Cambria Math"/>
                              </a:rPr>
                              <m:t>𝑏</m:t>
                            </m:r>
                          </m:e>
                          <m:sub>
                            <m:r>
                              <a:rPr lang="en-US" b="0" i="1" smtClean="0">
                                <a:latin typeface="Cambria Math"/>
                              </a:rPr>
                              <m:t>𝑘</m:t>
                            </m:r>
                          </m:sub>
                        </m:sSub>
                      </m:e>
                    </m:d>
                  </m:oMath>
                </a14:m>
                <a:r>
                  <a:rPr lang="en-US" dirty="0" smtClean="0">
                    <a:latin typeface="Times New Roman" panose="02020603050405020304" pitchFamily="18" charset="0"/>
                    <a:cs typeface="Times New Roman" panose="02020603050405020304" pitchFamily="18" charset="0"/>
                  </a:rPr>
                  <a:t> is expectation value of </a:t>
                </a:r>
                <a14:m>
                  <m:oMath xmlns:m="http://schemas.openxmlformats.org/officeDocument/2006/math">
                    <m:sSub>
                      <m:sSubPr>
                        <m:ctrlPr>
                          <a:rPr lang="en-US" i="1">
                            <a:latin typeface="Cambria Math"/>
                          </a:rPr>
                        </m:ctrlPr>
                      </m:sSubPr>
                      <m:e>
                        <m:r>
                          <a:rPr lang="en-US" i="1">
                            <a:latin typeface="Cambria Math"/>
                          </a:rPr>
                          <m:t>𝑏</m:t>
                        </m:r>
                      </m:e>
                      <m:sub>
                        <m:r>
                          <a:rPr lang="en-US" i="1">
                            <a:latin typeface="Cambria Math"/>
                          </a:rPr>
                          <m:t>𝑗</m:t>
                        </m:r>
                      </m:sub>
                    </m:sSub>
                    <m:sSub>
                      <m:sSubPr>
                        <m:ctrlPr>
                          <a:rPr lang="en-US" i="1">
                            <a:latin typeface="Cambria Math"/>
                          </a:rPr>
                        </m:ctrlPr>
                      </m:sSubPr>
                      <m:e>
                        <m:r>
                          <a:rPr lang="en-US" i="1">
                            <a:latin typeface="Cambria Math"/>
                          </a:rPr>
                          <m:t>𝑏</m:t>
                        </m:r>
                      </m:e>
                      <m:sub>
                        <m:r>
                          <a:rPr lang="en-US" i="1">
                            <a:latin typeface="Cambria Math"/>
                          </a:rPr>
                          <m:t>𝑘</m:t>
                        </m:r>
                      </m:sub>
                    </m:sSub>
                  </m:oMath>
                </a14:m>
                <a:r>
                  <a:rPr lang="en-US" dirty="0" smtClean="0">
                    <a:latin typeface="Times New Roman" panose="02020603050405020304" pitchFamily="18" charset="0"/>
                    <a:cs typeface="Times New Roman" panose="02020603050405020304" pitchFamily="18" charset="0"/>
                  </a:rPr>
                  <a:t> in view of the random variability of </a:t>
                </a:r>
                <a:r>
                  <a:rPr lang="en-US" i="1" dirty="0" err="1" smtClean="0">
                    <a:latin typeface="Times New Roman" panose="02020603050405020304" pitchFamily="18" charset="0"/>
                    <a:cs typeface="Times New Roman" panose="02020603050405020304" pitchFamily="18" charset="0"/>
                  </a:rPr>
                  <a:t>b</a:t>
                </a:r>
                <a:r>
                  <a:rPr lang="en-US" baseline="-25000" dirty="0" err="1" smtClean="0">
                    <a:latin typeface="Times New Roman" panose="02020603050405020304" pitchFamily="18" charset="0"/>
                    <a:cs typeface="Times New Roman" panose="02020603050405020304" pitchFamily="18" charset="0"/>
                  </a:rPr>
                  <a:t>j</a:t>
                </a:r>
                <a:r>
                  <a:rPr lang="en-US" dirty="0" smtClean="0">
                    <a:latin typeface="Times New Roman" panose="02020603050405020304" pitchFamily="18" charset="0"/>
                    <a:cs typeface="Times New Roman" panose="02020603050405020304" pitchFamily="18" charset="0"/>
                  </a:rPr>
                  <a:t> and b</a:t>
                </a:r>
                <a:r>
                  <a:rPr lang="en-US" baseline="-25000" dirty="0" smtClean="0">
                    <a:latin typeface="Times New Roman" panose="02020603050405020304" pitchFamily="18" charset="0"/>
                    <a:cs typeface="Times New Roman" panose="02020603050405020304" pitchFamily="18" charset="0"/>
                  </a:rPr>
                  <a:t>k</a:t>
                </a:r>
                <a:r>
                  <a:rPr lang="en-US" dirty="0" smtClean="0">
                    <a:latin typeface="Times New Roman" panose="02020603050405020304" pitchFamily="18" charset="0"/>
                    <a:cs typeface="Times New Roman" panose="02020603050405020304" pitchFamily="18" charset="0"/>
                  </a:rPr>
                  <a:t>. For j = k,</a:t>
                </a:r>
              </a:p>
              <a:p>
                <a:endParaRPr lang="en-US" dirty="0">
                  <a:latin typeface="Times New Roman" panose="02020603050405020304" pitchFamily="18" charset="0"/>
                  <a:cs typeface="Times New Roman" panose="02020603050405020304" pitchFamily="18" charset="0"/>
                </a:endParaRPr>
              </a:p>
              <a:p>
                <a:pPr algn="ctr"/>
                <a14:m>
                  <m:oMath xmlns:m="http://schemas.openxmlformats.org/officeDocument/2006/math">
                    <m:d>
                      <m:dPr>
                        <m:begChr m:val="⟨"/>
                        <m:endChr m:val="⟩"/>
                        <m:ctrlPr>
                          <a:rPr lang="en-US" i="1">
                            <a:latin typeface="Cambria Math"/>
                          </a:rPr>
                        </m:ctrlPr>
                      </m:dPr>
                      <m:e>
                        <m:sSub>
                          <m:sSubPr>
                            <m:ctrlPr>
                              <a:rPr lang="en-US" i="1">
                                <a:latin typeface="Cambria Math"/>
                              </a:rPr>
                            </m:ctrlPr>
                          </m:sSubPr>
                          <m:e>
                            <m:r>
                              <a:rPr lang="en-US" i="1">
                                <a:latin typeface="Cambria Math"/>
                              </a:rPr>
                              <m:t>𝑏</m:t>
                            </m:r>
                          </m:e>
                          <m:sub>
                            <m:r>
                              <a:rPr lang="en-US" i="1">
                                <a:latin typeface="Cambria Math"/>
                              </a:rPr>
                              <m:t>𝑗</m:t>
                            </m:r>
                          </m:sub>
                        </m:sSub>
                        <m:sSub>
                          <m:sSubPr>
                            <m:ctrlPr>
                              <a:rPr lang="en-US" i="1">
                                <a:latin typeface="Cambria Math"/>
                              </a:rPr>
                            </m:ctrlPr>
                          </m:sSubPr>
                          <m:e>
                            <m:r>
                              <a:rPr lang="en-US" i="1">
                                <a:latin typeface="Cambria Math"/>
                              </a:rPr>
                              <m:t>𝑏</m:t>
                            </m:r>
                          </m:e>
                          <m:sub>
                            <m:r>
                              <a:rPr lang="en-US" b="0" i="1" smtClean="0">
                                <a:latin typeface="Cambria Math"/>
                              </a:rPr>
                              <m:t>𝑗</m:t>
                            </m:r>
                          </m:sub>
                        </m:sSub>
                      </m:e>
                    </m:d>
                    <m:r>
                      <a:rPr lang="en-US" b="0" i="1" smtClean="0">
                        <a:latin typeface="Cambria Math"/>
                      </a:rPr>
                      <m:t>= </m:t>
                    </m:r>
                    <m:d>
                      <m:dPr>
                        <m:begChr m:val="⟨"/>
                        <m:endChr m:val="⟩"/>
                        <m:ctrlPr>
                          <a:rPr lang="en-US" b="0" i="1" smtClean="0">
                            <a:latin typeface="Cambria Math"/>
                          </a:rPr>
                        </m:ctrlPr>
                      </m:dPr>
                      <m:e>
                        <m:sSubSup>
                          <m:sSubSupPr>
                            <m:ctrlPr>
                              <a:rPr lang="en-US" b="0" i="1" smtClean="0">
                                <a:latin typeface="Cambria Math"/>
                              </a:rPr>
                            </m:ctrlPr>
                          </m:sSubSupPr>
                          <m:e>
                            <m:r>
                              <a:rPr lang="en-US" b="0" i="1" smtClean="0">
                                <a:latin typeface="Cambria Math"/>
                              </a:rPr>
                              <m:t>𝑏</m:t>
                            </m:r>
                            <m:r>
                              <a:rPr lang="en-US" b="0" i="1" baseline="30000" smtClean="0">
                                <a:latin typeface="Cambria Math"/>
                              </a:rPr>
                              <m:t>2</m:t>
                            </m:r>
                          </m:e>
                          <m:sub>
                            <m:r>
                              <a:rPr lang="en-US" b="0" i="1" smtClean="0">
                                <a:latin typeface="Cambria Math"/>
                              </a:rPr>
                              <m:t>𝑗</m:t>
                            </m:r>
                          </m:sub>
                          <m:sup/>
                        </m:sSubSup>
                      </m:e>
                    </m:d>
                    <m:r>
                      <a:rPr lang="en-US" b="0" i="1" smtClean="0">
                        <a:latin typeface="Cambria Math"/>
                      </a:rPr>
                      <m:t>= </m:t>
                    </m:r>
                    <m:d>
                      <m:dPr>
                        <m:begChr m:val="⟨"/>
                        <m:endChr m:val="⟩"/>
                        <m:ctrlPr>
                          <a:rPr lang="en-US" b="0" i="1" smtClean="0">
                            <a:latin typeface="Cambria Math"/>
                          </a:rPr>
                        </m:ctrlPr>
                      </m:dPr>
                      <m:e>
                        <m:sSup>
                          <m:sSupPr>
                            <m:ctrlPr>
                              <a:rPr lang="en-US" b="0" i="1" smtClean="0">
                                <a:latin typeface="Cambria Math"/>
                              </a:rPr>
                            </m:ctrlPr>
                          </m:sSupPr>
                          <m:e>
                            <m:r>
                              <a:rPr lang="en-US" b="0" i="1" smtClean="0">
                                <a:latin typeface="Cambria Math"/>
                              </a:rPr>
                              <m:t>𝑏</m:t>
                            </m:r>
                          </m:e>
                          <m:sup>
                            <m:r>
                              <a:rPr lang="en-US" b="0" i="1" smtClean="0">
                                <a:latin typeface="Cambria Math"/>
                              </a:rPr>
                              <m:t>2</m:t>
                            </m:r>
                          </m:sup>
                        </m:sSup>
                      </m:e>
                    </m:d>
                  </m:oMath>
                </a14:m>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33400" y="914400"/>
                <a:ext cx="8001000" cy="5289718"/>
              </a:xfrm>
              <a:prstGeom prst="rect">
                <a:avLst/>
              </a:prstGeom>
              <a:blipFill rotWithShape="1">
                <a:blip r:embed="rId2"/>
                <a:stretch>
                  <a:fillRect l="-686" t="-576" r="-83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EB8CD6A-B2DA-4254-8EA7-9951D673A479}" type="slidenum">
              <a:rPr lang="en-US" smtClean="0"/>
              <a:t>41</a:t>
            </a:fld>
            <a:endParaRPr lang="en-US"/>
          </a:p>
        </p:txBody>
      </p:sp>
    </p:spTree>
    <p:extLst>
      <p:ext uri="{BB962C8B-B14F-4D97-AF65-F5344CB8AC3E}">
        <p14:creationId xmlns:p14="http://schemas.microsoft.com/office/powerpoint/2010/main" val="3001980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71790"/>
            <a:ext cx="5883849" cy="523220"/>
          </a:xfrm>
          <a:prstGeom prst="rect">
            <a:avLst/>
          </a:prstGeom>
        </p:spPr>
        <p:txBody>
          <a:bodyPr wrap="square">
            <a:spAutoFit/>
          </a:bodyPr>
          <a:lstStyle/>
          <a:p>
            <a:r>
              <a:rPr lang="en-US" altLang="en-US" sz="2800" b="1" dirty="0" smtClean="0">
                <a:solidFill>
                  <a:srgbClr val="0000FF"/>
                </a:solidFill>
                <a:latin typeface="Times New Roman" panose="02020603050405020304" pitchFamily="18" charset="0"/>
                <a:cs typeface="Times New Roman" panose="02020603050405020304" pitchFamily="18" charset="0"/>
              </a:rPr>
              <a:t>Coherent and incoherent scattering </a:t>
            </a:r>
            <a:endParaRPr lang="en-US" sz="2800" b="1"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636917" y="914400"/>
                <a:ext cx="8229600" cy="5322932"/>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For j </a:t>
                </a:r>
                <a:r>
                  <a:rPr lang="en-US" sz="1600" dirty="0" smtClean="0">
                    <a:latin typeface="Times New Roman" panose="02020603050405020304" pitchFamily="18" charset="0"/>
                    <a:cs typeface="Times New Roman" panose="02020603050405020304" pitchFamily="18" charset="0"/>
                    <a:sym typeface="Symbol"/>
                  </a:rPr>
                  <a:t> k </a:t>
                </a:r>
                <a:endParaRPr lang="en-US" sz="1600" i="1" dirty="0">
                  <a:latin typeface="Times New Roman" panose="02020603050405020304" pitchFamily="18" charset="0"/>
                  <a:cs typeface="Times New Roman" panose="02020603050405020304" pitchFamily="18" charset="0"/>
                  <a:sym typeface="Symbol"/>
                </a:endParaRPr>
              </a:p>
              <a:p>
                <a:pPr/>
                <a14:m>
                  <m:oMathPara xmlns:m="http://schemas.openxmlformats.org/officeDocument/2006/math">
                    <m:oMathParaPr>
                      <m:jc m:val="centerGroup"/>
                    </m:oMathParaPr>
                    <m:oMath xmlns:m="http://schemas.openxmlformats.org/officeDocument/2006/math">
                      <m:d>
                        <m:dPr>
                          <m:begChr m:val="⟨"/>
                          <m:endChr m:val="⟩"/>
                          <m:ctrlPr>
                            <a:rPr lang="en-US" sz="1600" i="1">
                              <a:latin typeface="Cambria Math"/>
                            </a:rPr>
                          </m:ctrlPr>
                        </m:dPr>
                        <m:e>
                          <m:sSub>
                            <m:sSubPr>
                              <m:ctrlPr>
                                <a:rPr lang="en-US" sz="1600" i="1">
                                  <a:latin typeface="Cambria Math"/>
                                </a:rPr>
                              </m:ctrlPr>
                            </m:sSubPr>
                            <m:e>
                              <m:r>
                                <a:rPr lang="en-US" sz="1600" i="1">
                                  <a:latin typeface="Cambria Math"/>
                                </a:rPr>
                                <m:t>𝑏</m:t>
                              </m:r>
                            </m:e>
                            <m:sub>
                              <m:r>
                                <a:rPr lang="en-US" sz="1600" i="1">
                                  <a:latin typeface="Cambria Math"/>
                                </a:rPr>
                                <m:t>𝑗</m:t>
                              </m:r>
                            </m:sub>
                          </m:sSub>
                          <m:sSub>
                            <m:sSubPr>
                              <m:ctrlPr>
                                <a:rPr lang="en-US" sz="1600" i="1">
                                  <a:latin typeface="Cambria Math"/>
                                </a:rPr>
                              </m:ctrlPr>
                            </m:sSubPr>
                            <m:e>
                              <m:r>
                                <a:rPr lang="en-US" sz="1600" i="1">
                                  <a:latin typeface="Cambria Math"/>
                                </a:rPr>
                                <m:t>𝑏</m:t>
                              </m:r>
                            </m:e>
                            <m:sub>
                              <m:r>
                                <a:rPr lang="en-US" sz="1600" b="0" i="1" smtClean="0">
                                  <a:latin typeface="Cambria Math"/>
                                </a:rPr>
                                <m:t>𝑘</m:t>
                              </m:r>
                            </m:sub>
                          </m:sSub>
                        </m:e>
                      </m:d>
                      <m:r>
                        <a:rPr lang="en-US" sz="1600" i="1">
                          <a:latin typeface="Cambria Math"/>
                        </a:rPr>
                        <m:t>= </m:t>
                      </m:r>
                      <m:d>
                        <m:dPr>
                          <m:begChr m:val="⟨"/>
                          <m:endChr m:val="⟩"/>
                          <m:ctrlPr>
                            <a:rPr lang="en-US" sz="1600" i="1">
                              <a:latin typeface="Cambria Math"/>
                            </a:rPr>
                          </m:ctrlPr>
                        </m:dPr>
                        <m:e>
                          <m:sSubSup>
                            <m:sSubSupPr>
                              <m:ctrlPr>
                                <a:rPr lang="en-US" sz="1600" i="1">
                                  <a:latin typeface="Cambria Math"/>
                                </a:rPr>
                              </m:ctrlPr>
                            </m:sSubSupPr>
                            <m:e>
                              <m:r>
                                <a:rPr lang="en-US" sz="1600" i="1">
                                  <a:latin typeface="Cambria Math"/>
                                </a:rPr>
                                <m:t>𝑏</m:t>
                              </m:r>
                            </m:e>
                            <m:sub>
                              <m:r>
                                <a:rPr lang="en-US" sz="1600" i="1">
                                  <a:latin typeface="Cambria Math"/>
                                </a:rPr>
                                <m:t>𝑗</m:t>
                              </m:r>
                            </m:sub>
                            <m:sup/>
                          </m:sSubSup>
                        </m:e>
                      </m:d>
                      <m:d>
                        <m:dPr>
                          <m:begChr m:val="⟨"/>
                          <m:endChr m:val="⟩"/>
                          <m:ctrlPr>
                            <a:rPr lang="en-US" sz="1600" i="1" smtClean="0">
                              <a:latin typeface="Cambria Math"/>
                            </a:rPr>
                          </m:ctrlPr>
                        </m:dPr>
                        <m:e>
                          <m:sSub>
                            <m:sSubPr>
                              <m:ctrlPr>
                                <a:rPr lang="en-US" sz="1600" i="1" smtClean="0">
                                  <a:latin typeface="Cambria Math"/>
                                </a:rPr>
                              </m:ctrlPr>
                            </m:sSubPr>
                            <m:e>
                              <m:r>
                                <a:rPr lang="en-US" sz="1600" b="0" i="1" smtClean="0">
                                  <a:latin typeface="Cambria Math"/>
                                </a:rPr>
                                <m:t>𝑏</m:t>
                              </m:r>
                            </m:e>
                            <m:sub>
                              <m:r>
                                <a:rPr lang="en-US" sz="1600" b="0" i="1" smtClean="0">
                                  <a:latin typeface="Cambria Math"/>
                                </a:rPr>
                                <m:t>𝑘</m:t>
                              </m:r>
                            </m:sub>
                          </m:sSub>
                        </m:e>
                      </m:d>
                      <m:r>
                        <a:rPr lang="en-US" sz="1600" i="1">
                          <a:latin typeface="Cambria Math"/>
                        </a:rPr>
                        <m:t>= </m:t>
                      </m:r>
                      <m:sSup>
                        <m:sSupPr>
                          <m:ctrlPr>
                            <a:rPr lang="en-US" sz="1600" i="1" smtClean="0">
                              <a:latin typeface="Cambria Math"/>
                            </a:rPr>
                          </m:ctrlPr>
                        </m:sSupPr>
                        <m:e>
                          <m:d>
                            <m:dPr>
                              <m:begChr m:val="⟨"/>
                              <m:endChr m:val="⟩"/>
                              <m:ctrlPr>
                                <a:rPr lang="en-US" sz="1600" i="1" smtClean="0">
                                  <a:latin typeface="Cambria Math"/>
                                </a:rPr>
                              </m:ctrlPr>
                            </m:dPr>
                            <m:e>
                              <m:r>
                                <a:rPr lang="en-US" sz="1600" b="0" i="1" smtClean="0">
                                  <a:latin typeface="Cambria Math"/>
                                </a:rPr>
                                <m:t>𝑏</m:t>
                              </m:r>
                            </m:e>
                          </m:d>
                        </m:e>
                        <m:sup>
                          <m:r>
                            <a:rPr lang="en-US" sz="1600" b="0" i="1" smtClean="0">
                              <a:latin typeface="Cambria Math"/>
                            </a:rPr>
                            <m:t>2</m:t>
                          </m:r>
                        </m:sup>
                      </m:sSup>
                    </m:oMath>
                  </m:oMathPara>
                </a14:m>
                <a:endParaRPr lang="en-US" sz="1600" dirty="0" smtClean="0">
                  <a:latin typeface="Times New Roman" panose="02020603050405020304" pitchFamily="18" charset="0"/>
                  <a:cs typeface="Times New Roman" panose="02020603050405020304" pitchFamily="18" charset="0"/>
                  <a:sym typeface="Symbol"/>
                </a:endParaRPr>
              </a:p>
              <a:p>
                <a:endParaRPr lang="en-US" sz="1600" dirty="0">
                  <a:latin typeface="Times New Roman" panose="02020603050405020304" pitchFamily="18" charset="0"/>
                  <a:cs typeface="Times New Roman" panose="02020603050405020304" pitchFamily="18" charset="0"/>
                  <a:sym typeface="Symbol"/>
                </a:endParaRPr>
              </a:p>
              <a:p>
                <a:pPr/>
                <a14:m>
                  <m:oMathPara xmlns:m="http://schemas.openxmlformats.org/officeDocument/2006/math">
                    <m:oMathParaPr>
                      <m:jc m:val="centerGroup"/>
                    </m:oMathParaPr>
                    <m:oMath xmlns:m="http://schemas.openxmlformats.org/officeDocument/2006/math">
                      <m:d>
                        <m:dPr>
                          <m:begChr m:val="⟨"/>
                          <m:endChr m:val="⟩"/>
                          <m:ctrlPr>
                            <a:rPr lang="en-US" sz="1600" i="1">
                              <a:latin typeface="Cambria Math"/>
                            </a:rPr>
                          </m:ctrlPr>
                        </m:dPr>
                        <m:e>
                          <m:sSub>
                            <m:sSubPr>
                              <m:ctrlPr>
                                <a:rPr lang="en-US" sz="1600" i="1">
                                  <a:latin typeface="Cambria Math"/>
                                </a:rPr>
                              </m:ctrlPr>
                            </m:sSubPr>
                            <m:e>
                              <m:r>
                                <a:rPr lang="en-US" sz="1600" i="1">
                                  <a:latin typeface="Cambria Math"/>
                                </a:rPr>
                                <m:t>𝑏</m:t>
                              </m:r>
                            </m:e>
                            <m:sub>
                              <m:r>
                                <a:rPr lang="en-US" sz="1600" i="1">
                                  <a:latin typeface="Cambria Math"/>
                                </a:rPr>
                                <m:t>𝑗</m:t>
                              </m:r>
                            </m:sub>
                          </m:sSub>
                          <m:sSub>
                            <m:sSubPr>
                              <m:ctrlPr>
                                <a:rPr lang="en-US" sz="1600" i="1">
                                  <a:latin typeface="Cambria Math"/>
                                </a:rPr>
                              </m:ctrlPr>
                            </m:sSubPr>
                            <m:e>
                              <m:r>
                                <a:rPr lang="en-US" sz="1600" i="1">
                                  <a:latin typeface="Cambria Math"/>
                                </a:rPr>
                                <m:t>𝑏</m:t>
                              </m:r>
                            </m:e>
                            <m:sub>
                              <m:r>
                                <a:rPr lang="en-US" sz="1600" i="1">
                                  <a:latin typeface="Cambria Math"/>
                                </a:rPr>
                                <m:t>𝑘</m:t>
                              </m:r>
                            </m:sub>
                          </m:sSub>
                        </m:e>
                      </m:d>
                      <m:r>
                        <a:rPr lang="en-US" sz="1600" i="1">
                          <a:latin typeface="Cambria Math"/>
                        </a:rPr>
                        <m:t>=</m:t>
                      </m:r>
                      <m:sSup>
                        <m:sSupPr>
                          <m:ctrlPr>
                            <a:rPr lang="en-US" sz="1600" i="1">
                              <a:latin typeface="Cambria Math"/>
                            </a:rPr>
                          </m:ctrlPr>
                        </m:sSupPr>
                        <m:e>
                          <m:d>
                            <m:dPr>
                              <m:begChr m:val="⟨"/>
                              <m:endChr m:val="⟩"/>
                              <m:ctrlPr>
                                <a:rPr lang="en-US" sz="1600" i="1">
                                  <a:latin typeface="Cambria Math"/>
                                </a:rPr>
                              </m:ctrlPr>
                            </m:dPr>
                            <m:e>
                              <m:r>
                                <a:rPr lang="en-US" sz="1600" i="1">
                                  <a:latin typeface="Cambria Math"/>
                                </a:rPr>
                                <m:t>𝑏</m:t>
                              </m:r>
                            </m:e>
                          </m:d>
                        </m:e>
                        <m:sup>
                          <m:r>
                            <a:rPr lang="en-US" sz="1600" i="1">
                              <a:latin typeface="Cambria Math"/>
                            </a:rPr>
                            <m:t>2</m:t>
                          </m:r>
                        </m:sup>
                      </m:sSup>
                      <m:r>
                        <a:rPr lang="en-US" sz="1600" b="0" i="1" smtClean="0">
                          <a:latin typeface="Cambria Math"/>
                        </a:rPr>
                        <m:t>+</m:t>
                      </m:r>
                      <m:sSub>
                        <m:sSubPr>
                          <m:ctrlPr>
                            <a:rPr lang="en-US" sz="1600" b="0" i="1" smtClean="0">
                              <a:latin typeface="Cambria Math"/>
                            </a:rPr>
                          </m:ctrlPr>
                        </m:sSubPr>
                        <m:e>
                          <m:r>
                            <a:rPr lang="en-US" sz="1600" b="0" i="1" smtClean="0">
                              <a:latin typeface="Cambria Math"/>
                              <a:ea typeface="Cambria Math"/>
                            </a:rPr>
                            <m:t>𝛿</m:t>
                          </m:r>
                        </m:e>
                        <m:sub>
                          <m:r>
                            <a:rPr lang="en-US" sz="1600" b="0" i="1" smtClean="0">
                              <a:latin typeface="Cambria Math"/>
                            </a:rPr>
                            <m:t>𝑗</m:t>
                          </m:r>
                          <m:r>
                            <a:rPr lang="en-US" sz="1600" b="0" i="1" smtClean="0">
                              <a:latin typeface="Cambria Math"/>
                            </a:rPr>
                            <m:t>,</m:t>
                          </m:r>
                          <m:r>
                            <a:rPr lang="en-US" sz="1600" b="0" i="1" smtClean="0">
                              <a:latin typeface="Cambria Math"/>
                            </a:rPr>
                            <m:t>𝑘</m:t>
                          </m:r>
                        </m:sub>
                      </m:sSub>
                      <m:d>
                        <m:dPr>
                          <m:ctrlPr>
                            <a:rPr lang="en-US" sz="1600" b="0" i="1" smtClean="0">
                              <a:latin typeface="Cambria Math"/>
                            </a:rPr>
                          </m:ctrlPr>
                        </m:dPr>
                        <m:e>
                          <m:d>
                            <m:dPr>
                              <m:begChr m:val="⟨"/>
                              <m:endChr m:val="⟩"/>
                              <m:ctrlPr>
                                <a:rPr lang="en-US" sz="1600" b="0" i="1" smtClean="0">
                                  <a:latin typeface="Cambria Math"/>
                                </a:rPr>
                              </m:ctrlPr>
                            </m:dPr>
                            <m:e>
                              <m:sSup>
                                <m:sSupPr>
                                  <m:ctrlPr>
                                    <a:rPr lang="en-US" sz="1600" b="0" i="1" smtClean="0">
                                      <a:latin typeface="Cambria Math"/>
                                    </a:rPr>
                                  </m:ctrlPr>
                                </m:sSupPr>
                                <m:e>
                                  <m:r>
                                    <a:rPr lang="en-US" sz="1600" b="0" i="1" smtClean="0">
                                      <a:latin typeface="Cambria Math"/>
                                    </a:rPr>
                                    <m:t>𝑏</m:t>
                                  </m:r>
                                </m:e>
                                <m:sup>
                                  <m:r>
                                    <a:rPr lang="en-US" sz="1600" b="0" i="1" smtClean="0">
                                      <a:latin typeface="Cambria Math"/>
                                    </a:rPr>
                                    <m:t>2</m:t>
                                  </m:r>
                                </m:sup>
                              </m:sSup>
                            </m:e>
                          </m:d>
                          <m:r>
                            <a:rPr lang="en-US" sz="1600" b="0" i="1" smtClean="0">
                              <a:latin typeface="Cambria Math"/>
                            </a:rPr>
                            <m:t>−</m:t>
                          </m:r>
                          <m:sSup>
                            <m:sSupPr>
                              <m:ctrlPr>
                                <a:rPr lang="en-US" sz="1600" b="0" i="1" smtClean="0">
                                  <a:latin typeface="Cambria Math"/>
                                </a:rPr>
                              </m:ctrlPr>
                            </m:sSupPr>
                            <m:e>
                              <m:d>
                                <m:dPr>
                                  <m:begChr m:val="⟨"/>
                                  <m:endChr m:val="⟩"/>
                                  <m:ctrlPr>
                                    <a:rPr lang="en-US" sz="1600" b="0" i="1" smtClean="0">
                                      <a:latin typeface="Cambria Math"/>
                                    </a:rPr>
                                  </m:ctrlPr>
                                </m:dPr>
                                <m:e>
                                  <m:r>
                                    <a:rPr lang="en-US" sz="1600" b="0" i="1" smtClean="0">
                                      <a:latin typeface="Cambria Math"/>
                                    </a:rPr>
                                    <m:t>𝑏</m:t>
                                  </m:r>
                                </m:e>
                              </m:d>
                            </m:e>
                            <m:sup>
                              <m:r>
                                <a:rPr lang="en-US" sz="1600" b="0" i="1" smtClean="0">
                                  <a:latin typeface="Cambria Math"/>
                                </a:rPr>
                                <m:t>2</m:t>
                              </m:r>
                            </m:sup>
                          </m:sSup>
                        </m:e>
                      </m:d>
                    </m:oMath>
                  </m:oMathPara>
                </a14:m>
                <a:endParaRPr lang="en-US" sz="1600"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sz="1600" i="1">
                            <a:latin typeface="Cambria Math"/>
                          </a:rPr>
                        </m:ctrlPr>
                      </m:sSubPr>
                      <m:e>
                        <m:r>
                          <a:rPr lang="en-US" sz="1600" i="1">
                            <a:latin typeface="Cambria Math"/>
                            <a:ea typeface="Cambria Math"/>
                          </a:rPr>
                          <m:t>𝛿</m:t>
                        </m:r>
                      </m:e>
                      <m:sub>
                        <m:r>
                          <a:rPr lang="en-US" sz="1600" i="1">
                            <a:latin typeface="Cambria Math"/>
                          </a:rPr>
                          <m:t>𝑗</m:t>
                        </m:r>
                        <m:r>
                          <a:rPr lang="en-US" sz="1600" i="1">
                            <a:latin typeface="Cambria Math"/>
                          </a:rPr>
                          <m:t>,</m:t>
                        </m:r>
                        <m:r>
                          <a:rPr lang="en-US" sz="1600" i="1">
                            <a:latin typeface="Cambria Math"/>
                          </a:rPr>
                          <m:t>𝑘</m:t>
                        </m:r>
                      </m:sub>
                    </m:sSub>
                  </m:oMath>
                </a14:m>
                <a:r>
                  <a:rPr lang="en-US" sz="1600" dirty="0" smtClean="0">
                    <a:latin typeface="Times New Roman" panose="02020603050405020304" pitchFamily="18" charset="0"/>
                    <a:cs typeface="Times New Roman" panose="02020603050405020304" pitchFamily="18" charset="0"/>
                  </a:rPr>
                  <a:t> is the delta function which is equal to 1 if j = k and equal to 0 otherwise</a:t>
                </a:r>
              </a:p>
              <a:p>
                <a:endParaRPr lang="en-US" sz="16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
                        <m:fPr>
                          <m:ctrlPr>
                            <a:rPr lang="en-US" sz="1600" i="1">
                              <a:latin typeface="Cambria Math"/>
                            </a:rPr>
                          </m:ctrlPr>
                        </m:fPr>
                        <m:num>
                          <m:r>
                            <a:rPr lang="en-US" sz="1600" i="1">
                              <a:latin typeface="Cambria Math"/>
                            </a:rPr>
                            <m:t>𝑑</m:t>
                          </m:r>
                          <m:r>
                            <a:rPr lang="en-US" sz="1600" i="1">
                              <a:latin typeface="Cambria Math"/>
                              <a:ea typeface="Cambria Math"/>
                            </a:rPr>
                            <m:t>𝜎</m:t>
                          </m:r>
                        </m:num>
                        <m:den>
                          <m:r>
                            <a:rPr lang="en-US" sz="1600" i="1">
                              <a:latin typeface="Cambria Math"/>
                            </a:rPr>
                            <m:t>𝑑</m:t>
                          </m:r>
                          <m:r>
                            <m:rPr>
                              <m:sty m:val="p"/>
                            </m:rPr>
                            <a:rPr lang="el-GR" sz="1600" i="1">
                              <a:latin typeface="Cambria Math"/>
                              <a:ea typeface="Cambria Math"/>
                            </a:rPr>
                            <m:t>Ω</m:t>
                          </m:r>
                        </m:den>
                      </m:f>
                      <m:r>
                        <a:rPr lang="en-US" sz="1600" i="1">
                          <a:latin typeface="Cambria Math"/>
                        </a:rPr>
                        <m:t>= </m:t>
                      </m:r>
                      <m:sSup>
                        <m:sSupPr>
                          <m:ctrlPr>
                            <a:rPr lang="en-US" sz="1600" i="1" smtClean="0">
                              <a:latin typeface="Cambria Math"/>
                            </a:rPr>
                          </m:ctrlPr>
                        </m:sSupPr>
                        <m:e>
                          <m:d>
                            <m:dPr>
                              <m:begChr m:val="⟨"/>
                              <m:endChr m:val="⟩"/>
                              <m:ctrlPr>
                                <a:rPr lang="en-US" sz="1600" i="1" smtClean="0">
                                  <a:latin typeface="Cambria Math"/>
                                </a:rPr>
                              </m:ctrlPr>
                            </m:dPr>
                            <m:e>
                              <m:r>
                                <a:rPr lang="en-US" sz="1600" b="0" i="1" smtClean="0">
                                  <a:latin typeface="Cambria Math"/>
                                </a:rPr>
                                <m:t>𝑏</m:t>
                              </m:r>
                            </m:e>
                          </m:d>
                        </m:e>
                        <m:sup>
                          <m:r>
                            <a:rPr lang="en-US" sz="1600" b="0" i="1" smtClean="0">
                              <a:latin typeface="Cambria Math"/>
                            </a:rPr>
                            <m:t>2</m:t>
                          </m:r>
                        </m:sup>
                      </m:sSup>
                      <m:nary>
                        <m:naryPr>
                          <m:chr m:val="∑"/>
                          <m:supHide m:val="on"/>
                          <m:ctrlPr>
                            <a:rPr lang="en-US" sz="1600" i="1">
                              <a:latin typeface="Cambria Math"/>
                            </a:rPr>
                          </m:ctrlPr>
                        </m:naryPr>
                        <m:sub>
                          <m:r>
                            <m:rPr>
                              <m:brk m:alnAt="7"/>
                            </m:rPr>
                            <a:rPr lang="en-US" sz="1600" i="1">
                              <a:latin typeface="Cambria Math"/>
                            </a:rPr>
                            <m:t>𝑗</m:t>
                          </m:r>
                          <m:r>
                            <a:rPr lang="en-US" sz="1600" i="1">
                              <a:latin typeface="Cambria Math"/>
                            </a:rPr>
                            <m:t>,</m:t>
                          </m:r>
                          <m:r>
                            <a:rPr lang="en-US" sz="1600" i="1">
                              <a:latin typeface="Cambria Math"/>
                            </a:rPr>
                            <m:t>𝑘</m:t>
                          </m:r>
                        </m:sub>
                        <m:sup/>
                        <m:e>
                          <m:sSup>
                            <m:sSupPr>
                              <m:ctrlPr>
                                <a:rPr lang="en-US" sz="1600" i="1">
                                  <a:latin typeface="Cambria Math"/>
                                </a:rPr>
                              </m:ctrlPr>
                            </m:sSupPr>
                            <m:e>
                              <m:r>
                                <a:rPr lang="en-US" sz="1600" i="1">
                                  <a:latin typeface="Cambria Math"/>
                                </a:rPr>
                                <m:t>𝑒</m:t>
                              </m:r>
                            </m:e>
                            <m:sup>
                              <m:r>
                                <a:rPr lang="en-US" sz="1600" i="1">
                                  <a:latin typeface="Cambria Math"/>
                                </a:rPr>
                                <m:t>−</m:t>
                              </m:r>
                              <m:r>
                                <a:rPr lang="en-US" sz="1600" i="1">
                                  <a:latin typeface="Cambria Math"/>
                                </a:rPr>
                                <m:t>𝑖𝑞</m:t>
                              </m:r>
                              <m:r>
                                <a:rPr lang="en-US" sz="1600" i="1">
                                  <a:latin typeface="Cambria Math"/>
                                </a:rPr>
                                <m:t>(</m:t>
                              </m:r>
                              <m:sSub>
                                <m:sSubPr>
                                  <m:ctrlPr>
                                    <a:rPr lang="en-US" sz="1600" i="1">
                                      <a:latin typeface="Cambria Math"/>
                                    </a:rPr>
                                  </m:ctrlPr>
                                </m:sSubPr>
                                <m:e>
                                  <m:r>
                                    <a:rPr lang="en-US" sz="1600" i="1">
                                      <a:latin typeface="Cambria Math"/>
                                    </a:rPr>
                                    <m:t>𝑟</m:t>
                                  </m:r>
                                </m:e>
                                <m:sub>
                                  <m:r>
                                    <a:rPr lang="en-US" sz="1600" i="1">
                                      <a:latin typeface="Cambria Math"/>
                                    </a:rPr>
                                    <m:t>𝑗</m:t>
                                  </m:r>
                                </m:sub>
                              </m:sSub>
                              <m:r>
                                <a:rPr lang="en-US" sz="1600" i="1">
                                  <a:latin typeface="Cambria Math"/>
                                </a:rPr>
                                <m:t>−</m:t>
                              </m:r>
                              <m:sSub>
                                <m:sSubPr>
                                  <m:ctrlPr>
                                    <a:rPr lang="en-US" sz="1600" i="1">
                                      <a:latin typeface="Cambria Math"/>
                                    </a:rPr>
                                  </m:ctrlPr>
                                </m:sSubPr>
                                <m:e>
                                  <m:r>
                                    <a:rPr lang="en-US" sz="1600" i="1">
                                      <a:latin typeface="Cambria Math"/>
                                    </a:rPr>
                                    <m:t>𝑟</m:t>
                                  </m:r>
                                </m:e>
                                <m:sub>
                                  <m:r>
                                    <a:rPr lang="en-US" sz="1600" i="1">
                                      <a:latin typeface="Cambria Math"/>
                                    </a:rPr>
                                    <m:t>𝑘</m:t>
                                  </m:r>
                                </m:sub>
                              </m:sSub>
                              <m:r>
                                <a:rPr lang="en-US" sz="1600" i="1">
                                  <a:latin typeface="Cambria Math"/>
                                </a:rPr>
                                <m:t>)</m:t>
                              </m:r>
                            </m:sup>
                          </m:sSup>
                          <m:r>
                            <a:rPr lang="en-US" sz="1600" b="0" i="1" smtClean="0">
                              <a:latin typeface="Cambria Math"/>
                            </a:rPr>
                            <m:t>+</m:t>
                          </m:r>
                          <m:r>
                            <a:rPr lang="en-US" sz="1600" b="0" i="1" smtClean="0">
                              <a:latin typeface="Cambria Math"/>
                            </a:rPr>
                            <m:t>𝑁</m:t>
                          </m:r>
                          <m:d>
                            <m:dPr>
                              <m:ctrlPr>
                                <a:rPr lang="en-US" sz="1600" b="0" i="1" smtClean="0">
                                  <a:latin typeface="Cambria Math"/>
                                </a:rPr>
                              </m:ctrlPr>
                            </m:dPr>
                            <m:e>
                              <m:d>
                                <m:dPr>
                                  <m:begChr m:val="⟨"/>
                                  <m:endChr m:val="⟩"/>
                                  <m:ctrlPr>
                                    <a:rPr lang="en-US" sz="1600" b="0" i="1" smtClean="0">
                                      <a:latin typeface="Cambria Math"/>
                                    </a:rPr>
                                  </m:ctrlPr>
                                </m:dPr>
                                <m:e>
                                  <m:sSup>
                                    <m:sSupPr>
                                      <m:ctrlPr>
                                        <a:rPr lang="en-US" sz="1600" b="0" i="1" smtClean="0">
                                          <a:latin typeface="Cambria Math"/>
                                        </a:rPr>
                                      </m:ctrlPr>
                                    </m:sSupPr>
                                    <m:e>
                                      <m:r>
                                        <a:rPr lang="en-US" sz="1600" b="0" i="1" smtClean="0">
                                          <a:latin typeface="Cambria Math"/>
                                        </a:rPr>
                                        <m:t>𝑏</m:t>
                                      </m:r>
                                    </m:e>
                                    <m:sup>
                                      <m:r>
                                        <a:rPr lang="en-US" sz="1600" b="0" i="1" smtClean="0">
                                          <a:latin typeface="Cambria Math"/>
                                        </a:rPr>
                                        <m:t>2</m:t>
                                      </m:r>
                                    </m:sup>
                                  </m:sSup>
                                </m:e>
                              </m:d>
                              <m:r>
                                <a:rPr lang="en-US" sz="1600" b="0" i="1" smtClean="0">
                                  <a:latin typeface="Cambria Math"/>
                                </a:rPr>
                                <m:t>−</m:t>
                              </m:r>
                              <m:sSup>
                                <m:sSupPr>
                                  <m:ctrlPr>
                                    <a:rPr lang="en-US" sz="1600" b="0" i="1" smtClean="0">
                                      <a:latin typeface="Cambria Math"/>
                                    </a:rPr>
                                  </m:ctrlPr>
                                </m:sSupPr>
                                <m:e>
                                  <m:d>
                                    <m:dPr>
                                      <m:begChr m:val="⟨"/>
                                      <m:endChr m:val="⟩"/>
                                      <m:ctrlPr>
                                        <a:rPr lang="en-US" sz="1600" b="0" i="1" smtClean="0">
                                          <a:latin typeface="Cambria Math"/>
                                        </a:rPr>
                                      </m:ctrlPr>
                                    </m:dPr>
                                    <m:e>
                                      <m:r>
                                        <a:rPr lang="en-US" sz="1600" b="0" i="1" smtClean="0">
                                          <a:latin typeface="Cambria Math"/>
                                        </a:rPr>
                                        <m:t>𝑏</m:t>
                                      </m:r>
                                    </m:e>
                                  </m:d>
                                </m:e>
                                <m:sup>
                                  <m:r>
                                    <a:rPr lang="en-US" sz="1600" b="0" i="1" smtClean="0">
                                      <a:latin typeface="Cambria Math"/>
                                    </a:rPr>
                                    <m:t>2</m:t>
                                  </m:r>
                                </m:sup>
                              </m:sSup>
                            </m:e>
                          </m:d>
                        </m:e>
                      </m:nary>
                    </m:oMath>
                  </m:oMathPara>
                </a14:m>
                <a:endParaRPr lang="en-US" sz="1600" dirty="0" smtClean="0">
                  <a:latin typeface="Times New Roman" panose="02020603050405020304" pitchFamily="18" charset="0"/>
                  <a:cs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The first term in the above equation is equal to the total intensity that obtained from all nuclei has the identical scattering length equal to the average </a:t>
                </a:r>
                <a14:m>
                  <m:oMath xmlns:m="http://schemas.openxmlformats.org/officeDocument/2006/math">
                    <m:d>
                      <m:dPr>
                        <m:begChr m:val="⟨"/>
                        <m:endChr m:val="⟩"/>
                        <m:ctrlPr>
                          <a:rPr lang="en-US" sz="1600" i="1" smtClean="0">
                            <a:latin typeface="Cambria Math"/>
                          </a:rPr>
                        </m:ctrlPr>
                      </m:dPr>
                      <m:e>
                        <m:r>
                          <a:rPr lang="en-US" sz="1600" b="0" i="1" smtClean="0">
                            <a:latin typeface="Cambria Math"/>
                          </a:rPr>
                          <m:t>𝑏</m:t>
                        </m:r>
                      </m:e>
                    </m:d>
                  </m:oMath>
                </a14:m>
                <a:endParaRPr lang="en-US" sz="1600" dirty="0" smtClean="0">
                  <a:latin typeface="Times New Roman" panose="02020603050405020304" pitchFamily="18" charset="0"/>
                  <a:cs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The second term does not depend on </a:t>
                </a:r>
                <a:r>
                  <a:rPr lang="en-US" sz="1600" i="1" dirty="0" err="1" smtClean="0">
                    <a:latin typeface="Times New Roman" panose="02020603050405020304" pitchFamily="18" charset="0"/>
                    <a:cs typeface="Times New Roman" panose="02020603050405020304" pitchFamily="18" charset="0"/>
                  </a:rPr>
                  <a:t>r</a:t>
                </a:r>
                <a:r>
                  <a:rPr lang="en-US" sz="1600" i="1" baseline="-25000" dirty="0" err="1" smtClean="0">
                    <a:latin typeface="Times New Roman" panose="02020603050405020304" pitchFamily="18" charset="0"/>
                    <a:cs typeface="Times New Roman" panose="02020603050405020304" pitchFamily="18" charset="0"/>
                  </a:rPr>
                  <a:t>j</a:t>
                </a:r>
                <a:r>
                  <a:rPr lang="en-US" sz="1600" dirty="0" smtClean="0">
                    <a:latin typeface="Times New Roman" panose="02020603050405020304" pitchFamily="18" charset="0"/>
                    <a:cs typeface="Times New Roman" panose="02020603050405020304" pitchFamily="18" charset="0"/>
                  </a:rPr>
                  <a:t> and therefore contains no information on structure of the sample. This is proportional to the variance of </a:t>
                </a:r>
                <a14:m>
                  <m:oMath xmlns:m="http://schemas.openxmlformats.org/officeDocument/2006/math">
                    <m:r>
                      <a:rPr lang="en-US" sz="1600" b="0" i="0" smtClean="0">
                        <a:latin typeface="Cambria Math"/>
                      </a:rPr>
                      <m:t> </m:t>
                    </m:r>
                    <m:d>
                      <m:dPr>
                        <m:begChr m:val="⟨"/>
                        <m:endChr m:val="⟩"/>
                        <m:ctrlPr>
                          <a:rPr lang="en-US" sz="1600" i="1">
                            <a:latin typeface="Cambria Math"/>
                          </a:rPr>
                        </m:ctrlPr>
                      </m:dPr>
                      <m:e>
                        <m:sSup>
                          <m:sSupPr>
                            <m:ctrlPr>
                              <a:rPr lang="en-US" sz="1600" i="1">
                                <a:latin typeface="Cambria Math"/>
                              </a:rPr>
                            </m:ctrlPr>
                          </m:sSupPr>
                          <m:e>
                            <m:r>
                              <a:rPr lang="en-US" sz="1600" i="1">
                                <a:latin typeface="Cambria Math"/>
                              </a:rPr>
                              <m:t>𝑏</m:t>
                            </m:r>
                          </m:e>
                          <m:sup>
                            <m:r>
                              <a:rPr lang="en-US" sz="1600" i="1">
                                <a:latin typeface="Cambria Math"/>
                              </a:rPr>
                              <m:t>2</m:t>
                            </m:r>
                          </m:sup>
                        </m:sSup>
                      </m:e>
                    </m:d>
                    <m:r>
                      <a:rPr lang="en-US" sz="1600" b="0" i="0" smtClean="0">
                        <a:latin typeface="Cambria Math"/>
                      </a:rPr>
                      <m:t>−</m:t>
                    </m:r>
                    <m:sSup>
                      <m:sSupPr>
                        <m:ctrlPr>
                          <a:rPr lang="en-US" sz="1600" i="1">
                            <a:latin typeface="Cambria Math"/>
                          </a:rPr>
                        </m:ctrlPr>
                      </m:sSupPr>
                      <m:e>
                        <m:d>
                          <m:dPr>
                            <m:begChr m:val="⟨"/>
                            <m:endChr m:val="⟩"/>
                            <m:ctrlPr>
                              <a:rPr lang="en-US" sz="1600" i="1">
                                <a:latin typeface="Cambria Math"/>
                              </a:rPr>
                            </m:ctrlPr>
                          </m:dPr>
                          <m:e>
                            <m:r>
                              <a:rPr lang="en-US" sz="1600" i="1">
                                <a:latin typeface="Cambria Math"/>
                              </a:rPr>
                              <m:t>𝑏</m:t>
                            </m:r>
                          </m:e>
                        </m:d>
                      </m:e>
                      <m:sup>
                        <m:r>
                          <a:rPr lang="en-US" sz="1600" i="1">
                            <a:latin typeface="Cambria Math"/>
                          </a:rPr>
                          <m:t>2</m:t>
                        </m:r>
                      </m:sup>
                    </m:sSup>
                  </m:oMath>
                </a14:m>
                <a:r>
                  <a:rPr lang="en-US" sz="1600" dirty="0" smtClean="0">
                    <a:latin typeface="Times New Roman" panose="02020603050405020304" pitchFamily="18" charset="0"/>
                    <a:cs typeface="Times New Roman" panose="02020603050405020304" pitchFamily="18" charset="0"/>
                  </a:rPr>
                  <a:t> and arise from the fluctuation in the scattering lengths The first tem is called </a:t>
                </a:r>
                <a:r>
                  <a:rPr lang="en-US" sz="1600" b="1" dirty="0" smtClean="0">
                    <a:solidFill>
                      <a:srgbClr val="FF0000"/>
                    </a:solidFill>
                    <a:latin typeface="Times New Roman" panose="02020603050405020304" pitchFamily="18" charset="0"/>
                    <a:cs typeface="Times New Roman" panose="02020603050405020304" pitchFamily="18" charset="0"/>
                  </a:rPr>
                  <a:t>coherent</a:t>
                </a:r>
                <a:r>
                  <a:rPr lang="en-US" sz="1600" dirty="0" smtClean="0">
                    <a:latin typeface="Times New Roman" panose="02020603050405020304" pitchFamily="18" charset="0"/>
                    <a:cs typeface="Times New Roman" panose="02020603050405020304" pitchFamily="18" charset="0"/>
                  </a:rPr>
                  <a:t> and the second term called </a:t>
                </a:r>
                <a:r>
                  <a:rPr lang="en-US" sz="1600" b="1" dirty="0" smtClean="0">
                    <a:solidFill>
                      <a:srgbClr val="FF0000"/>
                    </a:solidFill>
                    <a:latin typeface="Times New Roman" panose="02020603050405020304" pitchFamily="18" charset="0"/>
                    <a:cs typeface="Times New Roman" panose="02020603050405020304" pitchFamily="18" charset="0"/>
                  </a:rPr>
                  <a:t>incoherent</a:t>
                </a:r>
                <a:r>
                  <a:rPr lang="en-US" sz="1600" dirty="0" smtClean="0">
                    <a:latin typeface="Times New Roman" panose="02020603050405020304" pitchFamily="18" charset="0"/>
                    <a:cs typeface="Times New Roman" panose="02020603050405020304" pitchFamily="18" charset="0"/>
                  </a:rPr>
                  <a:t> scattering cross section </a:t>
                </a:r>
              </a:p>
              <a:p>
                <a:endParaRPr lang="en-US" sz="1600" dirty="0">
                  <a:latin typeface="Times New Roman" panose="02020603050405020304" pitchFamily="18" charset="0"/>
                  <a:cs typeface="Times New Roman" panose="02020603050405020304" pitchFamily="18" charset="0"/>
                </a:endParaRPr>
              </a:p>
              <a:p>
                <a:r>
                  <a:rPr lang="en-US" sz="1600" dirty="0" smtClean="0">
                    <a:solidFill>
                      <a:srgbClr val="0000FF"/>
                    </a:solidFill>
                    <a:latin typeface="Times New Roman" panose="02020603050405020304" pitchFamily="18" charset="0"/>
                    <a:cs typeface="Times New Roman" panose="02020603050405020304" pitchFamily="18" charset="0"/>
                  </a:rPr>
                  <a:t>The average </a:t>
                </a:r>
                <a14:m>
                  <m:oMath xmlns:m="http://schemas.openxmlformats.org/officeDocument/2006/math">
                    <m:d>
                      <m:dPr>
                        <m:begChr m:val="⟨"/>
                        <m:endChr m:val="⟩"/>
                        <m:ctrlPr>
                          <a:rPr lang="en-US" sz="1600" i="1" smtClean="0">
                            <a:solidFill>
                              <a:srgbClr val="0000FF"/>
                            </a:solidFill>
                            <a:latin typeface="Cambria Math"/>
                            <a:cs typeface="Times New Roman" panose="02020603050405020304" pitchFamily="18" charset="0"/>
                          </a:rPr>
                        </m:ctrlPr>
                      </m:dPr>
                      <m:e>
                        <m:sSub>
                          <m:sSubPr>
                            <m:ctrlPr>
                              <a:rPr lang="en-US" sz="1600" i="1" smtClean="0">
                                <a:solidFill>
                                  <a:srgbClr val="0000FF"/>
                                </a:solidFill>
                                <a:latin typeface="Cambria Math"/>
                                <a:cs typeface="Times New Roman" panose="02020603050405020304" pitchFamily="18" charset="0"/>
                              </a:rPr>
                            </m:ctrlPr>
                          </m:sSubPr>
                          <m:e>
                            <m:r>
                              <a:rPr lang="en-US" sz="1600" b="0" i="1" smtClean="0">
                                <a:solidFill>
                                  <a:srgbClr val="0000FF"/>
                                </a:solidFill>
                                <a:latin typeface="Cambria Math"/>
                                <a:cs typeface="Times New Roman" panose="02020603050405020304" pitchFamily="18" charset="0"/>
                              </a:rPr>
                              <m:t>𝑏</m:t>
                            </m:r>
                          </m:e>
                          <m:sub>
                            <m:r>
                              <a:rPr lang="en-US" sz="1600" b="0" i="1" smtClean="0">
                                <a:solidFill>
                                  <a:srgbClr val="0000FF"/>
                                </a:solidFill>
                                <a:latin typeface="Cambria Math"/>
                                <a:cs typeface="Times New Roman" panose="02020603050405020304" pitchFamily="18" charset="0"/>
                              </a:rPr>
                              <m:t>𝑗</m:t>
                            </m:r>
                          </m:sub>
                        </m:sSub>
                      </m:e>
                    </m:d>
                  </m:oMath>
                </a14:m>
                <a:r>
                  <a:rPr lang="en-US" sz="1600" dirty="0" smtClean="0">
                    <a:solidFill>
                      <a:srgbClr val="0000FF"/>
                    </a:solidFill>
                    <a:latin typeface="Times New Roman" panose="02020603050405020304" pitchFamily="18" charset="0"/>
                    <a:cs typeface="Times New Roman" panose="02020603050405020304" pitchFamily="18" charset="0"/>
                  </a:rPr>
                  <a:t> of  </a:t>
                </a:r>
                <a14:m>
                  <m:oMath xmlns:m="http://schemas.openxmlformats.org/officeDocument/2006/math">
                    <m:sSub>
                      <m:sSubPr>
                        <m:ctrlPr>
                          <a:rPr lang="en-US" sz="1600" i="1">
                            <a:solidFill>
                              <a:srgbClr val="0000FF"/>
                            </a:solidFill>
                            <a:latin typeface="Cambria Math"/>
                            <a:cs typeface="Times New Roman" panose="02020603050405020304" pitchFamily="18" charset="0"/>
                          </a:rPr>
                        </m:ctrlPr>
                      </m:sSubPr>
                      <m:e>
                        <m:r>
                          <a:rPr lang="en-US" sz="1600" b="0" i="1">
                            <a:solidFill>
                              <a:srgbClr val="0000FF"/>
                            </a:solidFill>
                            <a:latin typeface="Cambria Math"/>
                            <a:cs typeface="Times New Roman" panose="02020603050405020304" pitchFamily="18" charset="0"/>
                          </a:rPr>
                          <m:t>𝑏</m:t>
                        </m:r>
                      </m:e>
                      <m:sub>
                        <m:r>
                          <a:rPr lang="en-US" sz="1600" b="0" i="1">
                            <a:solidFill>
                              <a:srgbClr val="0000FF"/>
                            </a:solidFill>
                            <a:latin typeface="Cambria Math"/>
                            <a:cs typeface="Times New Roman" panose="02020603050405020304" pitchFamily="18" charset="0"/>
                          </a:rPr>
                          <m:t>𝑗</m:t>
                        </m:r>
                      </m:sub>
                    </m:sSub>
                  </m:oMath>
                </a14:m>
                <a:r>
                  <a:rPr lang="en-US" sz="1600" dirty="0" smtClean="0">
                    <a:solidFill>
                      <a:srgbClr val="0000FF"/>
                    </a:solidFill>
                    <a:latin typeface="Times New Roman" panose="02020603050405020304" pitchFamily="18" charset="0"/>
                    <a:cs typeface="Times New Roman" panose="02020603050405020304" pitchFamily="18" charset="0"/>
                  </a:rPr>
                  <a:t> over all the isotope and spin states is called the coherent scattering length and the root mean square deviation of </a:t>
                </a:r>
                <a14:m>
                  <m:oMath xmlns:m="http://schemas.openxmlformats.org/officeDocument/2006/math">
                    <m:sSub>
                      <m:sSubPr>
                        <m:ctrlPr>
                          <a:rPr lang="en-US" sz="1600" i="1">
                            <a:solidFill>
                              <a:srgbClr val="0000FF"/>
                            </a:solidFill>
                            <a:latin typeface="Cambria Math"/>
                            <a:cs typeface="Times New Roman" panose="02020603050405020304" pitchFamily="18" charset="0"/>
                          </a:rPr>
                        </m:ctrlPr>
                      </m:sSubPr>
                      <m:e>
                        <m:r>
                          <a:rPr lang="en-US" sz="1600" b="0" i="1">
                            <a:solidFill>
                              <a:srgbClr val="0000FF"/>
                            </a:solidFill>
                            <a:latin typeface="Cambria Math"/>
                            <a:cs typeface="Times New Roman" panose="02020603050405020304" pitchFamily="18" charset="0"/>
                          </a:rPr>
                          <m:t>𝑏</m:t>
                        </m:r>
                      </m:e>
                      <m:sub>
                        <m:r>
                          <a:rPr lang="en-US" sz="1600" b="0" i="1">
                            <a:solidFill>
                              <a:srgbClr val="0000FF"/>
                            </a:solidFill>
                            <a:latin typeface="Cambria Math"/>
                            <a:cs typeface="Times New Roman" panose="02020603050405020304" pitchFamily="18" charset="0"/>
                          </a:rPr>
                          <m:t>𝑗</m:t>
                        </m:r>
                      </m:sub>
                    </m:sSub>
                  </m:oMath>
                </a14:m>
                <a:r>
                  <a:rPr lang="en-US" sz="1600" dirty="0" smtClean="0">
                    <a:solidFill>
                      <a:srgbClr val="0000FF"/>
                    </a:solidFill>
                    <a:latin typeface="Times New Roman" panose="02020603050405020304" pitchFamily="18" charset="0"/>
                    <a:cs typeface="Times New Roman" panose="02020603050405020304" pitchFamily="18" charset="0"/>
                  </a:rPr>
                  <a:t> from </a:t>
                </a:r>
                <a14:m>
                  <m:oMath xmlns:m="http://schemas.openxmlformats.org/officeDocument/2006/math">
                    <m:d>
                      <m:dPr>
                        <m:begChr m:val="⟨"/>
                        <m:endChr m:val="⟩"/>
                        <m:ctrlPr>
                          <a:rPr lang="en-US" sz="1600" i="1">
                            <a:solidFill>
                              <a:srgbClr val="0000FF"/>
                            </a:solidFill>
                            <a:latin typeface="Cambria Math"/>
                            <a:cs typeface="Times New Roman" panose="02020603050405020304" pitchFamily="18" charset="0"/>
                          </a:rPr>
                        </m:ctrlPr>
                      </m:dPr>
                      <m:e>
                        <m:sSub>
                          <m:sSubPr>
                            <m:ctrlPr>
                              <a:rPr lang="en-US" sz="1600" i="1">
                                <a:solidFill>
                                  <a:srgbClr val="0000FF"/>
                                </a:solidFill>
                                <a:latin typeface="Cambria Math"/>
                                <a:cs typeface="Times New Roman" panose="02020603050405020304" pitchFamily="18" charset="0"/>
                              </a:rPr>
                            </m:ctrlPr>
                          </m:sSubPr>
                          <m:e>
                            <m:r>
                              <a:rPr lang="en-US" sz="1600" b="0" i="1">
                                <a:solidFill>
                                  <a:srgbClr val="0000FF"/>
                                </a:solidFill>
                                <a:latin typeface="Cambria Math"/>
                                <a:cs typeface="Times New Roman" panose="02020603050405020304" pitchFamily="18" charset="0"/>
                              </a:rPr>
                              <m:t>𝑏</m:t>
                            </m:r>
                          </m:e>
                          <m:sub>
                            <m:r>
                              <a:rPr lang="en-US" sz="1600" b="0" i="1">
                                <a:solidFill>
                                  <a:srgbClr val="0000FF"/>
                                </a:solidFill>
                                <a:latin typeface="Cambria Math"/>
                                <a:cs typeface="Times New Roman" panose="02020603050405020304" pitchFamily="18" charset="0"/>
                              </a:rPr>
                              <m:t>𝑗</m:t>
                            </m:r>
                          </m:sub>
                        </m:sSub>
                      </m:e>
                    </m:d>
                  </m:oMath>
                </a14:m>
                <a:r>
                  <a:rPr lang="en-US" sz="1600" dirty="0">
                    <a:solidFill>
                      <a:srgbClr val="0000FF"/>
                    </a:solidFill>
                    <a:latin typeface="Times New Roman" panose="02020603050405020304" pitchFamily="18" charset="0"/>
                    <a:cs typeface="Times New Roman" panose="02020603050405020304" pitchFamily="18" charset="0"/>
                  </a:rPr>
                  <a:t> </a:t>
                </a:r>
                <a:r>
                  <a:rPr lang="en-US" sz="1600" dirty="0" smtClean="0">
                    <a:solidFill>
                      <a:srgbClr val="0000FF"/>
                    </a:solidFill>
                    <a:latin typeface="Times New Roman" panose="02020603050405020304" pitchFamily="18" charset="0"/>
                    <a:cs typeface="Times New Roman" panose="02020603050405020304" pitchFamily="18" charset="0"/>
                  </a:rPr>
                  <a:t> is called incoherent scattering length. </a:t>
                </a:r>
                <a:endParaRPr lang="en-US" sz="1600" dirty="0">
                  <a:latin typeface="Times New Roman" panose="02020603050405020304" pitchFamily="18"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36917" y="914400"/>
                <a:ext cx="8229600" cy="5322932"/>
              </a:xfrm>
              <a:prstGeom prst="rect">
                <a:avLst/>
              </a:prstGeom>
              <a:blipFill rotWithShape="1">
                <a:blip r:embed="rId2"/>
                <a:stretch>
                  <a:fillRect l="-370" t="-458" r="-74" b="-115"/>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1EB8CD6A-B2DA-4254-8EA7-9951D673A479}" type="slidenum">
              <a:rPr lang="en-US" smtClean="0"/>
              <a:t>42</a:t>
            </a:fld>
            <a:endParaRPr lang="en-US"/>
          </a:p>
        </p:txBody>
      </p:sp>
    </p:spTree>
    <p:extLst>
      <p:ext uri="{BB962C8B-B14F-4D97-AF65-F5344CB8AC3E}">
        <p14:creationId xmlns:p14="http://schemas.microsoft.com/office/powerpoint/2010/main" val="15677975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476" y="271790"/>
            <a:ext cx="6043573" cy="523220"/>
          </a:xfrm>
          <a:prstGeom prst="rect">
            <a:avLst/>
          </a:prstGeom>
        </p:spPr>
        <p:txBody>
          <a:bodyPr wrap="square">
            <a:spAutoFit/>
          </a:bodyPr>
          <a:lstStyle/>
          <a:p>
            <a:r>
              <a:rPr lang="en-US" altLang="en-US" sz="2800" b="1" dirty="0" smtClean="0">
                <a:solidFill>
                  <a:srgbClr val="0000FF"/>
                </a:solidFill>
                <a:latin typeface="Times New Roman" panose="02020603050405020304" pitchFamily="18" charset="0"/>
                <a:cs typeface="Times New Roman" panose="02020603050405020304" pitchFamily="18" charset="0"/>
              </a:rPr>
              <a:t>Coherent and incoherent scattering </a:t>
            </a:r>
            <a:endParaRPr lang="en-US" sz="2800" b="1"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292491" y="784946"/>
                <a:ext cx="8694124" cy="4719305"/>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Therefore the coherent and incoherent length of an element or an isotope are defined as</a:t>
                </a:r>
              </a:p>
              <a:p>
                <a:endParaRPr lang="en-US"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en-US" i="1" smtClean="0">
                            <a:latin typeface="Cambria Math"/>
                          </a:rPr>
                        </m:ctrlPr>
                      </m:sSubPr>
                      <m:e>
                        <m:r>
                          <a:rPr lang="en-US" b="0" i="1" smtClean="0">
                            <a:latin typeface="Cambria Math"/>
                          </a:rPr>
                          <m:t>𝑏</m:t>
                        </m:r>
                      </m:e>
                      <m:sub>
                        <m:r>
                          <m:rPr>
                            <m:sty m:val="p"/>
                          </m:rPr>
                          <a:rPr lang="en-US" b="0" i="0" smtClean="0">
                            <a:latin typeface="Cambria Math"/>
                          </a:rPr>
                          <m:t>coh</m:t>
                        </m:r>
                      </m:sub>
                    </m:sSub>
                    <m:r>
                      <a:rPr lang="en-US" b="0" i="1" smtClean="0">
                        <a:latin typeface="Cambria Math"/>
                      </a:rPr>
                      <m:t>= </m:t>
                    </m:r>
                    <m:d>
                      <m:dPr>
                        <m:begChr m:val="⟨"/>
                        <m:endChr m:val="⟩"/>
                        <m:ctrlPr>
                          <a:rPr lang="en-US" b="0" i="1" smtClean="0">
                            <a:latin typeface="Cambria Math"/>
                          </a:rPr>
                        </m:ctrlPr>
                      </m:dPr>
                      <m:e>
                        <m:r>
                          <a:rPr lang="en-US" b="0" i="1" smtClean="0">
                            <a:latin typeface="Cambria Math"/>
                          </a:rPr>
                          <m:t>𝑏</m:t>
                        </m:r>
                      </m:e>
                    </m:d>
                  </m:oMath>
                </a14:m>
                <a:r>
                  <a:rPr lang="en-US" dirty="0" smtClean="0">
                    <a:latin typeface="Times New Roman" panose="02020603050405020304" pitchFamily="18" charset="0"/>
                    <a:cs typeface="Times New Roman" panose="02020603050405020304" pitchFamily="18" charset="0"/>
                  </a:rPr>
                  <a:t>   </a:t>
                </a:r>
              </a:p>
              <a:p>
                <a:pPr algn="ctr"/>
                <a:endParaRPr lang="en-US" i="1" dirty="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𝑏</m:t>
                          </m:r>
                        </m:e>
                        <m:sub>
                          <m:r>
                            <m:rPr>
                              <m:sty m:val="p"/>
                            </m:rPr>
                            <a:rPr lang="en-US" b="0" i="0" smtClean="0">
                              <a:latin typeface="Cambria Math"/>
                            </a:rPr>
                            <m:t>inc</m:t>
                          </m:r>
                        </m:sub>
                      </m:sSub>
                      <m:r>
                        <a:rPr lang="en-US" b="0" i="1" smtClean="0">
                          <a:latin typeface="Cambria Math"/>
                        </a:rPr>
                        <m:t>= </m:t>
                      </m:r>
                      <m:sSup>
                        <m:sSupPr>
                          <m:ctrlPr>
                            <a:rPr lang="en-US" b="0" i="1" smtClean="0">
                              <a:latin typeface="Cambria Math"/>
                            </a:rPr>
                          </m:ctrlPr>
                        </m:sSupPr>
                        <m:e>
                          <m:d>
                            <m:dPr>
                              <m:ctrlPr>
                                <a:rPr lang="en-US" i="1">
                                  <a:latin typeface="Cambria Math"/>
                                </a:rPr>
                              </m:ctrlPr>
                            </m:dPr>
                            <m:e>
                              <m:d>
                                <m:dPr>
                                  <m:begChr m:val="⟨"/>
                                  <m:endChr m:val="⟩"/>
                                  <m:ctrlPr>
                                    <a:rPr lang="en-US" i="1">
                                      <a:latin typeface="Cambria Math"/>
                                    </a:rPr>
                                  </m:ctrlPr>
                                </m:dPr>
                                <m:e>
                                  <m:sSup>
                                    <m:sSupPr>
                                      <m:ctrlPr>
                                        <a:rPr lang="en-US" i="1" smtClean="0">
                                          <a:latin typeface="Cambria Math"/>
                                        </a:rPr>
                                      </m:ctrlPr>
                                    </m:sSupPr>
                                    <m:e>
                                      <m:r>
                                        <a:rPr lang="en-US" b="0" i="1" smtClean="0">
                                          <a:latin typeface="Cambria Math"/>
                                        </a:rPr>
                                        <m:t>𝑏</m:t>
                                      </m:r>
                                    </m:e>
                                    <m:sup>
                                      <m:r>
                                        <a:rPr lang="en-US" b="0" i="1" smtClean="0">
                                          <a:latin typeface="Cambria Math"/>
                                        </a:rPr>
                                        <m:t>2</m:t>
                                      </m:r>
                                    </m:sup>
                                  </m:sSup>
                                </m:e>
                              </m:d>
                              <m:r>
                                <a:rPr lang="en-US" b="0" i="1" smtClean="0">
                                  <a:latin typeface="Cambria Math"/>
                                </a:rPr>
                                <m:t>−</m:t>
                              </m:r>
                              <m:sSup>
                                <m:sSupPr>
                                  <m:ctrlPr>
                                    <a:rPr lang="en-US" b="0" i="1" smtClean="0">
                                      <a:latin typeface="Cambria Math"/>
                                    </a:rPr>
                                  </m:ctrlPr>
                                </m:sSupPr>
                                <m:e>
                                  <m:d>
                                    <m:dPr>
                                      <m:begChr m:val="⟨"/>
                                      <m:endChr m:val="⟩"/>
                                      <m:ctrlPr>
                                        <a:rPr lang="en-US" b="0" i="1" smtClean="0">
                                          <a:latin typeface="Cambria Math"/>
                                        </a:rPr>
                                      </m:ctrlPr>
                                    </m:dPr>
                                    <m:e>
                                      <m:r>
                                        <a:rPr lang="en-US" b="0" i="1" smtClean="0">
                                          <a:latin typeface="Cambria Math"/>
                                        </a:rPr>
                                        <m:t>𝑏</m:t>
                                      </m:r>
                                    </m:e>
                                  </m:d>
                                </m:e>
                                <m:sup>
                                  <m:r>
                                    <a:rPr lang="en-US" b="0" i="1" smtClean="0">
                                      <a:latin typeface="Cambria Math"/>
                                    </a:rPr>
                                    <m:t>2</m:t>
                                  </m:r>
                                </m:sup>
                              </m:sSup>
                            </m:e>
                          </m:d>
                        </m:e>
                        <m:sup>
                          <m:r>
                            <a:rPr lang="en-US" b="0" i="1" smtClean="0">
                              <a:latin typeface="Cambria Math"/>
                            </a:rPr>
                            <m:t>1/2</m:t>
                          </m:r>
                        </m:sup>
                      </m:sSup>
                    </m:oMath>
                  </m:oMathPara>
                </a14:m>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Total cross section </a:t>
                </a:r>
                <a:r>
                  <a:rPr lang="en-US" dirty="0" smtClean="0">
                    <a:latin typeface="Times New Roman" panose="02020603050405020304" pitchFamily="18" charset="0"/>
                    <a:cs typeface="Times New Roman" panose="02020603050405020304" pitchFamily="18" charset="0"/>
                    <a:sym typeface="Symbol"/>
                  </a:rPr>
                  <a:t></a:t>
                </a:r>
                <a:r>
                  <a:rPr lang="en-US" baseline="-25000" dirty="0" smtClean="0">
                    <a:latin typeface="Times New Roman" panose="02020603050405020304" pitchFamily="18" charset="0"/>
                    <a:cs typeface="Times New Roman" panose="02020603050405020304" pitchFamily="18" charset="0"/>
                    <a:sym typeface="Symbol"/>
                  </a:rPr>
                  <a:t>tot</a:t>
                </a:r>
                <a:r>
                  <a:rPr lang="en-US" dirty="0" smtClean="0">
                    <a:latin typeface="Times New Roman" panose="02020603050405020304" pitchFamily="18" charset="0"/>
                    <a:cs typeface="Times New Roman" panose="02020603050405020304" pitchFamily="18" charset="0"/>
                    <a:sym typeface="Symbol"/>
                  </a:rPr>
                  <a:t> </a:t>
                </a:r>
                <a:r>
                  <a:rPr lang="en-US" dirty="0" smtClean="0">
                    <a:latin typeface="Times New Roman" panose="02020603050405020304" pitchFamily="18" charset="0"/>
                    <a:cs typeface="Times New Roman" panose="02020603050405020304" pitchFamily="18" charset="0"/>
                  </a:rPr>
                  <a:t>is equal to 4</a:t>
                </a:r>
                <a:r>
                  <a:rPr lang="en-US" dirty="0" smtClean="0">
                    <a:latin typeface="Times New Roman" panose="02020603050405020304" pitchFamily="18" charset="0"/>
                    <a:cs typeface="Times New Roman" panose="02020603050405020304" pitchFamily="18" charset="0"/>
                    <a:sym typeface="Symbol"/>
                  </a:rPr>
                  <a:t>b</a:t>
                </a:r>
                <a:r>
                  <a:rPr lang="en-US" baseline="30000" dirty="0" smtClean="0">
                    <a:latin typeface="Times New Roman" panose="02020603050405020304" pitchFamily="18" charset="0"/>
                    <a:cs typeface="Times New Roman" panose="02020603050405020304" pitchFamily="18" charset="0"/>
                    <a:sym typeface="Symbol"/>
                  </a:rPr>
                  <a:t>2 </a:t>
                </a:r>
              </a:p>
              <a:p>
                <a:endParaRPr lang="en-US" baseline="30000" dirty="0">
                  <a:latin typeface="Times New Roman" panose="02020603050405020304" pitchFamily="18" charset="0"/>
                  <a:cs typeface="Times New Roman" panose="02020603050405020304" pitchFamily="18" charset="0"/>
                  <a:sym typeface="Symbol"/>
                </a:endParaRPr>
              </a:p>
              <a:p>
                <a:pPr algn="ct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smtClean="0">
                              <a:latin typeface="Cambria Math"/>
                              <a:ea typeface="Cambria Math"/>
                            </a:rPr>
                            <m:t>𝜎</m:t>
                          </m:r>
                        </m:e>
                        <m:sub>
                          <m:r>
                            <m:rPr>
                              <m:sty m:val="p"/>
                            </m:rPr>
                            <a:rPr lang="en-US">
                              <a:latin typeface="Cambria Math"/>
                            </a:rPr>
                            <m:t>coh</m:t>
                          </m:r>
                        </m:sub>
                      </m:sSub>
                      <m:r>
                        <a:rPr lang="en-US" i="1">
                          <a:latin typeface="Cambria Math"/>
                        </a:rPr>
                        <m:t>=</m:t>
                      </m:r>
                      <m:r>
                        <a:rPr lang="en-US" b="0" i="1" smtClean="0">
                          <a:latin typeface="Cambria Math"/>
                        </a:rPr>
                        <m:t>4</m:t>
                      </m:r>
                      <m:r>
                        <a:rPr lang="en-US" b="0" i="1" smtClean="0">
                          <a:latin typeface="Cambria Math"/>
                          <a:ea typeface="Cambria Math"/>
                        </a:rPr>
                        <m:t>𝜋</m:t>
                      </m:r>
                      <m:sSup>
                        <m:sSupPr>
                          <m:ctrlPr>
                            <a:rPr lang="en-US" b="0" i="1" smtClean="0">
                              <a:latin typeface="Cambria Math"/>
                              <a:ea typeface="Cambria Math"/>
                            </a:rPr>
                          </m:ctrlPr>
                        </m:sSupPr>
                        <m:e>
                          <m:d>
                            <m:dPr>
                              <m:begChr m:val="⟨"/>
                              <m:endChr m:val="⟩"/>
                              <m:ctrlPr>
                                <a:rPr lang="en-US" i="1">
                                  <a:latin typeface="Cambria Math"/>
                                </a:rPr>
                              </m:ctrlPr>
                            </m:dPr>
                            <m:e>
                              <m:r>
                                <a:rPr lang="en-US" i="1">
                                  <a:latin typeface="Cambria Math"/>
                                </a:rPr>
                                <m:t>𝑏</m:t>
                              </m:r>
                            </m:e>
                          </m:d>
                        </m:e>
                        <m:sup>
                          <m:r>
                            <a:rPr lang="en-US" b="0" i="1" smtClean="0">
                              <a:latin typeface="Cambria Math"/>
                              <a:ea typeface="Cambria Math"/>
                            </a:rPr>
                            <m:t>2</m:t>
                          </m:r>
                        </m:sup>
                      </m:sSup>
                    </m:oMath>
                  </m:oMathPara>
                </a14:m>
                <a:endParaRPr lang="en-US" dirty="0">
                  <a:latin typeface="Times New Roman" panose="02020603050405020304" pitchFamily="18" charset="0"/>
                  <a:cs typeface="Times New Roman" panose="02020603050405020304" pitchFamily="18" charset="0"/>
                </a:endParaRPr>
              </a:p>
              <a:p>
                <a:pPr algn="ctr"/>
                <a:endParaRPr lang="en-US" i="1" dirty="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smtClean="0">
                              <a:latin typeface="Cambria Math"/>
                              <a:ea typeface="Cambria Math"/>
                            </a:rPr>
                            <m:t>𝜎</m:t>
                          </m:r>
                        </m:e>
                        <m:sub>
                          <m:r>
                            <m:rPr>
                              <m:sty m:val="p"/>
                            </m:rPr>
                            <a:rPr lang="en-US">
                              <a:latin typeface="Cambria Math"/>
                            </a:rPr>
                            <m:t>inc</m:t>
                          </m:r>
                        </m:sub>
                      </m:sSub>
                      <m:r>
                        <a:rPr lang="en-US" i="1">
                          <a:latin typeface="Cambria Math"/>
                        </a:rPr>
                        <m:t>=4</m:t>
                      </m:r>
                      <m:r>
                        <a:rPr lang="en-US" i="1">
                          <a:latin typeface="Cambria Math"/>
                          <a:ea typeface="Cambria Math"/>
                        </a:rPr>
                        <m:t>𝜋</m:t>
                      </m:r>
                      <m:d>
                        <m:dPr>
                          <m:ctrlPr>
                            <a:rPr lang="en-US" i="1">
                              <a:latin typeface="Cambria Math"/>
                            </a:rPr>
                          </m:ctrlPr>
                        </m:dPr>
                        <m:e>
                          <m:d>
                            <m:dPr>
                              <m:begChr m:val="⟨"/>
                              <m:endChr m:val="⟩"/>
                              <m:ctrlPr>
                                <a:rPr lang="en-US" i="1">
                                  <a:latin typeface="Cambria Math"/>
                                </a:rPr>
                              </m:ctrlPr>
                            </m:dPr>
                            <m:e>
                              <m:sSup>
                                <m:sSupPr>
                                  <m:ctrlPr>
                                    <a:rPr lang="en-US" i="1">
                                      <a:latin typeface="Cambria Math"/>
                                    </a:rPr>
                                  </m:ctrlPr>
                                </m:sSupPr>
                                <m:e>
                                  <m:r>
                                    <a:rPr lang="en-US" i="1">
                                      <a:latin typeface="Cambria Math"/>
                                    </a:rPr>
                                    <m:t>𝑏</m:t>
                                  </m:r>
                                </m:e>
                                <m:sup>
                                  <m:r>
                                    <a:rPr lang="en-US" i="1">
                                      <a:latin typeface="Cambria Math"/>
                                    </a:rPr>
                                    <m:t>2</m:t>
                                  </m:r>
                                </m:sup>
                              </m:sSup>
                            </m:e>
                          </m:d>
                          <m:r>
                            <a:rPr lang="en-US" i="1">
                              <a:latin typeface="Cambria Math"/>
                            </a:rPr>
                            <m:t>−</m:t>
                          </m:r>
                          <m:sSup>
                            <m:sSupPr>
                              <m:ctrlPr>
                                <a:rPr lang="en-US" i="1">
                                  <a:latin typeface="Cambria Math"/>
                                </a:rPr>
                              </m:ctrlPr>
                            </m:sSupPr>
                            <m:e>
                              <m:d>
                                <m:dPr>
                                  <m:begChr m:val="⟨"/>
                                  <m:endChr m:val="⟩"/>
                                  <m:ctrlPr>
                                    <a:rPr lang="en-US" i="1">
                                      <a:latin typeface="Cambria Math"/>
                                    </a:rPr>
                                  </m:ctrlPr>
                                </m:dPr>
                                <m:e>
                                  <m:r>
                                    <a:rPr lang="en-US" i="1">
                                      <a:latin typeface="Cambria Math"/>
                                    </a:rPr>
                                    <m:t>𝑏</m:t>
                                  </m:r>
                                </m:e>
                              </m:d>
                            </m:e>
                            <m:sup>
                              <m:r>
                                <a:rPr lang="en-US" i="1">
                                  <a:latin typeface="Cambria Math"/>
                                </a:rPr>
                                <m:t>2</m:t>
                              </m:r>
                            </m:sup>
                          </m:sSup>
                        </m:e>
                      </m:d>
                    </m:oMath>
                  </m:oMathPara>
                </a14:m>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Incoherent component arises because of the random variability in the scattering lengths of individual nuclei.</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2"/>
                  </a:rPr>
                  <a:t>http://www.ncnr.nist.gov/resources/n-lengths</a:t>
                </a:r>
                <a:r>
                  <a:rPr lang="en-US" dirty="0" smtClean="0">
                    <a:latin typeface="Times New Roman" panose="02020603050405020304" pitchFamily="18" charset="0"/>
                    <a:cs typeface="Times New Roman" panose="02020603050405020304" pitchFamily="18" charset="0"/>
                    <a:hlinkClick r:id="rId2"/>
                  </a:rPr>
                  <a:t>/</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92491" y="784946"/>
                <a:ext cx="8694124" cy="4719305"/>
              </a:xfrm>
              <a:prstGeom prst="rect">
                <a:avLst/>
              </a:prstGeom>
              <a:blipFill rotWithShape="1">
                <a:blip r:embed="rId3"/>
                <a:stretch>
                  <a:fillRect l="-631" t="-646" b="-116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EB8CD6A-B2DA-4254-8EA7-9951D673A479}" type="slidenum">
              <a:rPr lang="en-US" smtClean="0"/>
              <a:t>43</a:t>
            </a:fld>
            <a:endParaRPr lang="en-US"/>
          </a:p>
        </p:txBody>
      </p:sp>
    </p:spTree>
    <p:extLst>
      <p:ext uri="{BB962C8B-B14F-4D97-AF65-F5344CB8AC3E}">
        <p14:creationId xmlns:p14="http://schemas.microsoft.com/office/powerpoint/2010/main" val="11654915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B8CD6A-B2DA-4254-8EA7-9951D673A479}" type="slidenum">
              <a:rPr lang="en-US" smtClean="0"/>
              <a:t>44</a:t>
            </a:fld>
            <a:endParaRPr lang="en-US"/>
          </a:p>
        </p:txBody>
      </p:sp>
      <p:sp>
        <p:nvSpPr>
          <p:cNvPr id="3" name="Rectangle 2"/>
          <p:cNvSpPr/>
          <p:nvPr/>
        </p:nvSpPr>
        <p:spPr>
          <a:xfrm>
            <a:off x="297476" y="271790"/>
            <a:ext cx="6043573" cy="523220"/>
          </a:xfrm>
          <a:prstGeom prst="rect">
            <a:avLst/>
          </a:prstGeom>
        </p:spPr>
        <p:txBody>
          <a:bodyPr wrap="square">
            <a:spAutoFit/>
          </a:bodyPr>
          <a:lstStyle/>
          <a:p>
            <a:r>
              <a:rPr lang="en-US" altLang="en-US" sz="2800" b="1" dirty="0" smtClean="0">
                <a:solidFill>
                  <a:srgbClr val="0000FF"/>
                </a:solidFill>
                <a:latin typeface="Times New Roman" panose="02020603050405020304" pitchFamily="18" charset="0"/>
                <a:cs typeface="Times New Roman" panose="02020603050405020304" pitchFamily="18" charset="0"/>
              </a:rPr>
              <a:t>Coherent and incoherent scattering </a:t>
            </a:r>
            <a:endParaRPr lang="en-US" sz="2800" b="1"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457201" y="914400"/>
                <a:ext cx="8534400" cy="5540748"/>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Let us consider in the case of a single isotope, with nuclear spin s, interacting with a neutron spin ½. Therefore there are two scattering length b</a:t>
                </a:r>
                <a:r>
                  <a:rPr lang="en-US" baseline="300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and b</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associated with two possible spin states. S</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 s+ ½ and S</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 s-½  . Because there are n</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 2S</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+1 and n</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 2S</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+1 states of spin S</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and S</a:t>
                </a:r>
                <a:r>
                  <a:rPr lang="en-US" baseline="300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respectively. If each of them has the probability</a:t>
                </a:r>
              </a:p>
              <a:p>
                <a:endParaRPr lang="en-US" i="1" dirty="0">
                  <a:latin typeface="Times New Roman" panose="02020603050405020304" pitchFamily="18" charset="0"/>
                  <a:cs typeface="Times New Roman" panose="02020603050405020304" pitchFamily="18" charset="0"/>
                </a:endParaRPr>
              </a:p>
              <a:p>
                <a:endParaRPr lang="en-US" i="1" dirty="0" smtClean="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i="1" smtClean="0">
                            <a:latin typeface="Cambria Math"/>
                            <a:cs typeface="Times New Roman" panose="02020603050405020304" pitchFamily="18" charset="0"/>
                          </a:rPr>
                        </m:ctrlPr>
                      </m:dPr>
                      <m:e>
                        <m:r>
                          <a:rPr lang="en-US" b="0" i="1" smtClean="0">
                            <a:latin typeface="Cambria Math"/>
                            <a:cs typeface="Times New Roman" panose="02020603050405020304" pitchFamily="18" charset="0"/>
                          </a:rPr>
                          <m:t>𝑏</m:t>
                        </m:r>
                      </m:e>
                    </m:d>
                    <m:r>
                      <a:rPr lang="en-US" b="0" i="1" smtClean="0">
                        <a:latin typeface="Cambria Math"/>
                        <a:cs typeface="Times New Roman" panose="02020603050405020304" pitchFamily="18" charset="0"/>
                      </a:rPr>
                      <m:t>= </m:t>
                    </m:r>
                    <m:f>
                      <m:fPr>
                        <m:ctrlPr>
                          <a:rPr lang="en-US" b="0" i="1" smtClean="0">
                            <a:latin typeface="Cambria Math"/>
                            <a:cs typeface="Times New Roman" panose="02020603050405020304" pitchFamily="18" charset="0"/>
                          </a:rPr>
                        </m:ctrlPr>
                      </m:fPr>
                      <m:num>
                        <m:r>
                          <a:rPr lang="en-US" b="0" i="1" smtClean="0">
                            <a:latin typeface="Cambria Math"/>
                            <a:cs typeface="Times New Roman" panose="02020603050405020304" pitchFamily="18" charset="0"/>
                          </a:rPr>
                          <m:t>1</m:t>
                        </m:r>
                      </m:num>
                      <m:den>
                        <m:sSup>
                          <m:sSupPr>
                            <m:ctrlPr>
                              <a:rPr lang="en-US" b="0" i="1" smtClean="0">
                                <a:latin typeface="Cambria Math"/>
                                <a:cs typeface="Times New Roman" panose="02020603050405020304" pitchFamily="18" charset="0"/>
                              </a:rPr>
                            </m:ctrlPr>
                          </m:sSupPr>
                          <m:e>
                            <m:r>
                              <a:rPr lang="en-US" b="0" i="1" smtClean="0">
                                <a:latin typeface="Cambria Math"/>
                                <a:cs typeface="Times New Roman" panose="02020603050405020304" pitchFamily="18" charset="0"/>
                              </a:rPr>
                              <m:t>𝑛</m:t>
                            </m:r>
                          </m:e>
                          <m:sup>
                            <m:r>
                              <a:rPr lang="en-US" b="0" i="1" smtClean="0">
                                <a:latin typeface="Cambria Math"/>
                                <a:cs typeface="Times New Roman" panose="02020603050405020304" pitchFamily="18" charset="0"/>
                              </a:rPr>
                              <m:t>+</m:t>
                            </m:r>
                          </m:sup>
                        </m:sSup>
                        <m:r>
                          <a:rPr lang="en-US" b="0" i="1" smtClean="0">
                            <a:latin typeface="Cambria Math"/>
                            <a:cs typeface="Times New Roman" panose="02020603050405020304" pitchFamily="18" charset="0"/>
                          </a:rPr>
                          <m:t>+</m:t>
                        </m:r>
                        <m:sSup>
                          <m:sSupPr>
                            <m:ctrlPr>
                              <a:rPr lang="en-US" b="0" i="1" smtClean="0">
                                <a:latin typeface="Cambria Math"/>
                                <a:cs typeface="Times New Roman" panose="02020603050405020304" pitchFamily="18" charset="0"/>
                              </a:rPr>
                            </m:ctrlPr>
                          </m:sSupPr>
                          <m:e>
                            <m:r>
                              <a:rPr lang="en-US" b="0" i="1" smtClean="0">
                                <a:latin typeface="Cambria Math"/>
                                <a:cs typeface="Times New Roman" panose="02020603050405020304" pitchFamily="18" charset="0"/>
                              </a:rPr>
                              <m:t>𝑛</m:t>
                            </m:r>
                          </m:e>
                          <m:sup>
                            <m:r>
                              <a:rPr lang="en-US" b="0" i="1" smtClean="0">
                                <a:latin typeface="Cambria Math"/>
                                <a:cs typeface="Times New Roman" panose="02020603050405020304" pitchFamily="18" charset="0"/>
                              </a:rPr>
                              <m:t>−</m:t>
                            </m:r>
                          </m:sup>
                        </m:sSup>
                      </m:den>
                    </m:f>
                    <m:d>
                      <m:dPr>
                        <m:begChr m:val="["/>
                        <m:endChr m:val="]"/>
                        <m:ctrlPr>
                          <a:rPr lang="en-US" b="0" i="1" smtClean="0">
                            <a:latin typeface="Cambria Math"/>
                            <a:cs typeface="Times New Roman" panose="02020603050405020304" pitchFamily="18" charset="0"/>
                          </a:rPr>
                        </m:ctrlPr>
                      </m:dPr>
                      <m:e>
                        <m:sSup>
                          <m:sSupPr>
                            <m:ctrlPr>
                              <a:rPr lang="en-US" b="0" i="1" smtClean="0">
                                <a:latin typeface="Cambria Math"/>
                                <a:cs typeface="Times New Roman" panose="02020603050405020304" pitchFamily="18" charset="0"/>
                              </a:rPr>
                            </m:ctrlPr>
                          </m:sSupPr>
                          <m:e>
                            <m:r>
                              <a:rPr lang="en-US" b="0" i="1" smtClean="0">
                                <a:latin typeface="Cambria Math"/>
                                <a:cs typeface="Times New Roman" panose="02020603050405020304" pitchFamily="18" charset="0"/>
                              </a:rPr>
                              <m:t>𝑛</m:t>
                            </m:r>
                          </m:e>
                          <m:sup>
                            <m:r>
                              <a:rPr lang="en-US" b="0" i="1" smtClean="0">
                                <a:latin typeface="Cambria Math"/>
                                <a:cs typeface="Times New Roman" panose="02020603050405020304" pitchFamily="18" charset="0"/>
                              </a:rPr>
                              <m:t>+</m:t>
                            </m:r>
                          </m:sup>
                        </m:sSup>
                        <m:sSup>
                          <m:sSupPr>
                            <m:ctrlPr>
                              <a:rPr lang="en-US" b="0" i="1" smtClean="0">
                                <a:latin typeface="Cambria Math"/>
                                <a:cs typeface="Times New Roman" panose="02020603050405020304" pitchFamily="18" charset="0"/>
                              </a:rPr>
                            </m:ctrlPr>
                          </m:sSupPr>
                          <m:e>
                            <m:r>
                              <a:rPr lang="en-US" b="0" i="1" smtClean="0">
                                <a:latin typeface="Cambria Math"/>
                                <a:cs typeface="Times New Roman" panose="02020603050405020304" pitchFamily="18" charset="0"/>
                              </a:rPr>
                              <m:t>𝑏</m:t>
                            </m:r>
                          </m:e>
                          <m:sup>
                            <m:r>
                              <a:rPr lang="en-US" b="0" i="1" smtClean="0">
                                <a:latin typeface="Cambria Math"/>
                                <a:cs typeface="Times New Roman" panose="02020603050405020304" pitchFamily="18" charset="0"/>
                              </a:rPr>
                              <m:t>+</m:t>
                            </m:r>
                          </m:sup>
                        </m:sSup>
                        <m:r>
                          <a:rPr lang="en-US" b="0" i="1" smtClean="0">
                            <a:latin typeface="Cambria Math"/>
                            <a:cs typeface="Times New Roman" panose="02020603050405020304" pitchFamily="18" charset="0"/>
                          </a:rPr>
                          <m:t>+</m:t>
                        </m:r>
                        <m:sSup>
                          <m:sSupPr>
                            <m:ctrlPr>
                              <a:rPr lang="en-US" b="0" i="1" smtClean="0">
                                <a:latin typeface="Cambria Math"/>
                                <a:cs typeface="Times New Roman" panose="02020603050405020304" pitchFamily="18" charset="0"/>
                              </a:rPr>
                            </m:ctrlPr>
                          </m:sSupPr>
                          <m:e>
                            <m:r>
                              <a:rPr lang="en-US" b="0" i="1" smtClean="0">
                                <a:latin typeface="Cambria Math"/>
                                <a:cs typeface="Times New Roman" panose="02020603050405020304" pitchFamily="18" charset="0"/>
                              </a:rPr>
                              <m:t>𝑛</m:t>
                            </m:r>
                          </m:e>
                          <m:sup>
                            <m:r>
                              <a:rPr lang="en-US" b="0" i="1" smtClean="0">
                                <a:latin typeface="Cambria Math"/>
                                <a:cs typeface="Times New Roman" panose="02020603050405020304" pitchFamily="18" charset="0"/>
                              </a:rPr>
                              <m:t>−</m:t>
                            </m:r>
                          </m:sup>
                        </m:sSup>
                        <m:sSup>
                          <m:sSupPr>
                            <m:ctrlPr>
                              <a:rPr lang="en-US" b="0" i="1" smtClean="0">
                                <a:latin typeface="Cambria Math"/>
                                <a:cs typeface="Times New Roman" panose="02020603050405020304" pitchFamily="18" charset="0"/>
                              </a:rPr>
                            </m:ctrlPr>
                          </m:sSupPr>
                          <m:e>
                            <m:r>
                              <a:rPr lang="en-US" b="0" i="1" smtClean="0">
                                <a:latin typeface="Cambria Math"/>
                                <a:cs typeface="Times New Roman" panose="02020603050405020304" pitchFamily="18" charset="0"/>
                              </a:rPr>
                              <m:t>𝑏</m:t>
                            </m:r>
                          </m:e>
                          <m:sup>
                            <m:r>
                              <a:rPr lang="en-US" b="0" i="1" smtClean="0">
                                <a:latin typeface="Cambria Math"/>
                                <a:cs typeface="Times New Roman" panose="02020603050405020304" pitchFamily="18" charset="0"/>
                              </a:rPr>
                              <m:t>−</m:t>
                            </m:r>
                          </m:sup>
                        </m:sSup>
                      </m:e>
                    </m:d>
                  </m:oMath>
                </a14:m>
                <a:r>
                  <a:rPr lang="en-US" dirty="0" smtClean="0">
                    <a:latin typeface="Times New Roman" panose="02020603050405020304" pitchFamily="18" charset="0"/>
                    <a:cs typeface="Times New Roman" panose="02020603050405020304" pitchFamily="18" charset="0"/>
                  </a:rPr>
                  <a:t> </a:t>
                </a:r>
              </a:p>
              <a:p>
                <a:pPr algn="ctr"/>
                <a:endParaRPr lang="en-US" dirty="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i="1">
                            <a:latin typeface="Cambria Math"/>
                            <a:cs typeface="Times New Roman" panose="02020603050405020304" pitchFamily="18" charset="0"/>
                          </a:rPr>
                        </m:ctrlPr>
                      </m:fPr>
                      <m:num>
                        <m:r>
                          <a:rPr lang="en-US" i="1">
                            <a:latin typeface="Cambria Math"/>
                            <a:cs typeface="Times New Roman" panose="02020603050405020304" pitchFamily="18" charset="0"/>
                          </a:rPr>
                          <m:t>1</m:t>
                        </m:r>
                      </m:num>
                      <m:den>
                        <m:r>
                          <a:rPr lang="en-US" b="0" i="1" smtClean="0">
                            <a:latin typeface="Cambria Math"/>
                            <a:cs typeface="Times New Roman" panose="02020603050405020304" pitchFamily="18" charset="0"/>
                          </a:rPr>
                          <m:t>2</m:t>
                        </m:r>
                        <m:r>
                          <a:rPr lang="en-US" b="0" i="1" smtClean="0">
                            <a:latin typeface="Cambria Math"/>
                            <a:cs typeface="Times New Roman" panose="02020603050405020304" pitchFamily="18" charset="0"/>
                          </a:rPr>
                          <m:t>𝑠</m:t>
                        </m:r>
                        <m:r>
                          <a:rPr lang="en-US" b="0" i="1" smtClean="0">
                            <a:latin typeface="Cambria Math"/>
                            <a:cs typeface="Times New Roman" panose="02020603050405020304" pitchFamily="18" charset="0"/>
                          </a:rPr>
                          <m:t>+1</m:t>
                        </m:r>
                      </m:den>
                    </m:f>
                    <m:d>
                      <m:dPr>
                        <m:begChr m:val="["/>
                        <m:endChr m:val="]"/>
                        <m:ctrlPr>
                          <a:rPr lang="en-US" i="1">
                            <a:latin typeface="Cambria Math"/>
                            <a:cs typeface="Times New Roman" panose="02020603050405020304" pitchFamily="18" charset="0"/>
                          </a:rPr>
                        </m:ctrlPr>
                      </m:dPr>
                      <m:e>
                        <m:r>
                          <a:rPr lang="en-US" b="0" i="1" smtClean="0">
                            <a:latin typeface="Cambria Math"/>
                            <a:cs typeface="Times New Roman" panose="02020603050405020304" pitchFamily="18" charset="0"/>
                          </a:rPr>
                          <m:t>(</m:t>
                        </m:r>
                        <m:r>
                          <a:rPr lang="en-US" b="0" i="1" smtClean="0">
                            <a:latin typeface="Cambria Math"/>
                            <a:cs typeface="Times New Roman" panose="02020603050405020304" pitchFamily="18" charset="0"/>
                          </a:rPr>
                          <m:t>𝑠</m:t>
                        </m:r>
                        <m:r>
                          <a:rPr lang="en-US" b="0" i="1" smtClean="0">
                            <a:latin typeface="Cambria Math"/>
                            <a:cs typeface="Times New Roman" panose="02020603050405020304" pitchFamily="18" charset="0"/>
                          </a:rPr>
                          <m:t>+1)</m:t>
                        </m:r>
                        <m:sSup>
                          <m:sSupPr>
                            <m:ctrlPr>
                              <a:rPr lang="en-US" b="0" i="1" smtClean="0">
                                <a:latin typeface="Cambria Math"/>
                                <a:cs typeface="Times New Roman" panose="02020603050405020304" pitchFamily="18" charset="0"/>
                              </a:rPr>
                            </m:ctrlPr>
                          </m:sSupPr>
                          <m:e>
                            <m:r>
                              <a:rPr lang="en-US" b="0" i="1" smtClean="0">
                                <a:latin typeface="Cambria Math"/>
                                <a:cs typeface="Times New Roman" panose="02020603050405020304" pitchFamily="18" charset="0"/>
                              </a:rPr>
                              <m:t>𝑏</m:t>
                            </m:r>
                          </m:e>
                          <m:sup>
                            <m:r>
                              <a:rPr lang="en-US" b="0" i="1" smtClean="0">
                                <a:latin typeface="Cambria Math"/>
                                <a:cs typeface="Times New Roman" panose="02020603050405020304" pitchFamily="18" charset="0"/>
                              </a:rPr>
                              <m:t>+</m:t>
                            </m:r>
                          </m:sup>
                        </m:sSup>
                        <m:r>
                          <a:rPr lang="en-US" i="1">
                            <a:latin typeface="Cambria Math"/>
                            <a:cs typeface="Times New Roman" panose="02020603050405020304" pitchFamily="18" charset="0"/>
                          </a:rPr>
                          <m:t>+</m:t>
                        </m:r>
                        <m:r>
                          <a:rPr lang="en-US" b="0" i="1" smtClean="0">
                            <a:latin typeface="Cambria Math"/>
                            <a:cs typeface="Times New Roman" panose="02020603050405020304" pitchFamily="18" charset="0"/>
                          </a:rPr>
                          <m:t>𝑠</m:t>
                        </m:r>
                        <m:sSup>
                          <m:sSupPr>
                            <m:ctrlPr>
                              <a:rPr lang="en-US" i="1">
                                <a:latin typeface="Cambria Math"/>
                                <a:cs typeface="Times New Roman" panose="02020603050405020304" pitchFamily="18" charset="0"/>
                              </a:rPr>
                            </m:ctrlPr>
                          </m:sSupPr>
                          <m:e>
                            <m:r>
                              <a:rPr lang="en-US" i="1">
                                <a:latin typeface="Cambria Math"/>
                                <a:cs typeface="Times New Roman" panose="02020603050405020304" pitchFamily="18" charset="0"/>
                              </a:rPr>
                              <m:t>𝑏</m:t>
                            </m:r>
                          </m:e>
                          <m:sup>
                            <m:r>
                              <a:rPr lang="en-US" i="1">
                                <a:latin typeface="Cambria Math"/>
                                <a:cs typeface="Times New Roman" panose="02020603050405020304" pitchFamily="18" charset="0"/>
                              </a:rPr>
                              <m:t>−</m:t>
                            </m:r>
                          </m:sup>
                        </m:sSup>
                      </m:e>
                    </m:d>
                  </m:oMath>
                </a14:m>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r>
                  <a:rPr lang="en-US" dirty="0" smtClean="0">
                    <a:cs typeface="Times New Roman" panose="02020603050405020304" pitchFamily="18" charset="0"/>
                  </a:rPr>
                  <a:t>         </a:t>
                </a:r>
                <a14:m>
                  <m:oMath xmlns:m="http://schemas.openxmlformats.org/officeDocument/2006/math">
                    <m:d>
                      <m:dPr>
                        <m:begChr m:val="⟨"/>
                        <m:endChr m:val="⟩"/>
                        <m:ctrlPr>
                          <a:rPr lang="en-US" i="1">
                            <a:latin typeface="Cambria Math"/>
                            <a:cs typeface="Times New Roman" panose="02020603050405020304" pitchFamily="18" charset="0"/>
                          </a:rPr>
                        </m:ctrlPr>
                      </m:dPr>
                      <m:e>
                        <m:sSup>
                          <m:sSupPr>
                            <m:ctrlPr>
                              <a:rPr lang="en-US" i="1" smtClean="0">
                                <a:latin typeface="Cambria Math"/>
                                <a:cs typeface="Times New Roman" panose="02020603050405020304" pitchFamily="18" charset="0"/>
                              </a:rPr>
                            </m:ctrlPr>
                          </m:sSupPr>
                          <m:e>
                            <m:r>
                              <a:rPr lang="en-US" b="0" i="1" smtClean="0">
                                <a:latin typeface="Cambria Math"/>
                                <a:cs typeface="Times New Roman" panose="02020603050405020304" pitchFamily="18" charset="0"/>
                              </a:rPr>
                              <m:t>𝑏</m:t>
                            </m:r>
                          </m:e>
                          <m:sup>
                            <m:r>
                              <a:rPr lang="en-US" b="0" i="1" smtClean="0">
                                <a:latin typeface="Cambria Math"/>
                                <a:cs typeface="Times New Roman" panose="02020603050405020304" pitchFamily="18" charset="0"/>
                              </a:rPr>
                              <m:t>2</m:t>
                            </m:r>
                          </m:sup>
                        </m:sSup>
                      </m:e>
                    </m:d>
                    <m:r>
                      <a:rPr lang="en-US" i="1">
                        <a:latin typeface="Cambria Math"/>
                        <a:cs typeface="Times New Roman" panose="02020603050405020304" pitchFamily="18" charset="0"/>
                      </a:rPr>
                      <m:t>= </m:t>
                    </m:r>
                    <m:f>
                      <m:fPr>
                        <m:ctrlPr>
                          <a:rPr lang="en-US" i="1">
                            <a:latin typeface="Cambria Math"/>
                            <a:cs typeface="Times New Roman" panose="02020603050405020304" pitchFamily="18" charset="0"/>
                          </a:rPr>
                        </m:ctrlPr>
                      </m:fPr>
                      <m:num>
                        <m:r>
                          <a:rPr lang="en-US" i="1">
                            <a:latin typeface="Cambria Math"/>
                            <a:cs typeface="Times New Roman" panose="02020603050405020304" pitchFamily="18" charset="0"/>
                          </a:rPr>
                          <m:t>1</m:t>
                        </m:r>
                      </m:num>
                      <m:den>
                        <m:sSup>
                          <m:sSupPr>
                            <m:ctrlPr>
                              <a:rPr lang="en-US" i="1">
                                <a:latin typeface="Cambria Math"/>
                                <a:cs typeface="Times New Roman" panose="02020603050405020304" pitchFamily="18" charset="0"/>
                              </a:rPr>
                            </m:ctrlPr>
                          </m:sSupPr>
                          <m:e>
                            <m:r>
                              <a:rPr lang="en-US" i="1">
                                <a:latin typeface="Cambria Math"/>
                                <a:cs typeface="Times New Roman" panose="02020603050405020304" pitchFamily="18" charset="0"/>
                              </a:rPr>
                              <m:t>𝑛</m:t>
                            </m:r>
                          </m:e>
                          <m:sup>
                            <m:r>
                              <a:rPr lang="en-US" i="1">
                                <a:latin typeface="Cambria Math"/>
                                <a:cs typeface="Times New Roman" panose="02020603050405020304" pitchFamily="18" charset="0"/>
                              </a:rPr>
                              <m:t>+</m:t>
                            </m:r>
                          </m:sup>
                        </m:sSup>
                        <m:r>
                          <a:rPr lang="en-US" i="1">
                            <a:latin typeface="Cambria Math"/>
                            <a:cs typeface="Times New Roman" panose="02020603050405020304" pitchFamily="18" charset="0"/>
                          </a:rPr>
                          <m:t>+</m:t>
                        </m:r>
                        <m:sSup>
                          <m:sSupPr>
                            <m:ctrlPr>
                              <a:rPr lang="en-US" i="1">
                                <a:latin typeface="Cambria Math"/>
                                <a:cs typeface="Times New Roman" panose="02020603050405020304" pitchFamily="18" charset="0"/>
                              </a:rPr>
                            </m:ctrlPr>
                          </m:sSupPr>
                          <m:e>
                            <m:r>
                              <a:rPr lang="en-US" i="1">
                                <a:latin typeface="Cambria Math"/>
                                <a:cs typeface="Times New Roman" panose="02020603050405020304" pitchFamily="18" charset="0"/>
                              </a:rPr>
                              <m:t>𝑛</m:t>
                            </m:r>
                          </m:e>
                          <m:sup>
                            <m:r>
                              <a:rPr lang="en-US" i="1">
                                <a:latin typeface="Cambria Math"/>
                                <a:cs typeface="Times New Roman" panose="02020603050405020304" pitchFamily="18" charset="0"/>
                              </a:rPr>
                              <m:t>−</m:t>
                            </m:r>
                          </m:sup>
                        </m:sSup>
                      </m:den>
                    </m:f>
                    <m:d>
                      <m:dPr>
                        <m:begChr m:val="["/>
                        <m:endChr m:val="]"/>
                        <m:ctrlPr>
                          <a:rPr lang="en-US" i="1">
                            <a:latin typeface="Cambria Math"/>
                            <a:cs typeface="Times New Roman" panose="02020603050405020304" pitchFamily="18" charset="0"/>
                          </a:rPr>
                        </m:ctrlPr>
                      </m:dPr>
                      <m:e>
                        <m:sSup>
                          <m:sSupPr>
                            <m:ctrlPr>
                              <a:rPr lang="en-US" i="1">
                                <a:latin typeface="Cambria Math"/>
                                <a:cs typeface="Times New Roman" panose="02020603050405020304" pitchFamily="18" charset="0"/>
                              </a:rPr>
                            </m:ctrlPr>
                          </m:sSupPr>
                          <m:e>
                            <m:r>
                              <a:rPr lang="en-US" i="1">
                                <a:latin typeface="Cambria Math"/>
                                <a:cs typeface="Times New Roman" panose="02020603050405020304" pitchFamily="18" charset="0"/>
                              </a:rPr>
                              <m:t>𝑛</m:t>
                            </m:r>
                          </m:e>
                          <m:sup>
                            <m:r>
                              <a:rPr lang="en-US" i="1">
                                <a:latin typeface="Cambria Math"/>
                                <a:cs typeface="Times New Roman" panose="02020603050405020304" pitchFamily="18" charset="0"/>
                              </a:rPr>
                              <m:t>+</m:t>
                            </m:r>
                          </m:sup>
                        </m:sSup>
                        <m:d>
                          <m:dPr>
                            <m:ctrlPr>
                              <a:rPr lang="en-US" b="0" i="1" smtClean="0">
                                <a:latin typeface="Cambria Math"/>
                                <a:cs typeface="Times New Roman" panose="02020603050405020304" pitchFamily="18" charset="0"/>
                              </a:rPr>
                            </m:ctrlPr>
                          </m:dPr>
                          <m:e>
                            <m:sSup>
                              <m:sSupPr>
                                <m:ctrlPr>
                                  <a:rPr lang="en-US" i="1">
                                    <a:latin typeface="Cambria Math"/>
                                    <a:cs typeface="Times New Roman" panose="02020603050405020304" pitchFamily="18" charset="0"/>
                                  </a:rPr>
                                </m:ctrlPr>
                              </m:sSupPr>
                              <m:e>
                                <m:r>
                                  <a:rPr lang="en-US" i="1">
                                    <a:latin typeface="Cambria Math"/>
                                    <a:cs typeface="Times New Roman" panose="02020603050405020304" pitchFamily="18" charset="0"/>
                                  </a:rPr>
                                  <m:t>𝑏</m:t>
                                </m:r>
                              </m:e>
                              <m:sup>
                                <m:r>
                                  <a:rPr lang="en-US" i="1">
                                    <a:latin typeface="Cambria Math"/>
                                    <a:cs typeface="Times New Roman" panose="02020603050405020304" pitchFamily="18" charset="0"/>
                                  </a:rPr>
                                  <m:t>+</m:t>
                                </m:r>
                              </m:sup>
                            </m:sSup>
                          </m:e>
                        </m:d>
                        <m:r>
                          <a:rPr lang="en-US" b="0" i="1" baseline="30000" smtClean="0">
                            <a:latin typeface="Cambria Math"/>
                            <a:cs typeface="Times New Roman" panose="02020603050405020304" pitchFamily="18" charset="0"/>
                          </a:rPr>
                          <m:t>2</m:t>
                        </m:r>
                        <m:r>
                          <a:rPr lang="en-US" i="1">
                            <a:latin typeface="Cambria Math"/>
                            <a:cs typeface="Times New Roman" panose="02020603050405020304" pitchFamily="18" charset="0"/>
                          </a:rPr>
                          <m:t>+</m:t>
                        </m:r>
                        <m:r>
                          <a:rPr lang="en-US" b="0" i="1" smtClean="0">
                            <a:latin typeface="Cambria Math"/>
                            <a:cs typeface="Times New Roman" panose="02020603050405020304" pitchFamily="18" charset="0"/>
                          </a:rPr>
                          <m:t>𝑛</m:t>
                        </m:r>
                        <m:d>
                          <m:dPr>
                            <m:ctrlPr>
                              <a:rPr lang="en-US" b="0" i="1" smtClean="0">
                                <a:latin typeface="Cambria Math"/>
                                <a:cs typeface="Times New Roman" panose="02020603050405020304" pitchFamily="18" charset="0"/>
                              </a:rPr>
                            </m:ctrlPr>
                          </m:dPr>
                          <m:e>
                            <m:sSup>
                              <m:sSupPr>
                                <m:ctrlPr>
                                  <a:rPr lang="en-US" i="1">
                                    <a:latin typeface="Cambria Math"/>
                                    <a:cs typeface="Times New Roman" panose="02020603050405020304" pitchFamily="18" charset="0"/>
                                  </a:rPr>
                                </m:ctrlPr>
                              </m:sSupPr>
                              <m:e>
                                <m:r>
                                  <a:rPr lang="en-US" i="1">
                                    <a:latin typeface="Cambria Math"/>
                                    <a:cs typeface="Times New Roman" panose="02020603050405020304" pitchFamily="18" charset="0"/>
                                  </a:rPr>
                                  <m:t>𝑏</m:t>
                                </m:r>
                              </m:e>
                              <m:sup>
                                <m:r>
                                  <a:rPr lang="en-US" i="1">
                                    <a:latin typeface="Cambria Math"/>
                                    <a:cs typeface="Times New Roman" panose="02020603050405020304" pitchFamily="18" charset="0"/>
                                  </a:rPr>
                                  <m:t>−</m:t>
                                </m:r>
                              </m:sup>
                            </m:sSup>
                          </m:e>
                        </m:d>
                        <m:r>
                          <a:rPr lang="en-US" b="0" i="1" baseline="30000" smtClean="0">
                            <a:latin typeface="Cambria Math"/>
                            <a:cs typeface="Times New Roman" panose="02020603050405020304" pitchFamily="18" charset="0"/>
                          </a:rPr>
                          <m:t>2</m:t>
                        </m:r>
                      </m:e>
                    </m:d>
                  </m:oMath>
                </a14:m>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r>
                  <a:rPr lang="en-US" dirty="0" smtClean="0">
                    <a:cs typeface="Times New Roman" panose="02020603050405020304" pitchFamily="18" charset="0"/>
                  </a:rPr>
                  <a:t>                      = </a:t>
                </a:r>
                <a14:m>
                  <m:oMath xmlns:m="http://schemas.openxmlformats.org/officeDocument/2006/math">
                    <m:f>
                      <m:fPr>
                        <m:ctrlPr>
                          <a:rPr lang="en-US" i="1">
                            <a:latin typeface="Cambria Math"/>
                            <a:cs typeface="Times New Roman" panose="02020603050405020304" pitchFamily="18" charset="0"/>
                          </a:rPr>
                        </m:ctrlPr>
                      </m:fPr>
                      <m:num>
                        <m:r>
                          <a:rPr lang="en-US" i="1">
                            <a:latin typeface="Cambria Math"/>
                            <a:cs typeface="Times New Roman" panose="02020603050405020304" pitchFamily="18" charset="0"/>
                          </a:rPr>
                          <m:t>1</m:t>
                        </m:r>
                      </m:num>
                      <m:den>
                        <m:r>
                          <a:rPr lang="en-US" i="1">
                            <a:latin typeface="Cambria Math"/>
                            <a:cs typeface="Times New Roman" panose="02020603050405020304" pitchFamily="18" charset="0"/>
                          </a:rPr>
                          <m:t>2</m:t>
                        </m:r>
                        <m:r>
                          <a:rPr lang="en-US" i="1">
                            <a:latin typeface="Cambria Math"/>
                            <a:cs typeface="Times New Roman" panose="02020603050405020304" pitchFamily="18" charset="0"/>
                          </a:rPr>
                          <m:t>𝑠</m:t>
                        </m:r>
                        <m:r>
                          <a:rPr lang="en-US" i="1">
                            <a:latin typeface="Cambria Math"/>
                            <a:cs typeface="Times New Roman" panose="02020603050405020304" pitchFamily="18" charset="0"/>
                          </a:rPr>
                          <m:t>+1</m:t>
                        </m:r>
                      </m:den>
                    </m:f>
                    <m:d>
                      <m:dPr>
                        <m:begChr m:val="["/>
                        <m:endChr m:val="]"/>
                        <m:ctrlPr>
                          <a:rPr lang="en-US" i="1">
                            <a:latin typeface="Cambria Math"/>
                            <a:cs typeface="Times New Roman" panose="02020603050405020304" pitchFamily="18" charset="0"/>
                          </a:rPr>
                        </m:ctrlPr>
                      </m:dPr>
                      <m:e>
                        <m:r>
                          <a:rPr lang="en-US" i="1">
                            <a:latin typeface="Cambria Math"/>
                            <a:cs typeface="Times New Roman" panose="02020603050405020304" pitchFamily="18" charset="0"/>
                          </a:rPr>
                          <m:t>(</m:t>
                        </m:r>
                        <m:r>
                          <a:rPr lang="en-US" i="1">
                            <a:latin typeface="Cambria Math"/>
                            <a:cs typeface="Times New Roman" panose="02020603050405020304" pitchFamily="18" charset="0"/>
                          </a:rPr>
                          <m:t>𝑠</m:t>
                        </m:r>
                        <m:r>
                          <a:rPr lang="en-US" i="1">
                            <a:latin typeface="Cambria Math"/>
                            <a:cs typeface="Times New Roman" panose="02020603050405020304" pitchFamily="18" charset="0"/>
                          </a:rPr>
                          <m:t>+1)</m:t>
                        </m:r>
                        <m:sSup>
                          <m:sSupPr>
                            <m:ctrlPr>
                              <a:rPr lang="en-US" i="1">
                                <a:latin typeface="Cambria Math"/>
                                <a:cs typeface="Times New Roman" panose="02020603050405020304" pitchFamily="18" charset="0"/>
                              </a:rPr>
                            </m:ctrlPr>
                          </m:sSupPr>
                          <m:e>
                            <m:r>
                              <a:rPr lang="en-US" b="0" i="1" smtClean="0">
                                <a:latin typeface="Cambria Math"/>
                                <a:cs typeface="Times New Roman" panose="02020603050405020304" pitchFamily="18" charset="0"/>
                              </a:rPr>
                              <m:t>(</m:t>
                            </m:r>
                            <m:r>
                              <a:rPr lang="en-US" i="1">
                                <a:latin typeface="Cambria Math"/>
                                <a:cs typeface="Times New Roman" panose="02020603050405020304" pitchFamily="18" charset="0"/>
                              </a:rPr>
                              <m:t>𝑏</m:t>
                            </m:r>
                          </m:e>
                          <m:sup>
                            <m:r>
                              <a:rPr lang="en-US" i="1">
                                <a:latin typeface="Cambria Math"/>
                                <a:cs typeface="Times New Roman" panose="02020603050405020304" pitchFamily="18" charset="0"/>
                              </a:rPr>
                              <m:t>+</m:t>
                            </m:r>
                          </m:sup>
                        </m:sSup>
                        <m:r>
                          <a:rPr lang="en-US" b="0" i="1" smtClean="0">
                            <a:latin typeface="Cambria Math"/>
                            <a:cs typeface="Times New Roman" panose="02020603050405020304" pitchFamily="18" charset="0"/>
                          </a:rPr>
                          <m:t>)</m:t>
                        </m:r>
                        <m:r>
                          <a:rPr lang="en-US" b="0" i="1" baseline="30000" smtClean="0">
                            <a:latin typeface="Cambria Math"/>
                            <a:cs typeface="Times New Roman" panose="02020603050405020304" pitchFamily="18" charset="0"/>
                          </a:rPr>
                          <m:t>2</m:t>
                        </m:r>
                        <m:r>
                          <a:rPr lang="en-US" i="1">
                            <a:latin typeface="Cambria Math"/>
                            <a:cs typeface="Times New Roman" panose="02020603050405020304" pitchFamily="18" charset="0"/>
                          </a:rPr>
                          <m:t>+</m:t>
                        </m:r>
                        <m:r>
                          <a:rPr lang="en-US" b="0" i="1" smtClean="0">
                            <a:latin typeface="Cambria Math"/>
                            <a:cs typeface="Times New Roman" panose="02020603050405020304" pitchFamily="18" charset="0"/>
                          </a:rPr>
                          <m:t>𝑠</m:t>
                        </m:r>
                        <m:sSup>
                          <m:sSupPr>
                            <m:ctrlPr>
                              <a:rPr lang="en-US" i="1">
                                <a:latin typeface="Cambria Math"/>
                                <a:cs typeface="Times New Roman" panose="02020603050405020304" pitchFamily="18" charset="0"/>
                              </a:rPr>
                            </m:ctrlPr>
                          </m:sSupPr>
                          <m:e>
                            <m:r>
                              <a:rPr lang="en-US" b="0" i="1" smtClean="0">
                                <a:latin typeface="Cambria Math"/>
                                <a:cs typeface="Times New Roman" panose="02020603050405020304" pitchFamily="18" charset="0"/>
                              </a:rPr>
                              <m:t>(</m:t>
                            </m:r>
                            <m:r>
                              <a:rPr lang="en-US" i="1">
                                <a:latin typeface="Cambria Math"/>
                                <a:cs typeface="Times New Roman" panose="02020603050405020304" pitchFamily="18" charset="0"/>
                              </a:rPr>
                              <m:t>𝑏</m:t>
                            </m:r>
                          </m:e>
                          <m:sup>
                            <m:r>
                              <a:rPr lang="en-US" i="1">
                                <a:latin typeface="Cambria Math"/>
                                <a:cs typeface="Times New Roman" panose="02020603050405020304" pitchFamily="18" charset="0"/>
                              </a:rPr>
                              <m:t>−</m:t>
                            </m:r>
                          </m:sup>
                        </m:sSup>
                        <m:r>
                          <a:rPr lang="en-US" b="0" i="1" smtClean="0">
                            <a:latin typeface="Cambria Math"/>
                            <a:cs typeface="Times New Roman" panose="02020603050405020304" pitchFamily="18" charset="0"/>
                          </a:rPr>
                          <m:t>)</m:t>
                        </m:r>
                        <m:r>
                          <a:rPr lang="en-US" b="0" i="1" baseline="30000" smtClean="0">
                            <a:latin typeface="Cambria Math"/>
                            <a:cs typeface="Times New Roman" panose="02020603050405020304" pitchFamily="18" charset="0"/>
                          </a:rPr>
                          <m:t>2</m:t>
                        </m:r>
                      </m:e>
                    </m:d>
                  </m:oMath>
                </a14:m>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ea typeface="Cambria Math"/>
                            </a:rPr>
                            <m:t>𝜎</m:t>
                          </m:r>
                        </m:e>
                        <m:sub>
                          <m:r>
                            <m:rPr>
                              <m:sty m:val="p"/>
                            </m:rPr>
                            <a:rPr lang="en-US">
                              <a:latin typeface="Cambria Math"/>
                            </a:rPr>
                            <m:t>coh</m:t>
                          </m:r>
                        </m:sub>
                      </m:sSub>
                      <m:r>
                        <a:rPr lang="en-US" i="1">
                          <a:latin typeface="Cambria Math"/>
                        </a:rPr>
                        <m:t>=4</m:t>
                      </m:r>
                      <m:r>
                        <a:rPr lang="en-US" i="1">
                          <a:latin typeface="Cambria Math"/>
                          <a:ea typeface="Cambria Math"/>
                        </a:rPr>
                        <m:t>𝜋</m:t>
                      </m:r>
                      <m:sSup>
                        <m:sSupPr>
                          <m:ctrlPr>
                            <a:rPr lang="en-US" i="1">
                              <a:latin typeface="Cambria Math"/>
                              <a:ea typeface="Cambria Math"/>
                            </a:rPr>
                          </m:ctrlPr>
                        </m:sSupPr>
                        <m:e>
                          <m:d>
                            <m:dPr>
                              <m:begChr m:val="⟨"/>
                              <m:endChr m:val="⟩"/>
                              <m:ctrlPr>
                                <a:rPr lang="en-US" i="1">
                                  <a:latin typeface="Cambria Math"/>
                                </a:rPr>
                              </m:ctrlPr>
                            </m:dPr>
                            <m:e>
                              <m:r>
                                <a:rPr lang="en-US" i="1">
                                  <a:latin typeface="Cambria Math"/>
                                </a:rPr>
                                <m:t>𝑏</m:t>
                              </m:r>
                            </m:e>
                          </m:d>
                        </m:e>
                        <m:sup>
                          <m:r>
                            <a:rPr lang="en-US" i="1">
                              <a:latin typeface="Cambria Math"/>
                              <a:ea typeface="Cambria Math"/>
                            </a:rPr>
                            <m:t>2</m:t>
                          </m:r>
                        </m:sup>
                      </m:sSup>
                    </m:oMath>
                  </m:oMathPara>
                </a14:m>
                <a:endParaRPr lang="en-US" dirty="0">
                  <a:latin typeface="Times New Roman" panose="02020603050405020304" pitchFamily="18" charset="0"/>
                  <a:cs typeface="Times New Roman" panose="02020603050405020304" pitchFamily="18" charset="0"/>
                </a:endParaRPr>
              </a:p>
              <a:p>
                <a:pPr algn="ctr"/>
                <a:endParaRPr lang="en-US" i="1" dirty="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ea typeface="Cambria Math"/>
                            </a:rPr>
                            <m:t>𝜎</m:t>
                          </m:r>
                        </m:e>
                        <m:sub>
                          <m:r>
                            <m:rPr>
                              <m:sty m:val="p"/>
                            </m:rPr>
                            <a:rPr lang="en-US">
                              <a:latin typeface="Cambria Math"/>
                            </a:rPr>
                            <m:t>inc</m:t>
                          </m:r>
                        </m:sub>
                      </m:sSub>
                      <m:r>
                        <a:rPr lang="en-US" i="1">
                          <a:latin typeface="Cambria Math"/>
                        </a:rPr>
                        <m:t>=4</m:t>
                      </m:r>
                      <m:r>
                        <a:rPr lang="en-US" i="1">
                          <a:latin typeface="Cambria Math"/>
                          <a:ea typeface="Cambria Math"/>
                        </a:rPr>
                        <m:t>𝜋</m:t>
                      </m:r>
                      <m:d>
                        <m:dPr>
                          <m:ctrlPr>
                            <a:rPr lang="en-US" i="1">
                              <a:latin typeface="Cambria Math"/>
                            </a:rPr>
                          </m:ctrlPr>
                        </m:dPr>
                        <m:e>
                          <m:d>
                            <m:dPr>
                              <m:begChr m:val="⟨"/>
                              <m:endChr m:val="⟩"/>
                              <m:ctrlPr>
                                <a:rPr lang="en-US" i="1">
                                  <a:latin typeface="Cambria Math"/>
                                </a:rPr>
                              </m:ctrlPr>
                            </m:dPr>
                            <m:e>
                              <m:sSup>
                                <m:sSupPr>
                                  <m:ctrlPr>
                                    <a:rPr lang="en-US" i="1">
                                      <a:latin typeface="Cambria Math"/>
                                    </a:rPr>
                                  </m:ctrlPr>
                                </m:sSupPr>
                                <m:e>
                                  <m:r>
                                    <a:rPr lang="en-US" i="1">
                                      <a:latin typeface="Cambria Math"/>
                                    </a:rPr>
                                    <m:t>𝑏</m:t>
                                  </m:r>
                                </m:e>
                                <m:sup>
                                  <m:r>
                                    <a:rPr lang="en-US" i="1">
                                      <a:latin typeface="Cambria Math"/>
                                    </a:rPr>
                                    <m:t>2</m:t>
                                  </m:r>
                                </m:sup>
                              </m:sSup>
                            </m:e>
                          </m:d>
                          <m:r>
                            <a:rPr lang="en-US" i="1">
                              <a:latin typeface="Cambria Math"/>
                            </a:rPr>
                            <m:t>−</m:t>
                          </m:r>
                          <m:sSup>
                            <m:sSupPr>
                              <m:ctrlPr>
                                <a:rPr lang="en-US" i="1">
                                  <a:latin typeface="Cambria Math"/>
                                </a:rPr>
                              </m:ctrlPr>
                            </m:sSupPr>
                            <m:e>
                              <m:d>
                                <m:dPr>
                                  <m:begChr m:val="⟨"/>
                                  <m:endChr m:val="⟩"/>
                                  <m:ctrlPr>
                                    <a:rPr lang="en-US" i="1">
                                      <a:latin typeface="Cambria Math"/>
                                    </a:rPr>
                                  </m:ctrlPr>
                                </m:dPr>
                                <m:e>
                                  <m:r>
                                    <a:rPr lang="en-US" i="1">
                                      <a:latin typeface="Cambria Math"/>
                                    </a:rPr>
                                    <m:t>𝑏</m:t>
                                  </m:r>
                                </m:e>
                              </m:d>
                            </m:e>
                            <m:sup>
                              <m:r>
                                <a:rPr lang="en-US" i="1">
                                  <a:latin typeface="Cambria Math"/>
                                </a:rPr>
                                <m:t>2</m:t>
                              </m:r>
                            </m:sup>
                          </m:sSup>
                        </m:e>
                      </m:d>
                    </m:oMath>
                  </m:oMathPara>
                </a14:m>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57201" y="914400"/>
                <a:ext cx="8534400" cy="5540748"/>
              </a:xfrm>
              <a:prstGeom prst="rect">
                <a:avLst/>
              </a:prstGeom>
              <a:blipFill rotWithShape="1">
                <a:blip r:embed="rId2"/>
                <a:stretch>
                  <a:fillRect l="-571" t="-550" r="-286"/>
                </a:stretch>
              </a:blipFill>
            </p:spPr>
            <p:txBody>
              <a:bodyPr/>
              <a:lstStyle/>
              <a:p>
                <a:r>
                  <a:rPr lang="en-US">
                    <a:noFill/>
                  </a:rPr>
                  <a:t> </a:t>
                </a:r>
              </a:p>
            </p:txBody>
          </p:sp>
        </mc:Fallback>
      </mc:AlternateContent>
    </p:spTree>
    <p:extLst>
      <p:ext uri="{BB962C8B-B14F-4D97-AF65-F5344CB8AC3E}">
        <p14:creationId xmlns:p14="http://schemas.microsoft.com/office/powerpoint/2010/main" val="7017602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B8CD6A-B2DA-4254-8EA7-9951D673A479}" type="slidenum">
              <a:rPr lang="en-US" smtClean="0"/>
              <a:t>45</a:t>
            </a:fld>
            <a:endParaRPr lang="en-US"/>
          </a:p>
        </p:txBody>
      </p:sp>
      <p:sp>
        <p:nvSpPr>
          <p:cNvPr id="3" name="Rectangle 2"/>
          <p:cNvSpPr/>
          <p:nvPr/>
        </p:nvSpPr>
        <p:spPr>
          <a:xfrm>
            <a:off x="297476" y="271790"/>
            <a:ext cx="6043573" cy="523220"/>
          </a:xfrm>
          <a:prstGeom prst="rect">
            <a:avLst/>
          </a:prstGeom>
        </p:spPr>
        <p:txBody>
          <a:bodyPr wrap="square">
            <a:spAutoFit/>
          </a:bodyPr>
          <a:lstStyle/>
          <a:p>
            <a:r>
              <a:rPr lang="en-US" altLang="en-US" sz="2800" b="1" dirty="0" smtClean="0">
                <a:solidFill>
                  <a:srgbClr val="0000FF"/>
                </a:solidFill>
                <a:latin typeface="Times New Roman" panose="02020603050405020304" pitchFamily="18" charset="0"/>
                <a:cs typeface="Times New Roman" panose="02020603050405020304" pitchFamily="18" charset="0"/>
              </a:rPr>
              <a:t>Coherent and incoherent scattering </a:t>
            </a:r>
            <a:endParaRPr lang="en-US" sz="2800" b="1"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457200" y="914400"/>
                <a:ext cx="8182689" cy="5249129"/>
              </a:xfrm>
              <a:prstGeom prst="rect">
                <a:avLst/>
              </a:prstGeom>
              <a:noFill/>
            </p:spPr>
            <p:txBody>
              <a:bodyPr wrap="none" rtlCol="0">
                <a:spAutoFit/>
              </a:bodyPr>
              <a:lstStyle/>
              <a:p>
                <a:pPr>
                  <a:lnSpc>
                    <a:spcPct val="150000"/>
                  </a:lnSpc>
                </a:pPr>
                <a:r>
                  <a:rPr lang="en-US" dirty="0" smtClean="0">
                    <a:latin typeface="Times New Roman" panose="02020603050405020304" pitchFamily="18" charset="0"/>
                    <a:cs typeface="Times New Roman" panose="02020603050405020304" pitchFamily="18" charset="0"/>
                  </a:rPr>
                  <a:t>In the case of hydrogen a single proton with spin ½ . The relevant scattering length are</a:t>
                </a:r>
              </a:p>
              <a:p>
                <a:pPr>
                  <a:lnSpc>
                    <a:spcPct val="150000"/>
                  </a:lnSpc>
                </a:pPr>
                <a:r>
                  <a:rPr lang="en-US" dirty="0" smtClean="0">
                    <a:latin typeface="Times New Roman" panose="02020603050405020304" pitchFamily="18" charset="0"/>
                    <a:cs typeface="Times New Roman" panose="02020603050405020304" pitchFamily="18" charset="0"/>
                  </a:rPr>
                  <a:t>b</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 1.04 </a:t>
                </a:r>
                <a:r>
                  <a:rPr lang="en-US" dirty="0" smtClean="0">
                    <a:latin typeface="Times New Roman" panose="02020603050405020304" pitchFamily="18" charset="0"/>
                    <a:cs typeface="Times New Roman" panose="02020603050405020304" pitchFamily="18" charset="0"/>
                    <a:sym typeface="Symbol"/>
                  </a:rPr>
                  <a:t> 10</a:t>
                </a:r>
                <a:r>
                  <a:rPr lang="en-US" baseline="30000" dirty="0" smtClean="0">
                    <a:latin typeface="Times New Roman" panose="02020603050405020304" pitchFamily="18" charset="0"/>
                    <a:cs typeface="Times New Roman" panose="02020603050405020304" pitchFamily="18" charset="0"/>
                    <a:sym typeface="Symbol"/>
                  </a:rPr>
                  <a:t>-12</a:t>
                </a:r>
                <a:r>
                  <a:rPr lang="en-US" dirty="0" smtClean="0">
                    <a:latin typeface="Times New Roman" panose="02020603050405020304" pitchFamily="18" charset="0"/>
                    <a:cs typeface="Times New Roman" panose="02020603050405020304" pitchFamily="18" charset="0"/>
                    <a:sym typeface="Symbol"/>
                  </a:rPr>
                  <a:t> cm </a:t>
                </a:r>
              </a:p>
              <a:p>
                <a:pPr>
                  <a:lnSpc>
                    <a:spcPct val="150000"/>
                  </a:lnSpc>
                </a:pPr>
                <a:r>
                  <a:rPr lang="en-US" dirty="0" smtClean="0">
                    <a:latin typeface="Times New Roman" panose="02020603050405020304" pitchFamily="18" charset="0"/>
                    <a:cs typeface="Times New Roman" panose="02020603050405020304" pitchFamily="18" charset="0"/>
                    <a:sym typeface="Symbol"/>
                  </a:rPr>
                  <a:t>For the triplet state total spin state S</a:t>
                </a:r>
                <a:r>
                  <a:rPr lang="en-US" baseline="30000" dirty="0" smtClean="0">
                    <a:latin typeface="Times New Roman" panose="02020603050405020304" pitchFamily="18" charset="0"/>
                    <a:cs typeface="Times New Roman" panose="02020603050405020304" pitchFamily="18" charset="0"/>
                    <a:sym typeface="Symbol"/>
                  </a:rPr>
                  <a:t>+</a:t>
                </a:r>
                <a:r>
                  <a:rPr lang="en-US" dirty="0" smtClean="0">
                    <a:latin typeface="Times New Roman" panose="02020603050405020304" pitchFamily="18" charset="0"/>
                    <a:cs typeface="Times New Roman" panose="02020603050405020304" pitchFamily="18" charset="0"/>
                    <a:sym typeface="Symbol"/>
                  </a:rPr>
                  <a:t> = 1, n</a:t>
                </a:r>
                <a:r>
                  <a:rPr lang="en-US" baseline="30000" dirty="0" smtClean="0">
                    <a:latin typeface="Times New Roman" panose="02020603050405020304" pitchFamily="18" charset="0"/>
                    <a:cs typeface="Times New Roman" panose="02020603050405020304" pitchFamily="18" charset="0"/>
                    <a:sym typeface="Symbol"/>
                  </a:rPr>
                  <a:t>+ </a:t>
                </a:r>
                <a:r>
                  <a:rPr lang="en-US" dirty="0" smtClean="0">
                    <a:latin typeface="Times New Roman" panose="02020603050405020304" pitchFamily="18" charset="0"/>
                    <a:cs typeface="Times New Roman" panose="02020603050405020304" pitchFamily="18" charset="0"/>
                    <a:sym typeface="Symbol"/>
                  </a:rPr>
                  <a:t>= 3</a:t>
                </a:r>
              </a:p>
              <a:p>
                <a:pPr>
                  <a:lnSpc>
                    <a:spcPct val="150000"/>
                  </a:lnSpc>
                </a:pPr>
                <a:r>
                  <a:rPr lang="en-US" dirty="0" smtClean="0">
                    <a:latin typeface="Times New Roman" panose="02020603050405020304" pitchFamily="18" charset="0"/>
                    <a:cs typeface="Times New Roman" panose="02020603050405020304" pitchFamily="18" charset="0"/>
                    <a:sym typeface="Symbol"/>
                  </a:rPr>
                  <a:t>b</a:t>
                </a:r>
                <a:r>
                  <a:rPr lang="en-US" baseline="30000" dirty="0" smtClean="0">
                    <a:latin typeface="Times New Roman" panose="02020603050405020304" pitchFamily="18" charset="0"/>
                    <a:cs typeface="Times New Roman" panose="02020603050405020304" pitchFamily="18" charset="0"/>
                    <a:sym typeface="Symbol"/>
                  </a:rPr>
                  <a:t>- </a:t>
                </a:r>
                <a:r>
                  <a:rPr lang="en-US" dirty="0" smtClean="0">
                    <a:latin typeface="Times New Roman" panose="02020603050405020304" pitchFamily="18" charset="0"/>
                    <a:cs typeface="Times New Roman" panose="02020603050405020304" pitchFamily="18" charset="0"/>
                    <a:sym typeface="Symbol"/>
                  </a:rPr>
                  <a:t>=  - 4.7 10</a:t>
                </a:r>
                <a:r>
                  <a:rPr lang="en-US" baseline="30000" dirty="0" smtClean="0">
                    <a:latin typeface="Times New Roman" panose="02020603050405020304" pitchFamily="18" charset="0"/>
                    <a:cs typeface="Times New Roman" panose="02020603050405020304" pitchFamily="18" charset="0"/>
                    <a:sym typeface="Symbol"/>
                  </a:rPr>
                  <a:t>-12</a:t>
                </a:r>
                <a:r>
                  <a:rPr lang="en-US" dirty="0" smtClean="0">
                    <a:latin typeface="Times New Roman" panose="02020603050405020304" pitchFamily="18" charset="0"/>
                    <a:cs typeface="Times New Roman" panose="02020603050405020304" pitchFamily="18" charset="0"/>
                    <a:sym typeface="Symbol"/>
                  </a:rPr>
                  <a:t> </a:t>
                </a:r>
                <a:r>
                  <a:rPr lang="en-US" dirty="0">
                    <a:latin typeface="Times New Roman" panose="02020603050405020304" pitchFamily="18" charset="0"/>
                    <a:cs typeface="Times New Roman" panose="02020603050405020304" pitchFamily="18" charset="0"/>
                    <a:sym typeface="Symbol"/>
                  </a:rPr>
                  <a:t>cm </a:t>
                </a:r>
                <a:endParaRPr lang="en-US" baseline="30000" dirty="0" smtClean="0">
                  <a:latin typeface="Times New Roman" panose="02020603050405020304" pitchFamily="18" charset="0"/>
                  <a:cs typeface="Times New Roman" panose="02020603050405020304" pitchFamily="18" charset="0"/>
                  <a:sym typeface="Symbol"/>
                </a:endParaRPr>
              </a:p>
              <a:p>
                <a:pPr>
                  <a:lnSpc>
                    <a:spcPct val="150000"/>
                  </a:lnSpc>
                </a:pPr>
                <a:r>
                  <a:rPr lang="en-US" dirty="0" smtClean="0">
                    <a:latin typeface="Times New Roman" panose="02020603050405020304" pitchFamily="18" charset="0"/>
                    <a:cs typeface="Times New Roman" panose="02020603050405020304" pitchFamily="18" charset="0"/>
                    <a:sym typeface="Symbol"/>
                  </a:rPr>
                  <a:t>And singlet state S</a:t>
                </a:r>
                <a:r>
                  <a:rPr lang="en-US" baseline="30000" dirty="0" smtClean="0">
                    <a:latin typeface="Times New Roman" panose="02020603050405020304" pitchFamily="18" charset="0"/>
                    <a:cs typeface="Times New Roman" panose="02020603050405020304" pitchFamily="18" charset="0"/>
                    <a:sym typeface="Symbol"/>
                  </a:rPr>
                  <a:t>-</a:t>
                </a:r>
                <a:r>
                  <a:rPr lang="en-US" dirty="0" smtClean="0">
                    <a:latin typeface="Times New Roman" panose="02020603050405020304" pitchFamily="18" charset="0"/>
                    <a:cs typeface="Times New Roman" panose="02020603050405020304" pitchFamily="18" charset="0"/>
                    <a:sym typeface="Symbol"/>
                  </a:rPr>
                  <a:t> = 0, n</a:t>
                </a:r>
                <a:r>
                  <a:rPr lang="en-US" baseline="30000" dirty="0" smtClean="0">
                    <a:latin typeface="Times New Roman" panose="02020603050405020304" pitchFamily="18" charset="0"/>
                    <a:cs typeface="Times New Roman" panose="02020603050405020304" pitchFamily="18" charset="0"/>
                    <a:sym typeface="Symbol"/>
                  </a:rPr>
                  <a:t>-</a:t>
                </a:r>
                <a:r>
                  <a:rPr lang="en-US" dirty="0" smtClean="0">
                    <a:latin typeface="Times New Roman" panose="02020603050405020304" pitchFamily="18" charset="0"/>
                    <a:cs typeface="Times New Roman" panose="02020603050405020304" pitchFamily="18" charset="0"/>
                    <a:sym typeface="Symbol"/>
                  </a:rPr>
                  <a:t> = 1</a:t>
                </a:r>
              </a:p>
              <a:p>
                <a:pPr>
                  <a:lnSpc>
                    <a:spcPct val="150000"/>
                  </a:lnSpc>
                </a:pPr>
                <a:r>
                  <a:rPr lang="en-US" dirty="0" smtClean="0">
                    <a:latin typeface="Times New Roman" panose="02020603050405020304" pitchFamily="18" charset="0"/>
                    <a:cs typeface="Times New Roman" panose="02020603050405020304" pitchFamily="18" charset="0"/>
                    <a:sym typeface="Symbol"/>
                  </a:rPr>
                  <a:t>Therefore </a:t>
                </a:r>
              </a:p>
              <a:p>
                <a:pPr>
                  <a:lnSpc>
                    <a:spcPct val="150000"/>
                  </a:lnSpc>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r>
                            <a:rPr lang="en-US" b="0" i="1" smtClean="0">
                              <a:latin typeface="Cambria Math"/>
                            </a:rPr>
                            <m:t>𝑏</m:t>
                          </m:r>
                        </m:e>
                      </m:d>
                      <m:r>
                        <a:rPr lang="en-US" b="0" i="1" smtClean="0">
                          <a:latin typeface="Cambria Math"/>
                        </a:rPr>
                        <m:t>= </m:t>
                      </m:r>
                      <m:f>
                        <m:fPr>
                          <m:ctrlPr>
                            <a:rPr lang="en-US" b="0" i="1" smtClean="0">
                              <a:latin typeface="Cambria Math"/>
                            </a:rPr>
                          </m:ctrlPr>
                        </m:fPr>
                        <m:num>
                          <m:r>
                            <a:rPr lang="en-US" b="0" i="1" smtClean="0">
                              <a:latin typeface="Cambria Math"/>
                            </a:rPr>
                            <m:t>1</m:t>
                          </m:r>
                        </m:num>
                        <m:den>
                          <m:r>
                            <a:rPr lang="en-US" b="0" i="1" smtClean="0">
                              <a:latin typeface="Cambria Math"/>
                            </a:rPr>
                            <m:t>4</m:t>
                          </m:r>
                        </m:den>
                      </m:f>
                      <m:d>
                        <m:dPr>
                          <m:begChr m:val="["/>
                          <m:endChr m:val="]"/>
                          <m:ctrlPr>
                            <a:rPr lang="en-US" b="0" i="1" smtClean="0">
                              <a:latin typeface="Cambria Math"/>
                            </a:rPr>
                          </m:ctrlPr>
                        </m:dPr>
                        <m:e>
                          <m:r>
                            <a:rPr lang="en-US" b="0" i="1" smtClean="0">
                              <a:latin typeface="Cambria Math"/>
                            </a:rPr>
                            <m:t>3</m:t>
                          </m:r>
                          <m:sSup>
                            <m:sSupPr>
                              <m:ctrlPr>
                                <a:rPr lang="en-US" b="0" i="1" smtClean="0">
                                  <a:latin typeface="Cambria Math"/>
                                </a:rPr>
                              </m:ctrlPr>
                            </m:sSupPr>
                            <m:e>
                              <m:r>
                                <a:rPr lang="en-US" b="0" i="1" smtClean="0">
                                  <a:latin typeface="Cambria Math"/>
                                </a:rPr>
                                <m:t>𝑏</m:t>
                              </m:r>
                            </m:e>
                            <m:sup>
                              <m:r>
                                <a:rPr lang="en-US" b="0" i="1" smtClean="0">
                                  <a:latin typeface="Cambria Math"/>
                                </a:rPr>
                                <m:t>+</m:t>
                              </m:r>
                            </m:sup>
                          </m:sSup>
                          <m:r>
                            <a:rPr lang="en-US" b="0" i="1" smtClean="0">
                              <a:latin typeface="Cambria Math"/>
                            </a:rPr>
                            <m:t>+</m:t>
                          </m:r>
                          <m:sSup>
                            <m:sSupPr>
                              <m:ctrlPr>
                                <a:rPr lang="en-US" b="0" i="1" smtClean="0">
                                  <a:latin typeface="Cambria Math"/>
                                </a:rPr>
                              </m:ctrlPr>
                            </m:sSupPr>
                            <m:e>
                              <m:r>
                                <a:rPr lang="en-US" b="0" i="1" smtClean="0">
                                  <a:latin typeface="Cambria Math"/>
                                </a:rPr>
                                <m:t>𝑏</m:t>
                              </m:r>
                            </m:e>
                            <m:sup>
                              <m:r>
                                <a:rPr lang="en-US" b="0" i="1" smtClean="0">
                                  <a:latin typeface="Cambria Math"/>
                                </a:rPr>
                                <m:t>−</m:t>
                              </m:r>
                            </m:sup>
                          </m:sSup>
                        </m:e>
                      </m:d>
                      <m:r>
                        <a:rPr lang="en-US" b="0" i="1" smtClean="0">
                          <a:latin typeface="Cambria Math"/>
                        </a:rPr>
                        <m:t>=−0.38 </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−12</m:t>
                          </m:r>
                        </m:sup>
                      </m:sSup>
                      <m:r>
                        <a:rPr lang="en-US" b="0" i="1" smtClean="0">
                          <a:latin typeface="Cambria Math"/>
                          <a:ea typeface="Cambria Math"/>
                        </a:rPr>
                        <m:t> </m:t>
                      </m:r>
                      <m:r>
                        <m:rPr>
                          <m:sty m:val="p"/>
                        </m:rPr>
                        <a:rPr lang="en-US" b="0" i="0" smtClean="0">
                          <a:latin typeface="Cambria Math"/>
                          <a:ea typeface="Cambria Math"/>
                        </a:rPr>
                        <m:t>cm</m:t>
                      </m:r>
                    </m:oMath>
                  </m:oMathPara>
                </a14:m>
                <a:endParaRPr lang="en-US" dirty="0" smtClean="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d>
                        <m:dPr>
                          <m:begChr m:val="⟨"/>
                          <m:endChr m:val="⟩"/>
                          <m:ctrlPr>
                            <a:rPr lang="en-US" i="1">
                              <a:latin typeface="Cambria Math"/>
                            </a:rPr>
                          </m:ctrlPr>
                        </m:dPr>
                        <m:e>
                          <m:sSup>
                            <m:sSupPr>
                              <m:ctrlPr>
                                <a:rPr lang="en-US" i="1" smtClean="0">
                                  <a:latin typeface="Cambria Math"/>
                                </a:rPr>
                              </m:ctrlPr>
                            </m:sSupPr>
                            <m:e>
                              <m:r>
                                <a:rPr lang="en-US" b="0" i="1" smtClean="0">
                                  <a:latin typeface="Cambria Math"/>
                                </a:rPr>
                                <m:t>𝑏</m:t>
                              </m:r>
                            </m:e>
                            <m:sup>
                              <m:r>
                                <a:rPr lang="en-US" b="0" i="1" smtClean="0">
                                  <a:latin typeface="Cambria Math"/>
                                </a:rPr>
                                <m:t>2</m:t>
                              </m:r>
                            </m:sup>
                          </m:sSup>
                        </m:e>
                      </m:d>
                      <m:r>
                        <a:rPr lang="en-US" i="1">
                          <a:latin typeface="Cambria Math"/>
                        </a:rPr>
                        <m:t>= </m:t>
                      </m:r>
                      <m:f>
                        <m:fPr>
                          <m:ctrlPr>
                            <a:rPr lang="en-US" i="1">
                              <a:latin typeface="Cambria Math"/>
                            </a:rPr>
                          </m:ctrlPr>
                        </m:fPr>
                        <m:num>
                          <m:r>
                            <a:rPr lang="en-US" i="1">
                              <a:latin typeface="Cambria Math"/>
                            </a:rPr>
                            <m:t>1</m:t>
                          </m:r>
                        </m:num>
                        <m:den>
                          <m:r>
                            <a:rPr lang="en-US" i="1">
                              <a:latin typeface="Cambria Math"/>
                            </a:rPr>
                            <m:t>4</m:t>
                          </m:r>
                        </m:den>
                      </m:f>
                      <m:d>
                        <m:dPr>
                          <m:begChr m:val="["/>
                          <m:endChr m:val="]"/>
                          <m:ctrlPr>
                            <a:rPr lang="en-US" i="1">
                              <a:latin typeface="Cambria Math"/>
                            </a:rPr>
                          </m:ctrlPr>
                        </m:dPr>
                        <m:e>
                          <m:r>
                            <a:rPr lang="en-US" i="1">
                              <a:latin typeface="Cambria Math"/>
                            </a:rPr>
                            <m:t>3</m:t>
                          </m:r>
                          <m:d>
                            <m:dPr>
                              <m:ctrlPr>
                                <a:rPr lang="en-US" b="0" i="1" smtClean="0">
                                  <a:latin typeface="Cambria Math"/>
                                </a:rPr>
                              </m:ctrlPr>
                            </m:dPr>
                            <m:e>
                              <m:sSup>
                                <m:sSupPr>
                                  <m:ctrlPr>
                                    <a:rPr lang="en-US" i="1">
                                      <a:latin typeface="Cambria Math"/>
                                    </a:rPr>
                                  </m:ctrlPr>
                                </m:sSupPr>
                                <m:e>
                                  <m:r>
                                    <a:rPr lang="en-US" i="1">
                                      <a:latin typeface="Cambria Math"/>
                                    </a:rPr>
                                    <m:t>𝑏</m:t>
                                  </m:r>
                                </m:e>
                                <m:sup>
                                  <m:r>
                                    <a:rPr lang="en-US" i="1">
                                      <a:latin typeface="Cambria Math"/>
                                    </a:rPr>
                                    <m:t>+</m:t>
                                  </m:r>
                                </m:sup>
                              </m:sSup>
                            </m:e>
                          </m:d>
                          <m:r>
                            <a:rPr lang="en-US" b="0" i="1" baseline="30000" smtClean="0">
                              <a:latin typeface="Cambria Math"/>
                            </a:rPr>
                            <m:t>2</m:t>
                          </m:r>
                          <m:r>
                            <a:rPr lang="en-US" i="1">
                              <a:latin typeface="Cambria Math"/>
                            </a:rPr>
                            <m:t>+</m:t>
                          </m:r>
                          <m:sSup>
                            <m:sSupPr>
                              <m:ctrlPr>
                                <a:rPr lang="en-US" i="1">
                                  <a:latin typeface="Cambria Math"/>
                                </a:rPr>
                              </m:ctrlPr>
                            </m:sSupPr>
                            <m:e>
                              <m:r>
                                <a:rPr lang="en-US" b="0" i="1" smtClean="0">
                                  <a:latin typeface="Cambria Math"/>
                                </a:rPr>
                                <m:t>(</m:t>
                              </m:r>
                              <m:r>
                                <a:rPr lang="en-US" i="1">
                                  <a:latin typeface="Cambria Math"/>
                                </a:rPr>
                                <m:t>𝑏</m:t>
                              </m:r>
                            </m:e>
                            <m:sup>
                              <m:r>
                                <a:rPr lang="en-US" i="1">
                                  <a:latin typeface="Cambria Math"/>
                                </a:rPr>
                                <m:t>−</m:t>
                              </m:r>
                            </m:sup>
                          </m:sSup>
                          <m:r>
                            <a:rPr lang="en-US" b="0" i="1" smtClean="0">
                              <a:latin typeface="Cambria Math"/>
                            </a:rPr>
                            <m:t>)</m:t>
                          </m:r>
                          <m:r>
                            <a:rPr lang="en-US" b="0" i="1" baseline="30000" smtClean="0">
                              <a:latin typeface="Cambria Math"/>
                            </a:rPr>
                            <m:t>2</m:t>
                          </m:r>
                        </m:e>
                      </m:d>
                      <m:r>
                        <a:rPr lang="en-US" i="1">
                          <a:latin typeface="Cambria Math"/>
                        </a:rPr>
                        <m:t>=</m:t>
                      </m:r>
                      <m:r>
                        <a:rPr lang="en-US" b="0" i="1" smtClean="0">
                          <a:latin typeface="Cambria Math"/>
                        </a:rPr>
                        <m:t>6.49</m:t>
                      </m:r>
                      <m:r>
                        <a:rPr lang="en-US" i="1">
                          <a:latin typeface="Cambria Math"/>
                        </a:rPr>
                        <m:t> </m:t>
                      </m:r>
                      <m:r>
                        <a:rPr lang="en-US" i="1">
                          <a:latin typeface="Cambria Math"/>
                          <a:ea typeface="Cambria Math"/>
                        </a:rPr>
                        <m:t>×</m:t>
                      </m:r>
                      <m:sSup>
                        <m:sSupPr>
                          <m:ctrlPr>
                            <a:rPr lang="en-US" i="1">
                              <a:latin typeface="Cambria Math"/>
                              <a:ea typeface="Cambria Math"/>
                            </a:rPr>
                          </m:ctrlPr>
                        </m:sSupPr>
                        <m:e>
                          <m:r>
                            <a:rPr lang="en-US" i="1">
                              <a:latin typeface="Cambria Math"/>
                              <a:ea typeface="Cambria Math"/>
                            </a:rPr>
                            <m:t>10</m:t>
                          </m:r>
                        </m:e>
                        <m:sup>
                          <m:r>
                            <a:rPr lang="en-US" i="1">
                              <a:latin typeface="Cambria Math"/>
                              <a:ea typeface="Cambria Math"/>
                            </a:rPr>
                            <m:t>−</m:t>
                          </m:r>
                          <m:r>
                            <a:rPr lang="en-US" b="0" i="1" smtClean="0">
                              <a:latin typeface="Cambria Math"/>
                              <a:ea typeface="Cambria Math"/>
                            </a:rPr>
                            <m:t>24</m:t>
                          </m:r>
                        </m:sup>
                      </m:sSup>
                      <m:r>
                        <a:rPr lang="en-US" i="1">
                          <a:latin typeface="Cambria Math"/>
                          <a:ea typeface="Cambria Math"/>
                        </a:rPr>
                        <m:t> </m:t>
                      </m:r>
                      <m:sSup>
                        <m:sSupPr>
                          <m:ctrlPr>
                            <a:rPr lang="en-US" i="1" smtClean="0">
                              <a:latin typeface="Cambria Math"/>
                              <a:ea typeface="Cambria Math"/>
                            </a:rPr>
                          </m:ctrlPr>
                        </m:sSupPr>
                        <m:e>
                          <m:r>
                            <m:rPr>
                              <m:sty m:val="p"/>
                            </m:rPr>
                            <a:rPr lang="en-US" b="0" i="0" smtClean="0">
                              <a:latin typeface="Cambria Math"/>
                              <a:ea typeface="Cambria Math"/>
                            </a:rPr>
                            <m:t>cm</m:t>
                          </m:r>
                        </m:e>
                        <m:sup>
                          <m:r>
                            <a:rPr lang="en-US" b="0" i="1" smtClean="0">
                              <a:latin typeface="Cambria Math"/>
                              <a:ea typeface="Cambria Math"/>
                            </a:rPr>
                            <m:t>2</m:t>
                          </m:r>
                        </m:sup>
                      </m:sSup>
                    </m:oMath>
                  </m:oMathPara>
                </a14:m>
                <a:endParaRPr lang="en-US" dirty="0" smtClean="0">
                  <a:latin typeface="Times New Roman" panose="02020603050405020304" pitchFamily="18" charset="0"/>
                  <a:cs typeface="Times New Roman" panose="02020603050405020304" pitchFamily="18" charset="0"/>
                </a:endParaRPr>
              </a:p>
              <a:p>
                <a:pPr algn="ctr">
                  <a:lnSpc>
                    <a:spcPct val="150000"/>
                  </a:lnSpc>
                </a:pPr>
                <a:r>
                  <a:rPr lang="en-US"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latin typeface="Cambria Math"/>
                          </a:rPr>
                        </m:ctrlPr>
                      </m:sSubPr>
                      <m:e>
                        <m:r>
                          <a:rPr lang="en-US" i="1">
                            <a:latin typeface="Cambria Math"/>
                            <a:ea typeface="Cambria Math"/>
                          </a:rPr>
                          <m:t>𝜎</m:t>
                        </m:r>
                      </m:e>
                      <m:sub>
                        <m:r>
                          <m:rPr>
                            <m:sty m:val="p"/>
                          </m:rPr>
                          <a:rPr lang="en-US">
                            <a:latin typeface="Cambria Math"/>
                          </a:rPr>
                          <m:t>coh</m:t>
                        </m:r>
                      </m:sub>
                    </m:sSub>
                    <m:r>
                      <a:rPr lang="en-US" i="1">
                        <a:latin typeface="Cambria Math"/>
                      </a:rPr>
                      <m:t>=4</m:t>
                    </m:r>
                    <m:r>
                      <a:rPr lang="en-US" i="1">
                        <a:latin typeface="Cambria Math"/>
                        <a:ea typeface="Cambria Math"/>
                      </a:rPr>
                      <m:t>𝜋</m:t>
                    </m:r>
                    <m:sSup>
                      <m:sSupPr>
                        <m:ctrlPr>
                          <a:rPr lang="en-US" i="1">
                            <a:latin typeface="Cambria Math"/>
                            <a:ea typeface="Cambria Math"/>
                          </a:rPr>
                        </m:ctrlPr>
                      </m:sSupPr>
                      <m:e>
                        <m:d>
                          <m:dPr>
                            <m:begChr m:val="⟨"/>
                            <m:endChr m:val="⟩"/>
                            <m:ctrlPr>
                              <a:rPr lang="en-US" i="1">
                                <a:latin typeface="Cambria Math"/>
                              </a:rPr>
                            </m:ctrlPr>
                          </m:dPr>
                          <m:e>
                            <m:r>
                              <a:rPr lang="en-US" i="1">
                                <a:latin typeface="Cambria Math"/>
                              </a:rPr>
                              <m:t>𝑏</m:t>
                            </m:r>
                          </m:e>
                        </m:d>
                      </m:e>
                      <m:sup>
                        <m:r>
                          <a:rPr lang="en-US" i="1">
                            <a:latin typeface="Cambria Math"/>
                            <a:ea typeface="Cambria Math"/>
                          </a:rPr>
                          <m:t>2</m:t>
                        </m:r>
                      </m:sup>
                    </m:sSup>
                  </m:oMath>
                </a14:m>
                <a:r>
                  <a:rPr lang="en-US" dirty="0" smtClean="0">
                    <a:latin typeface="Times New Roman" panose="02020603050405020304" pitchFamily="18" charset="0"/>
                    <a:cs typeface="Times New Roman" panose="02020603050405020304" pitchFamily="18" charset="0"/>
                  </a:rPr>
                  <a:t>= 1.8 barns</a:t>
                </a:r>
                <a:endParaRPr lang="en-US" dirty="0">
                  <a:latin typeface="Times New Roman" panose="02020603050405020304" pitchFamily="18" charset="0"/>
                  <a:cs typeface="Times New Roman" panose="02020603050405020304" pitchFamily="18" charset="0"/>
                </a:endParaRPr>
              </a:p>
              <a:p>
                <a:pPr algn="ctr">
                  <a:lnSpc>
                    <a:spcPct val="150000"/>
                  </a:lnSpc>
                </a:pPr>
                <a14:m>
                  <m:oMath xmlns:m="http://schemas.openxmlformats.org/officeDocument/2006/math">
                    <m:sSub>
                      <m:sSubPr>
                        <m:ctrlPr>
                          <a:rPr lang="en-US" i="1">
                            <a:latin typeface="Cambria Math"/>
                          </a:rPr>
                        </m:ctrlPr>
                      </m:sSubPr>
                      <m:e>
                        <m:r>
                          <a:rPr lang="en-US" i="1">
                            <a:latin typeface="Cambria Math"/>
                            <a:ea typeface="Cambria Math"/>
                          </a:rPr>
                          <m:t>𝜎</m:t>
                        </m:r>
                      </m:e>
                      <m:sub>
                        <m:r>
                          <m:rPr>
                            <m:sty m:val="p"/>
                          </m:rPr>
                          <a:rPr lang="en-US">
                            <a:latin typeface="Cambria Math"/>
                          </a:rPr>
                          <m:t>inc</m:t>
                        </m:r>
                      </m:sub>
                    </m:sSub>
                    <m:r>
                      <a:rPr lang="en-US" i="1">
                        <a:latin typeface="Cambria Math"/>
                      </a:rPr>
                      <m:t>=4</m:t>
                    </m:r>
                    <m:r>
                      <a:rPr lang="en-US" i="1">
                        <a:latin typeface="Cambria Math"/>
                        <a:ea typeface="Cambria Math"/>
                      </a:rPr>
                      <m:t>𝜋</m:t>
                    </m:r>
                    <m:d>
                      <m:dPr>
                        <m:ctrlPr>
                          <a:rPr lang="en-US" i="1">
                            <a:latin typeface="Cambria Math"/>
                          </a:rPr>
                        </m:ctrlPr>
                      </m:dPr>
                      <m:e>
                        <m:d>
                          <m:dPr>
                            <m:begChr m:val="⟨"/>
                            <m:endChr m:val="⟩"/>
                            <m:ctrlPr>
                              <a:rPr lang="en-US" i="1">
                                <a:latin typeface="Cambria Math"/>
                              </a:rPr>
                            </m:ctrlPr>
                          </m:dPr>
                          <m:e>
                            <m:sSup>
                              <m:sSupPr>
                                <m:ctrlPr>
                                  <a:rPr lang="en-US" i="1">
                                    <a:latin typeface="Cambria Math"/>
                                  </a:rPr>
                                </m:ctrlPr>
                              </m:sSupPr>
                              <m:e>
                                <m:r>
                                  <a:rPr lang="en-US" i="1">
                                    <a:latin typeface="Cambria Math"/>
                                  </a:rPr>
                                  <m:t>𝑏</m:t>
                                </m:r>
                              </m:e>
                              <m:sup>
                                <m:r>
                                  <a:rPr lang="en-US" i="1">
                                    <a:latin typeface="Cambria Math"/>
                                  </a:rPr>
                                  <m:t>2</m:t>
                                </m:r>
                              </m:sup>
                            </m:sSup>
                          </m:e>
                        </m:d>
                        <m:r>
                          <a:rPr lang="en-US" i="1">
                            <a:latin typeface="Cambria Math"/>
                          </a:rPr>
                          <m:t>−</m:t>
                        </m:r>
                        <m:sSup>
                          <m:sSupPr>
                            <m:ctrlPr>
                              <a:rPr lang="en-US" i="1">
                                <a:latin typeface="Cambria Math"/>
                              </a:rPr>
                            </m:ctrlPr>
                          </m:sSupPr>
                          <m:e>
                            <m:d>
                              <m:dPr>
                                <m:begChr m:val="⟨"/>
                                <m:endChr m:val="⟩"/>
                                <m:ctrlPr>
                                  <a:rPr lang="en-US" i="1">
                                    <a:latin typeface="Cambria Math"/>
                                  </a:rPr>
                                </m:ctrlPr>
                              </m:dPr>
                              <m:e>
                                <m:r>
                                  <a:rPr lang="en-US" i="1">
                                    <a:latin typeface="Cambria Math"/>
                                  </a:rPr>
                                  <m:t>𝑏</m:t>
                                </m:r>
                              </m:e>
                            </m:d>
                          </m:e>
                          <m:sup>
                            <m:r>
                              <a:rPr lang="en-US" i="1">
                                <a:latin typeface="Cambria Math"/>
                              </a:rPr>
                              <m:t>2</m:t>
                            </m:r>
                          </m:sup>
                        </m:sSup>
                      </m:e>
                    </m:d>
                  </m:oMath>
                </a14:m>
                <a:r>
                  <a:rPr lang="en-US" dirty="0" smtClean="0">
                    <a:latin typeface="Times New Roman" panose="02020603050405020304" pitchFamily="18" charset="0"/>
                    <a:cs typeface="Times New Roman" panose="02020603050405020304" pitchFamily="18" charset="0"/>
                  </a:rPr>
                  <a:t> = 79.9 barns</a:t>
                </a:r>
                <a:endParaRPr lang="en-US" dirty="0">
                  <a:latin typeface="Times New Roman" panose="02020603050405020304" pitchFamily="18" charset="0"/>
                  <a:cs typeface="Times New Roman" panose="02020603050405020304" pitchFamily="18" charset="0"/>
                </a:endParaRPr>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57200" y="914400"/>
                <a:ext cx="8182689" cy="5249129"/>
              </a:xfrm>
              <a:prstGeom prst="rect">
                <a:avLst/>
              </a:prstGeom>
              <a:blipFill rotWithShape="1">
                <a:blip r:embed="rId2"/>
                <a:stretch>
                  <a:fillRect l="-596"/>
                </a:stretch>
              </a:blipFill>
            </p:spPr>
            <p:txBody>
              <a:bodyPr/>
              <a:lstStyle/>
              <a:p>
                <a:r>
                  <a:rPr lang="en-US">
                    <a:noFill/>
                  </a:rPr>
                  <a:t> </a:t>
                </a:r>
              </a:p>
            </p:txBody>
          </p:sp>
        </mc:Fallback>
      </mc:AlternateContent>
    </p:spTree>
    <p:extLst>
      <p:ext uri="{BB962C8B-B14F-4D97-AF65-F5344CB8AC3E}">
        <p14:creationId xmlns:p14="http://schemas.microsoft.com/office/powerpoint/2010/main" val="2404670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B8CD6A-B2DA-4254-8EA7-9951D673A479}" type="slidenum">
              <a:rPr lang="en-US" smtClean="0"/>
              <a:t>46</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439684" cy="6415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181600" y="6416740"/>
            <a:ext cx="2375971" cy="246221"/>
          </a:xfrm>
          <a:prstGeom prst="rect">
            <a:avLst/>
          </a:prstGeom>
          <a:noFill/>
        </p:spPr>
        <p:txBody>
          <a:bodyPr wrap="none" rtlCol="0">
            <a:spAutoFit/>
          </a:bodyPr>
          <a:lstStyle/>
          <a:p>
            <a:r>
              <a:rPr lang="en-US" sz="1000" b="1" dirty="0" smtClean="0">
                <a:solidFill>
                  <a:srgbClr val="7030A0"/>
                </a:solidFill>
                <a:latin typeface="Times New Roman" panose="02020603050405020304" pitchFamily="18" charset="0"/>
                <a:cs typeface="Times New Roman" panose="02020603050405020304" pitchFamily="18" charset="0"/>
              </a:rPr>
              <a:t>Source: </a:t>
            </a:r>
            <a:r>
              <a:rPr lang="en-US" sz="1000" b="1" dirty="0">
                <a:solidFill>
                  <a:srgbClr val="7030A0"/>
                </a:solidFill>
                <a:latin typeface="Times New Roman" panose="02020603050405020304" pitchFamily="18" charset="0"/>
                <a:cs typeface="Times New Roman" panose="02020603050405020304" pitchFamily="18" charset="0"/>
              </a:rPr>
              <a:t>Peter M. </a:t>
            </a:r>
            <a:r>
              <a:rPr lang="en-US" sz="1000" b="1" dirty="0" err="1" smtClean="0">
                <a:solidFill>
                  <a:srgbClr val="7030A0"/>
                </a:solidFill>
                <a:latin typeface="Times New Roman" panose="02020603050405020304" pitchFamily="18" charset="0"/>
                <a:cs typeface="Times New Roman" panose="02020603050405020304" pitchFamily="18" charset="0"/>
              </a:rPr>
              <a:t>Gehring</a:t>
            </a:r>
            <a:r>
              <a:rPr lang="en-US" sz="1000" b="1" dirty="0" smtClean="0">
                <a:solidFill>
                  <a:srgbClr val="7030A0"/>
                </a:solidFill>
                <a:latin typeface="Times New Roman" panose="02020603050405020304" pitchFamily="18" charset="0"/>
                <a:cs typeface="Times New Roman" panose="02020603050405020304" pitchFamily="18" charset="0"/>
              </a:rPr>
              <a:t> (NIST, USA) </a:t>
            </a:r>
            <a:endParaRPr lang="en-US" sz="1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81050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B8CD6A-B2DA-4254-8EA7-9951D673A479}" type="slidenum">
              <a:rPr lang="en-US" smtClean="0"/>
              <a:t>47</a:t>
            </a:fld>
            <a:endParaRPr lang="en-US"/>
          </a:p>
        </p:txBody>
      </p:sp>
      <p:sp>
        <p:nvSpPr>
          <p:cNvPr id="3" name="Rectangle 2"/>
          <p:cNvSpPr/>
          <p:nvPr/>
        </p:nvSpPr>
        <p:spPr>
          <a:xfrm>
            <a:off x="297476" y="271790"/>
            <a:ext cx="6043573" cy="523220"/>
          </a:xfrm>
          <a:prstGeom prst="rect">
            <a:avLst/>
          </a:prstGeom>
        </p:spPr>
        <p:txBody>
          <a:bodyPr wrap="square">
            <a:spAutoFit/>
          </a:bodyPr>
          <a:lstStyle/>
          <a:p>
            <a:r>
              <a:rPr lang="en-US" altLang="en-US" sz="2800" b="1" dirty="0" smtClean="0">
                <a:solidFill>
                  <a:srgbClr val="0000FF"/>
                </a:solidFill>
                <a:latin typeface="Times New Roman" panose="02020603050405020304" pitchFamily="18" charset="0"/>
                <a:cs typeface="Times New Roman" panose="02020603050405020304" pitchFamily="18" charset="0"/>
              </a:rPr>
              <a:t>Coherent and incoherent scattering </a:t>
            </a:r>
            <a:endParaRPr lang="en-US" sz="2800" b="1" dirty="0">
              <a:solidFill>
                <a:srgbClr val="0000FF"/>
              </a:solidFill>
              <a:latin typeface="Times New Roman" panose="02020603050405020304" pitchFamily="18" charset="0"/>
              <a:cs typeface="Times New Roman" panose="02020603050405020304"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76" y="2209800"/>
            <a:ext cx="8610600"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66800" y="1687432"/>
            <a:ext cx="1103828" cy="369332"/>
          </a:xfrm>
          <a:prstGeom prst="rect">
            <a:avLst/>
          </a:prstGeom>
          <a:noFill/>
        </p:spPr>
        <p:txBody>
          <a:bodyPr wrap="none" rtlCol="0">
            <a:spAutoFit/>
          </a:bodyPr>
          <a:lstStyle/>
          <a:p>
            <a:r>
              <a:rPr lang="en-US" altLang="en-US" b="1" dirty="0">
                <a:solidFill>
                  <a:srgbClr val="C00000"/>
                </a:solidFill>
                <a:latin typeface="Times New Roman" panose="02020603050405020304" pitchFamily="18" charset="0"/>
                <a:cs typeface="Times New Roman" panose="02020603050405020304" pitchFamily="18" charset="0"/>
              </a:rPr>
              <a:t>Coherent</a:t>
            </a:r>
            <a:endParaRPr lang="en-US" dirty="0">
              <a:solidFill>
                <a:srgbClr val="C00000"/>
              </a:solidFill>
            </a:endParaRPr>
          </a:p>
        </p:txBody>
      </p:sp>
      <p:sp>
        <p:nvSpPr>
          <p:cNvPr id="5" name="TextBox 4"/>
          <p:cNvSpPr txBox="1"/>
          <p:nvPr/>
        </p:nvSpPr>
        <p:spPr>
          <a:xfrm>
            <a:off x="6019800" y="1840468"/>
            <a:ext cx="1257717" cy="369332"/>
          </a:xfrm>
          <a:prstGeom prst="rect">
            <a:avLst/>
          </a:prstGeom>
          <a:noFill/>
        </p:spPr>
        <p:txBody>
          <a:bodyPr wrap="none" rtlCol="0">
            <a:spAutoFit/>
          </a:bodyPr>
          <a:lstStyle/>
          <a:p>
            <a:r>
              <a:rPr lang="en-US" altLang="en-US" b="1" dirty="0" smtClean="0">
                <a:solidFill>
                  <a:srgbClr val="C00000"/>
                </a:solidFill>
                <a:latin typeface="Times New Roman" panose="02020603050405020304" pitchFamily="18" charset="0"/>
                <a:cs typeface="Times New Roman" panose="02020603050405020304" pitchFamily="18" charset="0"/>
              </a:rPr>
              <a:t>Incoherent</a:t>
            </a:r>
            <a:endParaRPr lang="en-US" dirty="0">
              <a:solidFill>
                <a:srgbClr val="C00000"/>
              </a:solidFill>
            </a:endParaRPr>
          </a:p>
        </p:txBody>
      </p:sp>
    </p:spTree>
    <p:extLst>
      <p:ext uri="{BB962C8B-B14F-4D97-AF65-F5344CB8AC3E}">
        <p14:creationId xmlns:p14="http://schemas.microsoft.com/office/powerpoint/2010/main" val="36604063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7476" y="271790"/>
            <a:ext cx="6043573" cy="523220"/>
          </a:xfrm>
          <a:prstGeom prst="rect">
            <a:avLst/>
          </a:prstGeom>
        </p:spPr>
        <p:txBody>
          <a:bodyPr wrap="square">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Principle of detailed balance</a:t>
            </a:r>
            <a:endParaRPr lang="en-US" sz="2800" b="1"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297475" y="990600"/>
                <a:ext cx="8465525" cy="4161396"/>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double differential cross section is related to the dynamic structure factor we measure</a:t>
                </a:r>
              </a:p>
              <a:p>
                <a:r>
                  <a:rPr lang="en-US" dirty="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n the experiments</a:t>
                </a:r>
              </a:p>
              <a:p>
                <a:endParaRPr lang="en-US" dirty="0">
                  <a:latin typeface="Times New Roman" panose="02020603050405020304" pitchFamily="18" charset="0"/>
                  <a:cs typeface="Times New Roman" panose="02020603050405020304" pitchFamily="18" charset="0"/>
                </a:endParaRPr>
              </a:p>
              <a:p>
                <a:pPr algn="ctr"/>
                <a14:m>
                  <m:oMath xmlns:m="http://schemas.openxmlformats.org/officeDocument/2006/math">
                    <m:f>
                      <m:fPr>
                        <m:ctrlPr>
                          <a:rPr lang="en-US" i="1">
                            <a:latin typeface="Cambria Math"/>
                          </a:rPr>
                        </m:ctrlPr>
                      </m:fPr>
                      <m:num>
                        <m:sSup>
                          <m:sSupPr>
                            <m:ctrlPr>
                              <a:rPr lang="en-US" i="1">
                                <a:latin typeface="Cambria Math"/>
                              </a:rPr>
                            </m:ctrlPr>
                          </m:sSupPr>
                          <m:e>
                            <m:r>
                              <a:rPr lang="en-US" i="1">
                                <a:latin typeface="Cambria Math"/>
                              </a:rPr>
                              <m:t>𝑑</m:t>
                            </m:r>
                          </m:e>
                          <m:sup>
                            <m:r>
                              <a:rPr lang="en-US" i="1">
                                <a:latin typeface="Cambria Math"/>
                              </a:rPr>
                              <m:t>2</m:t>
                            </m:r>
                          </m:sup>
                        </m:sSup>
                        <m:r>
                          <a:rPr lang="en-US" i="1">
                            <a:latin typeface="Cambria Math"/>
                            <a:ea typeface="Cambria Math"/>
                          </a:rPr>
                          <m:t>𝜎</m:t>
                        </m:r>
                      </m:num>
                      <m:den>
                        <m:r>
                          <a:rPr lang="en-US" i="1">
                            <a:latin typeface="Cambria Math"/>
                          </a:rPr>
                          <m:t>𝑑</m:t>
                        </m:r>
                        <m:r>
                          <m:rPr>
                            <m:sty m:val="p"/>
                          </m:rPr>
                          <a:rPr lang="el-GR" i="1">
                            <a:latin typeface="Cambria Math"/>
                            <a:ea typeface="Cambria Math"/>
                          </a:rPr>
                          <m:t>Ω</m:t>
                        </m:r>
                        <m:r>
                          <a:rPr lang="en-US" i="1">
                            <a:latin typeface="Cambria Math"/>
                            <a:ea typeface="Cambria Math"/>
                          </a:rPr>
                          <m:t>𝑑</m:t>
                        </m:r>
                        <m:r>
                          <a:rPr lang="en-US" i="1">
                            <a:latin typeface="Cambria Math"/>
                            <a:ea typeface="Cambria Math"/>
                          </a:rPr>
                          <m:t>𝜔</m:t>
                        </m:r>
                      </m:den>
                    </m:f>
                    <m:r>
                      <a:rPr lang="en-US" i="1">
                        <a:latin typeface="Cambria Math"/>
                        <a:ea typeface="Cambria Math"/>
                      </a:rPr>
                      <m:t>= </m:t>
                    </m:r>
                    <m:f>
                      <m:fPr>
                        <m:ctrlPr>
                          <a:rPr lang="en-US" i="1">
                            <a:latin typeface="Cambria Math"/>
                            <a:ea typeface="Cambria Math"/>
                          </a:rPr>
                        </m:ctrlPr>
                      </m:fPr>
                      <m:num>
                        <m:sSub>
                          <m:sSubPr>
                            <m:ctrlPr>
                              <a:rPr lang="en-US" i="1">
                                <a:latin typeface="Cambria Math"/>
                                <a:ea typeface="Cambria Math"/>
                              </a:rPr>
                            </m:ctrlPr>
                          </m:sSubPr>
                          <m:e>
                            <m:r>
                              <a:rPr lang="en-US" i="1">
                                <a:latin typeface="Cambria Math"/>
                                <a:ea typeface="Cambria Math"/>
                              </a:rPr>
                              <m:t>𝑘</m:t>
                            </m:r>
                          </m:e>
                          <m:sub>
                            <m:r>
                              <a:rPr lang="en-US" i="1">
                                <a:latin typeface="Cambria Math"/>
                                <a:ea typeface="Cambria Math"/>
                              </a:rPr>
                              <m:t>𝑓</m:t>
                            </m:r>
                          </m:sub>
                        </m:sSub>
                      </m:num>
                      <m:den>
                        <m:sSub>
                          <m:sSubPr>
                            <m:ctrlPr>
                              <a:rPr lang="en-US" i="1">
                                <a:latin typeface="Cambria Math"/>
                                <a:ea typeface="Cambria Math"/>
                              </a:rPr>
                            </m:ctrlPr>
                          </m:sSubPr>
                          <m:e>
                            <m:r>
                              <a:rPr lang="en-US" i="1">
                                <a:latin typeface="Cambria Math"/>
                                <a:ea typeface="Cambria Math"/>
                              </a:rPr>
                              <m:t>𝑘</m:t>
                            </m:r>
                          </m:e>
                          <m:sub>
                            <m:r>
                              <a:rPr lang="en-US" i="1">
                                <a:latin typeface="Cambria Math"/>
                                <a:ea typeface="Cambria Math"/>
                              </a:rPr>
                              <m:t>𝑖</m:t>
                            </m:r>
                          </m:sub>
                        </m:sSub>
                      </m:den>
                    </m:f>
                    <m:r>
                      <a:rPr lang="en-US" i="1">
                        <a:latin typeface="Cambria Math"/>
                        <a:ea typeface="Cambria Math"/>
                      </a:rPr>
                      <m:t> </m:t>
                    </m:r>
                    <m:sSup>
                      <m:sSupPr>
                        <m:ctrlPr>
                          <a:rPr lang="en-US" i="1">
                            <a:latin typeface="Cambria Math"/>
                            <a:ea typeface="Cambria Math"/>
                          </a:rPr>
                        </m:ctrlPr>
                      </m:sSupPr>
                      <m:e>
                        <m:r>
                          <a:rPr lang="en-US" i="1">
                            <a:latin typeface="Cambria Math"/>
                            <a:ea typeface="Cambria Math"/>
                          </a:rPr>
                          <m:t>𝑏</m:t>
                        </m:r>
                      </m:e>
                      <m:sup>
                        <m:r>
                          <a:rPr lang="en-US" i="1">
                            <a:latin typeface="Cambria Math"/>
                            <a:ea typeface="Cambria Math"/>
                          </a:rPr>
                          <m:t>2</m:t>
                        </m:r>
                      </m:sup>
                    </m:sSup>
                    <m:r>
                      <a:rPr lang="en-US" i="1">
                        <a:latin typeface="Cambria Math"/>
                        <a:ea typeface="Cambria Math"/>
                      </a:rPr>
                      <m:t>𝑁𝑆</m:t>
                    </m:r>
                    <m:d>
                      <m:dPr>
                        <m:ctrlPr>
                          <a:rPr lang="en-US" i="1">
                            <a:latin typeface="Cambria Math"/>
                            <a:ea typeface="Cambria Math"/>
                          </a:rPr>
                        </m:ctrlPr>
                      </m:dPr>
                      <m:e>
                        <m:r>
                          <a:rPr lang="en-US" i="1">
                            <a:latin typeface="Cambria Math"/>
                            <a:ea typeface="Cambria Math"/>
                          </a:rPr>
                          <m:t>𝑄</m:t>
                        </m:r>
                        <m:r>
                          <a:rPr lang="en-US" i="1">
                            <a:latin typeface="Cambria Math"/>
                            <a:ea typeface="Cambria Math"/>
                          </a:rPr>
                          <m:t>,</m:t>
                        </m:r>
                        <m:r>
                          <a:rPr lang="en-US" i="1">
                            <a:latin typeface="Cambria Math"/>
                            <a:ea typeface="Cambria Math"/>
                          </a:rPr>
                          <m:t>𝜔</m:t>
                        </m:r>
                      </m:e>
                    </m:d>
                  </m:oMath>
                </a14:m>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r>
                  <a:rPr lang="en-US" dirty="0">
                    <a:solidFill>
                      <a:srgbClr val="0000CC"/>
                    </a:solidFill>
                    <a:latin typeface="Times New Roman" panose="02020603050405020304" pitchFamily="18" charset="0"/>
                    <a:cs typeface="Times New Roman" panose="02020603050405020304" pitchFamily="18" charset="0"/>
                  </a:rPr>
                  <a:t>The function </a:t>
                </a:r>
                <a:r>
                  <a:rPr lang="en-US" b="1" dirty="0">
                    <a:solidFill>
                      <a:srgbClr val="FF0000"/>
                    </a:solidFill>
                    <a:latin typeface="Times New Roman" panose="02020603050405020304" pitchFamily="18" charset="0"/>
                    <a:cs typeface="Times New Roman" panose="02020603050405020304" pitchFamily="18" charset="0"/>
                  </a:rPr>
                  <a:t>S(Q,</a:t>
                </a:r>
                <a:r>
                  <a:rPr lang="en-US" b="1" dirty="0">
                    <a:solidFill>
                      <a:srgbClr val="FF0000"/>
                    </a:solidFill>
                    <a:latin typeface="Times New Roman" panose="02020603050405020304" pitchFamily="18" charset="0"/>
                    <a:cs typeface="Times New Roman" panose="02020603050405020304" pitchFamily="18" charset="0"/>
                    <a:sym typeface="Symbol"/>
                  </a:rPr>
                  <a:t></a:t>
                </a:r>
                <a:r>
                  <a:rPr lang="en-US" b="1" dirty="0">
                    <a:solidFill>
                      <a:srgbClr val="FF0000"/>
                    </a:solidFill>
                    <a:latin typeface="Times New Roman" panose="02020603050405020304" pitchFamily="18" charset="0"/>
                    <a:cs typeface="Times New Roman" panose="02020603050405020304" pitchFamily="18" charset="0"/>
                  </a:rPr>
                  <a:t>)</a:t>
                </a:r>
                <a:r>
                  <a:rPr lang="en-US" dirty="0">
                    <a:solidFill>
                      <a:srgbClr val="0000CC"/>
                    </a:solidFill>
                    <a:latin typeface="Times New Roman" panose="02020603050405020304" pitchFamily="18" charset="0"/>
                    <a:cs typeface="Times New Roman" panose="02020603050405020304" pitchFamily="18" charset="0"/>
                  </a:rPr>
                  <a:t> is called the </a:t>
                </a:r>
                <a:r>
                  <a:rPr lang="en-US" b="1" dirty="0">
                    <a:solidFill>
                      <a:srgbClr val="FF0000"/>
                    </a:solidFill>
                    <a:latin typeface="Times New Roman" panose="02020603050405020304" pitchFamily="18" charset="0"/>
                    <a:cs typeface="Times New Roman" panose="02020603050405020304" pitchFamily="18" charset="0"/>
                  </a:rPr>
                  <a:t>dynamic structure factor </a:t>
                </a:r>
                <a:r>
                  <a:rPr lang="en-US" dirty="0">
                    <a:solidFill>
                      <a:srgbClr val="0000CC"/>
                    </a:solidFill>
                    <a:latin typeface="Times New Roman" panose="02020603050405020304" pitchFamily="18" charset="0"/>
                    <a:cs typeface="Times New Roman" panose="02020603050405020304" pitchFamily="18" charset="0"/>
                  </a:rPr>
                  <a:t>and is the quantity of interest in the inelastic or </a:t>
                </a:r>
                <a:r>
                  <a:rPr lang="en-US" dirty="0" err="1" smtClean="0">
                    <a:solidFill>
                      <a:srgbClr val="0000CC"/>
                    </a:solidFill>
                    <a:latin typeface="Times New Roman" panose="02020603050405020304" pitchFamily="18" charset="0"/>
                    <a:cs typeface="Times New Roman" panose="02020603050405020304" pitchFamily="18" charset="0"/>
                  </a:rPr>
                  <a:t>quasielastic</a:t>
                </a:r>
                <a:r>
                  <a:rPr lang="en-US" dirty="0" smtClean="0">
                    <a:solidFill>
                      <a:srgbClr val="0000CC"/>
                    </a:solidFill>
                    <a:latin typeface="Times New Roman" panose="02020603050405020304" pitchFamily="18" charset="0"/>
                    <a:cs typeface="Times New Roman" panose="02020603050405020304" pitchFamily="18" charset="0"/>
                  </a:rPr>
                  <a:t> </a:t>
                </a:r>
                <a:r>
                  <a:rPr lang="en-US" dirty="0">
                    <a:solidFill>
                      <a:srgbClr val="0000CC"/>
                    </a:solidFill>
                    <a:latin typeface="Times New Roman" panose="02020603050405020304" pitchFamily="18" charset="0"/>
                    <a:cs typeface="Times New Roman" panose="02020603050405020304" pitchFamily="18" charset="0"/>
                  </a:rPr>
                  <a:t>neutron scattering experiments</a:t>
                </a:r>
              </a:p>
              <a:p>
                <a:pPr algn="ct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 the inelastic scattering process the energy transfer may be positive or negative, corresponding to neutron energy loss or energy-gain, respectively. Due to Boltzmann factor the lower energy states in the sample are more likely to be occupied than higher ones. As a result, it is more probable that the neutron will lose energy in the scattering process than gain it, the </a:t>
                </a:r>
                <a:r>
                  <a:rPr lang="en-US" dirty="0" smtClean="0">
                    <a:solidFill>
                      <a:srgbClr val="FF0000"/>
                    </a:solidFill>
                    <a:latin typeface="Times New Roman" panose="02020603050405020304" pitchFamily="18" charset="0"/>
                    <a:cs typeface="Times New Roman" panose="02020603050405020304" pitchFamily="18" charset="0"/>
                  </a:rPr>
                  <a:t>ratio between the two possibilities is called detailed balance</a:t>
                </a:r>
                <a:endParaRPr lang="en-US" dirty="0">
                  <a:solidFill>
                    <a:srgbClr val="FF0000"/>
                  </a:solidFill>
                  <a:latin typeface="Times New Roman" panose="02020603050405020304" pitchFamily="18" charset="0"/>
                  <a:cs typeface="Times New Roman" panose="02020603050405020304" pitchFamily="18" charset="0"/>
                </a:endParaRPr>
              </a:p>
              <a:p>
                <a:endParaRPr lang="en-US" dirty="0">
                  <a:solidFill>
                    <a:srgbClr val="FF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97475" y="990600"/>
                <a:ext cx="8465525" cy="4161396"/>
              </a:xfrm>
              <a:prstGeom prst="rect">
                <a:avLst/>
              </a:prstGeom>
              <a:blipFill rotWithShape="1">
                <a:blip r:embed="rId2"/>
                <a:stretch>
                  <a:fillRect l="-648" t="-733" r="-936"/>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1EB8CD6A-B2DA-4254-8EA7-9951D673A479}" type="slidenum">
              <a:rPr lang="en-US" smtClean="0"/>
              <a:t>48</a:t>
            </a:fld>
            <a:endParaRPr lang="en-US"/>
          </a:p>
        </p:txBody>
      </p:sp>
    </p:spTree>
    <p:extLst>
      <p:ext uri="{BB962C8B-B14F-4D97-AF65-F5344CB8AC3E}">
        <p14:creationId xmlns:p14="http://schemas.microsoft.com/office/powerpoint/2010/main" val="12003286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476" y="271790"/>
            <a:ext cx="6043573" cy="523220"/>
          </a:xfrm>
          <a:prstGeom prst="rect">
            <a:avLst/>
          </a:prstGeom>
        </p:spPr>
        <p:txBody>
          <a:bodyPr wrap="square">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Principle of detailed balance</a:t>
            </a:r>
            <a:endParaRPr lang="en-US" sz="2800" b="1"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432988" y="990600"/>
                <a:ext cx="7467600" cy="94045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We obtain</a:t>
                </a:r>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rPr>
                        <m:t>𝑆</m:t>
                      </m:r>
                      <m:d>
                        <m:dPr>
                          <m:ctrlPr>
                            <a:rPr lang="en-US" b="0" i="1" smtClean="0">
                              <a:latin typeface="Cambria Math"/>
                            </a:rPr>
                          </m:ctrlPr>
                        </m:dPr>
                        <m:e>
                          <m:r>
                            <a:rPr lang="en-US" b="0" i="1" smtClean="0">
                              <a:latin typeface="Cambria Math"/>
                            </a:rPr>
                            <m:t>−</m:t>
                          </m:r>
                          <m:r>
                            <a:rPr lang="en-US" b="0" i="1" smtClean="0">
                              <a:latin typeface="Cambria Math"/>
                            </a:rPr>
                            <m:t>𝑄</m:t>
                          </m:r>
                          <m:r>
                            <a:rPr lang="en-US" b="0" i="1" smtClean="0">
                              <a:latin typeface="Cambria Math"/>
                            </a:rPr>
                            <m:t>,−</m:t>
                          </m:r>
                          <m:r>
                            <a:rPr lang="en-US" b="0" i="1" smtClean="0">
                              <a:latin typeface="Cambria Math"/>
                              <a:ea typeface="Cambria Math"/>
                            </a:rPr>
                            <m:t>𝜔</m:t>
                          </m:r>
                        </m:e>
                      </m:d>
                      <m:r>
                        <a:rPr lang="en-US" b="0" i="1" smtClean="0">
                          <a:latin typeface="Cambria Math"/>
                          <a:ea typeface="Cambria Math"/>
                        </a:rPr>
                        <m:t>= </m:t>
                      </m:r>
                      <m:sSup>
                        <m:sSupPr>
                          <m:ctrlPr>
                            <a:rPr lang="en-US" b="0" i="1" smtClean="0">
                              <a:latin typeface="Cambria Math"/>
                              <a:ea typeface="Cambria Math"/>
                            </a:rPr>
                          </m:ctrlPr>
                        </m:sSupPr>
                        <m:e>
                          <m:r>
                            <a:rPr lang="en-US" b="0" i="1" smtClean="0">
                              <a:latin typeface="Cambria Math"/>
                              <a:ea typeface="Cambria Math"/>
                            </a:rPr>
                            <m:t>𝑒</m:t>
                          </m:r>
                        </m:e>
                        <m:sup>
                          <m:f>
                            <m:fPr>
                              <m:type m:val="lin"/>
                              <m:ctrlPr>
                                <a:rPr lang="en-US" b="0" i="1" smtClean="0">
                                  <a:latin typeface="Cambria Math"/>
                                  <a:ea typeface="Cambria Math"/>
                                </a:rPr>
                              </m:ctrlPr>
                            </m:fPr>
                            <m:num>
                              <m:r>
                                <a:rPr lang="en-US" b="0" i="1" smtClean="0">
                                  <a:latin typeface="Cambria Math"/>
                                  <a:ea typeface="Cambria Math"/>
                                </a:rPr>
                                <m:t>−</m:t>
                              </m:r>
                              <m:r>
                                <a:rPr lang="en-US" i="1">
                                  <a:latin typeface="Cambria Math"/>
                                  <a:ea typeface="Cambria Math"/>
                                </a:rPr>
                                <m:t>ℏ</m:t>
                              </m:r>
                              <m:r>
                                <a:rPr lang="en-US" i="1" smtClean="0">
                                  <a:latin typeface="Cambria Math"/>
                                  <a:ea typeface="Cambria Math"/>
                                </a:rPr>
                                <m:t>𝜔</m:t>
                              </m:r>
                            </m:num>
                            <m:den>
                              <m:sSub>
                                <m:sSubPr>
                                  <m:ctrlPr>
                                    <a:rPr lang="en-US" b="0" i="1" smtClean="0">
                                      <a:latin typeface="Cambria Math"/>
                                      <a:ea typeface="Cambria Math"/>
                                    </a:rPr>
                                  </m:ctrlPr>
                                </m:sSubPr>
                                <m:e>
                                  <m:r>
                                    <a:rPr lang="en-US" b="0" i="1" smtClean="0">
                                      <a:latin typeface="Cambria Math"/>
                                      <a:ea typeface="Cambria Math"/>
                                    </a:rPr>
                                    <m:t>𝑘</m:t>
                                  </m:r>
                                </m:e>
                                <m:sub>
                                  <m:r>
                                    <a:rPr lang="en-US" b="0" i="1" smtClean="0">
                                      <a:latin typeface="Cambria Math"/>
                                      <a:ea typeface="Cambria Math"/>
                                    </a:rPr>
                                    <m:t>𝐵</m:t>
                                  </m:r>
                                </m:sub>
                              </m:sSub>
                              <m:r>
                                <a:rPr lang="en-US" b="0" i="1" smtClean="0">
                                  <a:latin typeface="Cambria Math"/>
                                  <a:ea typeface="Cambria Math"/>
                                </a:rPr>
                                <m:t>𝑇</m:t>
                              </m:r>
                            </m:den>
                          </m:f>
                        </m:sup>
                      </m:sSup>
                      <m:r>
                        <a:rPr lang="en-US" b="0" i="1" smtClean="0">
                          <a:latin typeface="Cambria Math"/>
                          <a:ea typeface="Cambria Math"/>
                        </a:rPr>
                        <m:t>𝑆</m:t>
                      </m:r>
                      <m:r>
                        <a:rPr lang="en-US" b="0" i="1" smtClean="0">
                          <a:latin typeface="Cambria Math"/>
                          <a:ea typeface="Cambria Math"/>
                        </a:rPr>
                        <m:t>(</m:t>
                      </m:r>
                      <m:r>
                        <a:rPr lang="en-US" b="0" i="1" smtClean="0">
                          <a:latin typeface="Cambria Math"/>
                          <a:ea typeface="Cambria Math"/>
                        </a:rPr>
                        <m:t>𝑄</m:t>
                      </m:r>
                      <m:r>
                        <a:rPr lang="en-US" b="0" i="1" smtClean="0">
                          <a:latin typeface="Cambria Math"/>
                          <a:ea typeface="Cambria Math"/>
                        </a:rPr>
                        <m:t>,</m:t>
                      </m:r>
                      <m:r>
                        <a:rPr lang="en-US" b="0" i="1" smtClean="0">
                          <a:latin typeface="Cambria Math"/>
                          <a:ea typeface="Cambria Math"/>
                        </a:rPr>
                        <m:t>𝜔</m:t>
                      </m:r>
                      <m:r>
                        <a:rPr lang="en-US" b="0" i="1" smtClean="0">
                          <a:latin typeface="Cambria Math"/>
                          <a:ea typeface="Cambria Math"/>
                        </a:rPr>
                        <m:t>)</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432988" y="990600"/>
                <a:ext cx="7467600" cy="940450"/>
              </a:xfrm>
              <a:prstGeom prst="rect">
                <a:avLst/>
              </a:prstGeom>
              <a:blipFill rotWithShape="1">
                <a:blip r:embed="rId2"/>
                <a:stretch>
                  <a:fillRect l="-653" t="-3247" b="-38961"/>
                </a:stretch>
              </a:blipFill>
            </p:spPr>
            <p:txBody>
              <a:bodyPr/>
              <a:lstStyle/>
              <a:p>
                <a:r>
                  <a:rPr lang="en-US">
                    <a:noFill/>
                  </a:rPr>
                  <a:t> </a:t>
                </a:r>
              </a:p>
            </p:txBody>
          </p:sp>
        </mc:Fallback>
      </mc:AlternateContent>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2362200"/>
            <a:ext cx="838407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1EB8CD6A-B2DA-4254-8EA7-9951D673A479}" type="slidenum">
              <a:rPr lang="en-US" smtClean="0"/>
              <a:t>49</a:t>
            </a:fld>
            <a:endParaRPr lang="en-US"/>
          </a:p>
        </p:txBody>
      </p:sp>
    </p:spTree>
    <p:extLst>
      <p:ext uri="{BB962C8B-B14F-4D97-AF65-F5344CB8AC3E}">
        <p14:creationId xmlns:p14="http://schemas.microsoft.com/office/powerpoint/2010/main" val="1553204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4033476" cy="646331"/>
          </a:xfrm>
          <a:prstGeom prst="rect">
            <a:avLst/>
          </a:prstGeom>
        </p:spPr>
        <p:txBody>
          <a:bodyPr wrap="none">
            <a:spAutoFit/>
          </a:bodyPr>
          <a:lstStyle/>
          <a:p>
            <a:r>
              <a:rPr lang="en-US" altLang="en-US" sz="3600" b="1" dirty="0">
                <a:solidFill>
                  <a:srgbClr val="0000FF"/>
                </a:solidFill>
                <a:latin typeface="Arial Narrow" panose="020B0606020202030204" pitchFamily="34" charset="0"/>
                <a:cs typeface="Arial" panose="020B0604020202020204" pitchFamily="34" charset="0"/>
              </a:rPr>
              <a:t>Properties of </a:t>
            </a:r>
            <a:r>
              <a:rPr lang="en-US" altLang="en-US" sz="3600" b="1" dirty="0" smtClean="0">
                <a:solidFill>
                  <a:srgbClr val="0000FF"/>
                </a:solidFill>
                <a:latin typeface="Arial Narrow" panose="020B0606020202030204" pitchFamily="34" charset="0"/>
                <a:cs typeface="Arial" panose="020B0604020202020204" pitchFamily="34" charset="0"/>
              </a:rPr>
              <a:t>neutron</a:t>
            </a:r>
            <a:endParaRPr lang="en-US" altLang="en-US" sz="3600" b="1" dirty="0">
              <a:solidFill>
                <a:srgbClr val="0000FF"/>
              </a:solidFill>
              <a:latin typeface="Arial Narrow" panose="020B0606020202030204" pitchFamily="34" charset="0"/>
              <a:cs typeface="Arial" panose="020B0604020202020204" pitchFamily="34" charset="0"/>
            </a:endParaRPr>
          </a:p>
        </p:txBody>
      </p:sp>
      <p:sp>
        <p:nvSpPr>
          <p:cNvPr id="3" name="TextBox 2"/>
          <p:cNvSpPr txBox="1"/>
          <p:nvPr/>
        </p:nvSpPr>
        <p:spPr>
          <a:xfrm>
            <a:off x="533400" y="1143000"/>
            <a:ext cx="4144083" cy="4801314"/>
          </a:xfrm>
          <a:prstGeom prst="rect">
            <a:avLst/>
          </a:prstGeom>
          <a:noFill/>
        </p:spPr>
        <p:txBody>
          <a:bodyPr wrap="none" rtlCol="0">
            <a:spAutoFit/>
          </a:bodyPr>
          <a:lstStyle/>
          <a:p>
            <a:r>
              <a:rPr lang="en-US" sz="2400" b="1" dirty="0" smtClean="0">
                <a:solidFill>
                  <a:srgbClr val="FF0000"/>
                </a:solidFill>
                <a:latin typeface="Arial Narrow" panose="020B0606020202030204" pitchFamily="34" charset="0"/>
              </a:rPr>
              <a:t>Mass of the neutron</a:t>
            </a:r>
          </a:p>
          <a:p>
            <a:pPr marL="285750" indent="-285750">
              <a:buFont typeface="Arial" panose="020B0604020202020204" pitchFamily="34" charset="0"/>
              <a:buChar char="•"/>
            </a:pPr>
            <a:r>
              <a:rPr lang="en-US" b="1" dirty="0" err="1" smtClean="0">
                <a:solidFill>
                  <a:srgbClr val="0000FF"/>
                </a:solidFill>
                <a:latin typeface="Arial Narrow" panose="020B0606020202030204" pitchFamily="34" charset="0"/>
              </a:rPr>
              <a:t>M</a:t>
            </a:r>
            <a:r>
              <a:rPr lang="en-US" b="1" baseline="-25000" dirty="0" err="1" smtClean="0">
                <a:solidFill>
                  <a:srgbClr val="0000FF"/>
                </a:solidFill>
                <a:latin typeface="Arial Narrow" panose="020B0606020202030204" pitchFamily="34" charset="0"/>
              </a:rPr>
              <a:t>n</a:t>
            </a:r>
            <a:r>
              <a:rPr lang="en-US" b="1" dirty="0" smtClean="0">
                <a:solidFill>
                  <a:srgbClr val="0000FF"/>
                </a:solidFill>
                <a:latin typeface="Arial Narrow" panose="020B0606020202030204" pitchFamily="34" charset="0"/>
              </a:rPr>
              <a:t> = 1.675 x 10</a:t>
            </a:r>
            <a:r>
              <a:rPr lang="en-US" b="1" baseline="30000" dirty="0" smtClean="0">
                <a:solidFill>
                  <a:srgbClr val="0000FF"/>
                </a:solidFill>
                <a:latin typeface="Arial Narrow" panose="020B0606020202030204" pitchFamily="34" charset="0"/>
              </a:rPr>
              <a:t>-27</a:t>
            </a:r>
            <a:r>
              <a:rPr lang="en-US" b="1" dirty="0" smtClean="0">
                <a:solidFill>
                  <a:srgbClr val="0000FF"/>
                </a:solidFill>
                <a:latin typeface="Arial Narrow" panose="020B0606020202030204" pitchFamily="34" charset="0"/>
              </a:rPr>
              <a:t> Kg</a:t>
            </a:r>
          </a:p>
          <a:p>
            <a:pPr marL="285750" indent="-285750">
              <a:buFont typeface="Arial" panose="020B0604020202020204" pitchFamily="34" charset="0"/>
              <a:buChar char="•"/>
            </a:pPr>
            <a:r>
              <a:rPr lang="en-US" dirty="0" err="1" smtClean="0">
                <a:latin typeface="Arial Narrow" panose="020B0606020202030204" pitchFamily="34" charset="0"/>
              </a:rPr>
              <a:t>M</a:t>
            </a:r>
            <a:r>
              <a:rPr lang="en-US" baseline="-25000" dirty="0" err="1" smtClean="0">
                <a:latin typeface="Arial Narrow" panose="020B0606020202030204" pitchFamily="34" charset="0"/>
              </a:rPr>
              <a:t>p</a:t>
            </a:r>
            <a:r>
              <a:rPr lang="en-US" dirty="0" smtClean="0">
                <a:latin typeface="Arial Narrow" panose="020B0606020202030204" pitchFamily="34" charset="0"/>
              </a:rPr>
              <a:t> (mass of a Proton) = 1.673 </a:t>
            </a:r>
            <a:r>
              <a:rPr lang="en-US" dirty="0">
                <a:latin typeface="Arial Narrow" panose="020B0606020202030204" pitchFamily="34" charset="0"/>
              </a:rPr>
              <a:t>x 10</a:t>
            </a:r>
            <a:r>
              <a:rPr lang="en-US" baseline="30000" dirty="0">
                <a:latin typeface="Arial Narrow" panose="020B0606020202030204" pitchFamily="34" charset="0"/>
              </a:rPr>
              <a:t>-27</a:t>
            </a:r>
            <a:r>
              <a:rPr lang="en-US" dirty="0">
                <a:latin typeface="Arial Narrow" panose="020B0606020202030204" pitchFamily="34" charset="0"/>
              </a:rPr>
              <a:t> Kg</a:t>
            </a:r>
          </a:p>
          <a:p>
            <a:pPr marL="285750" indent="-285750">
              <a:buFont typeface="Arial" panose="020B0604020202020204" pitchFamily="34" charset="0"/>
              <a:buChar char="•"/>
            </a:pPr>
            <a:r>
              <a:rPr lang="en-US" dirty="0" smtClean="0">
                <a:latin typeface="Arial Narrow" panose="020B0606020202030204" pitchFamily="34" charset="0"/>
              </a:rPr>
              <a:t>M</a:t>
            </a:r>
            <a:r>
              <a:rPr lang="en-US" baseline="-25000" dirty="0" smtClean="0">
                <a:latin typeface="Arial Narrow" panose="020B0606020202030204" pitchFamily="34" charset="0"/>
              </a:rPr>
              <a:t>e</a:t>
            </a:r>
            <a:r>
              <a:rPr lang="en-US" dirty="0" smtClean="0">
                <a:latin typeface="Arial Narrow" panose="020B0606020202030204" pitchFamily="34" charset="0"/>
              </a:rPr>
              <a:t> (mass of </a:t>
            </a:r>
            <a:r>
              <a:rPr lang="en-US" dirty="0">
                <a:latin typeface="Arial Narrow" panose="020B0606020202030204" pitchFamily="34" charset="0"/>
              </a:rPr>
              <a:t>an </a:t>
            </a:r>
            <a:r>
              <a:rPr lang="en-US" dirty="0" smtClean="0">
                <a:latin typeface="Arial Narrow" panose="020B0606020202030204" pitchFamily="34" charset="0"/>
              </a:rPr>
              <a:t>Electron) </a:t>
            </a:r>
            <a:r>
              <a:rPr lang="en-US" dirty="0">
                <a:latin typeface="Arial Narrow" panose="020B0606020202030204" pitchFamily="34" charset="0"/>
              </a:rPr>
              <a:t>= </a:t>
            </a:r>
            <a:r>
              <a:rPr lang="en-US" dirty="0" smtClean="0">
                <a:latin typeface="Arial Narrow" panose="020B0606020202030204" pitchFamily="34" charset="0"/>
              </a:rPr>
              <a:t>9.109 </a:t>
            </a:r>
            <a:r>
              <a:rPr lang="en-US" dirty="0">
                <a:latin typeface="Arial Narrow" panose="020B0606020202030204" pitchFamily="34" charset="0"/>
              </a:rPr>
              <a:t>× </a:t>
            </a:r>
            <a:r>
              <a:rPr lang="en-US" dirty="0" smtClean="0">
                <a:latin typeface="Arial Narrow" panose="020B0606020202030204" pitchFamily="34" charset="0"/>
              </a:rPr>
              <a:t>10</a:t>
            </a:r>
            <a:r>
              <a:rPr lang="en-US" baseline="30000" dirty="0" smtClean="0">
                <a:latin typeface="Arial Narrow" panose="020B0606020202030204" pitchFamily="34" charset="0"/>
              </a:rPr>
              <a:t>-31</a:t>
            </a:r>
            <a:r>
              <a:rPr lang="en-US" dirty="0" smtClean="0">
                <a:latin typeface="Arial Narrow" panose="020B0606020202030204" pitchFamily="34" charset="0"/>
              </a:rPr>
              <a:t> Kg</a:t>
            </a:r>
          </a:p>
          <a:p>
            <a:pPr marL="285750" indent="-285750">
              <a:buFont typeface="Arial" panose="020B0604020202020204" pitchFamily="34" charset="0"/>
              <a:buChar char="•"/>
            </a:pPr>
            <a:endParaRPr lang="en-US" dirty="0">
              <a:latin typeface="Arial Narrow" panose="020B0606020202030204" pitchFamily="34" charset="0"/>
            </a:endParaRPr>
          </a:p>
          <a:p>
            <a:r>
              <a:rPr lang="en-US" sz="2400" b="1" dirty="0" smtClean="0">
                <a:solidFill>
                  <a:srgbClr val="FF0000"/>
                </a:solidFill>
                <a:latin typeface="Arial Narrow" panose="020B0606020202030204" pitchFamily="34" charset="0"/>
              </a:rPr>
              <a:t>Electric Charge</a:t>
            </a:r>
          </a:p>
          <a:p>
            <a:pPr marL="285750" indent="-285750">
              <a:buFont typeface="Arial" panose="020B0604020202020204" pitchFamily="34" charset="0"/>
              <a:buChar char="•"/>
            </a:pPr>
            <a:r>
              <a:rPr lang="en-US" b="1" dirty="0" smtClean="0">
                <a:solidFill>
                  <a:srgbClr val="0000FF"/>
                </a:solidFill>
                <a:latin typeface="Arial Narrow" panose="020B0606020202030204" pitchFamily="34" charset="0"/>
              </a:rPr>
              <a:t>Charge of a Neutron = 0</a:t>
            </a:r>
          </a:p>
          <a:p>
            <a:pPr marL="285750" indent="-285750">
              <a:buFont typeface="Arial" panose="020B0604020202020204" pitchFamily="34" charset="0"/>
              <a:buChar char="•"/>
            </a:pPr>
            <a:r>
              <a:rPr lang="en-US" dirty="0" smtClean="0">
                <a:latin typeface="Arial Narrow" panose="020B0606020202030204" pitchFamily="34" charset="0"/>
              </a:rPr>
              <a:t>Charge of Proton = </a:t>
            </a:r>
            <a:r>
              <a:rPr lang="en-US" b="1" dirty="0">
                <a:latin typeface="Arial Narrow" panose="020B0606020202030204" pitchFamily="34" charset="0"/>
              </a:rPr>
              <a:t>1.602</a:t>
            </a:r>
            <a:r>
              <a:rPr lang="en-US" dirty="0">
                <a:latin typeface="Arial Narrow" panose="020B0606020202030204" pitchFamily="34" charset="0"/>
              </a:rPr>
              <a:t> x 10</a:t>
            </a:r>
            <a:r>
              <a:rPr lang="en-US" baseline="30000" dirty="0">
                <a:latin typeface="Arial Narrow" panose="020B0606020202030204" pitchFamily="34" charset="0"/>
              </a:rPr>
              <a:t>-</a:t>
            </a:r>
            <a:r>
              <a:rPr lang="en-US" b="1" baseline="30000" dirty="0">
                <a:latin typeface="Arial Narrow" panose="020B0606020202030204" pitchFamily="34" charset="0"/>
              </a:rPr>
              <a:t>19</a:t>
            </a:r>
            <a:r>
              <a:rPr lang="en-US" dirty="0">
                <a:latin typeface="Arial Narrow" panose="020B0606020202030204" pitchFamily="34" charset="0"/>
              </a:rPr>
              <a:t> </a:t>
            </a:r>
            <a:r>
              <a:rPr lang="en-US" dirty="0" smtClean="0">
                <a:latin typeface="Arial Narrow" panose="020B0606020202030204" pitchFamily="34" charset="0"/>
              </a:rPr>
              <a:t>C</a:t>
            </a:r>
          </a:p>
          <a:p>
            <a:pPr marL="285750" indent="-285750">
              <a:buFont typeface="Arial" panose="020B0604020202020204" pitchFamily="34" charset="0"/>
              <a:buChar char="•"/>
            </a:pPr>
            <a:r>
              <a:rPr lang="en-US" dirty="0" smtClean="0">
                <a:latin typeface="Arial Narrow" panose="020B0606020202030204" pitchFamily="34" charset="0"/>
              </a:rPr>
              <a:t>Charge of Electron = -</a:t>
            </a:r>
            <a:r>
              <a:rPr lang="en-US" b="1" dirty="0">
                <a:latin typeface="Arial Narrow" panose="020B0606020202030204" pitchFamily="34" charset="0"/>
              </a:rPr>
              <a:t>1.602</a:t>
            </a:r>
            <a:r>
              <a:rPr lang="en-US" dirty="0">
                <a:latin typeface="Arial Narrow" panose="020B0606020202030204" pitchFamily="34" charset="0"/>
              </a:rPr>
              <a:t> x 10</a:t>
            </a:r>
            <a:r>
              <a:rPr lang="en-US" baseline="30000" dirty="0">
                <a:latin typeface="Arial Narrow" panose="020B0606020202030204" pitchFamily="34" charset="0"/>
              </a:rPr>
              <a:t>-</a:t>
            </a:r>
            <a:r>
              <a:rPr lang="en-US" b="1" baseline="30000" dirty="0">
                <a:latin typeface="Arial Narrow" panose="020B0606020202030204" pitchFamily="34" charset="0"/>
              </a:rPr>
              <a:t>19</a:t>
            </a:r>
            <a:r>
              <a:rPr lang="en-US" dirty="0">
                <a:latin typeface="Arial Narrow" panose="020B0606020202030204" pitchFamily="34" charset="0"/>
              </a:rPr>
              <a:t> C</a:t>
            </a:r>
          </a:p>
          <a:p>
            <a:endParaRPr lang="en-US" dirty="0">
              <a:latin typeface="Arial Narrow" panose="020B0606020202030204" pitchFamily="34" charset="0"/>
            </a:endParaRPr>
          </a:p>
          <a:p>
            <a:r>
              <a:rPr lang="en-US" sz="2400" b="1" dirty="0" smtClean="0">
                <a:solidFill>
                  <a:srgbClr val="FF0000"/>
                </a:solidFill>
                <a:latin typeface="Arial Narrow" panose="020B0606020202030204" pitchFamily="34" charset="0"/>
              </a:rPr>
              <a:t>Spin angular momentum (Spin)</a:t>
            </a:r>
          </a:p>
          <a:p>
            <a:pPr marL="285750" indent="-285750">
              <a:buFont typeface="Arial" panose="020B0604020202020204" pitchFamily="34" charset="0"/>
              <a:buChar char="•"/>
            </a:pPr>
            <a:r>
              <a:rPr lang="en-US" b="1" dirty="0" smtClean="0">
                <a:solidFill>
                  <a:srgbClr val="0000FF"/>
                </a:solidFill>
                <a:latin typeface="Arial Narrow" panose="020B0606020202030204" pitchFamily="34" charset="0"/>
              </a:rPr>
              <a:t>Spin of a Neutron = ½</a:t>
            </a:r>
          </a:p>
          <a:p>
            <a:pPr marL="285750" indent="-285750">
              <a:buFont typeface="Arial" panose="020B0604020202020204" pitchFamily="34" charset="0"/>
              <a:buChar char="•"/>
            </a:pPr>
            <a:r>
              <a:rPr lang="en-US" dirty="0" smtClean="0">
                <a:latin typeface="Arial Narrow" panose="020B0606020202030204" pitchFamily="34" charset="0"/>
              </a:rPr>
              <a:t>Spin  of a Proton = ½</a:t>
            </a:r>
          </a:p>
          <a:p>
            <a:pPr marL="285750" indent="-285750">
              <a:buFont typeface="Arial" panose="020B0604020202020204" pitchFamily="34" charset="0"/>
              <a:buChar char="•"/>
            </a:pPr>
            <a:r>
              <a:rPr lang="en-US" dirty="0" smtClean="0">
                <a:latin typeface="Arial Narrow" panose="020B0606020202030204" pitchFamily="34" charset="0"/>
              </a:rPr>
              <a:t>Spin of an Electron = ½ </a:t>
            </a:r>
          </a:p>
          <a:p>
            <a:endParaRPr lang="en-US" dirty="0"/>
          </a:p>
          <a:p>
            <a:pPr marL="285750" indent="-285750">
              <a:buFont typeface="Arial" panose="020B0604020202020204" pitchFamily="34" charset="0"/>
              <a:buChar char="•"/>
            </a:pPr>
            <a:endParaRPr lang="en-US" dirty="0"/>
          </a:p>
        </p:txBody>
      </p:sp>
      <p:sp>
        <p:nvSpPr>
          <p:cNvPr id="4" name="TextBox 3"/>
          <p:cNvSpPr txBox="1"/>
          <p:nvPr/>
        </p:nvSpPr>
        <p:spPr>
          <a:xfrm>
            <a:off x="4800600" y="1143000"/>
            <a:ext cx="4191000" cy="4739759"/>
          </a:xfrm>
          <a:prstGeom prst="rect">
            <a:avLst/>
          </a:prstGeom>
          <a:noFill/>
        </p:spPr>
        <p:txBody>
          <a:bodyPr wrap="square" rtlCol="0">
            <a:spAutoFit/>
          </a:bodyPr>
          <a:lstStyle/>
          <a:p>
            <a:r>
              <a:rPr lang="en-US" sz="2400" b="1" dirty="0">
                <a:solidFill>
                  <a:srgbClr val="FF0000"/>
                </a:solidFill>
                <a:latin typeface="Arial Narrow" panose="020B0606020202030204" pitchFamily="34" charset="0"/>
              </a:rPr>
              <a:t>Magnetic dipole moment: </a:t>
            </a:r>
          </a:p>
          <a:p>
            <a:pPr marL="285750" indent="-285750">
              <a:buFont typeface="Arial" panose="020B0604020202020204" pitchFamily="34" charset="0"/>
              <a:buChar char="•"/>
            </a:pPr>
            <a:r>
              <a:rPr lang="en-US" b="1" dirty="0" smtClean="0">
                <a:solidFill>
                  <a:srgbClr val="0000FF"/>
                </a:solidFill>
                <a:latin typeface="Times New Roman" panose="02020603050405020304" pitchFamily="18" charset="0"/>
                <a:cs typeface="Times New Roman" panose="02020603050405020304" pitchFamily="18" charset="0"/>
                <a:sym typeface="Symbol"/>
              </a:rPr>
              <a:t></a:t>
            </a:r>
            <a:r>
              <a:rPr lang="en-US" b="1" baseline="-25000" dirty="0" smtClean="0">
                <a:solidFill>
                  <a:srgbClr val="0000FF"/>
                </a:solidFill>
                <a:latin typeface="Times New Roman" panose="02020603050405020304" pitchFamily="18" charset="0"/>
                <a:cs typeface="Times New Roman" panose="02020603050405020304" pitchFamily="18" charset="0"/>
                <a:sym typeface="Symbol"/>
              </a:rPr>
              <a:t>n</a:t>
            </a:r>
            <a:r>
              <a:rPr lang="en-US" b="1" dirty="0" smtClean="0">
                <a:solidFill>
                  <a:srgbClr val="0000FF"/>
                </a:solidFill>
                <a:latin typeface="Times New Roman" panose="02020603050405020304" pitchFamily="18" charset="0"/>
                <a:cs typeface="Times New Roman" panose="02020603050405020304" pitchFamily="18" charset="0"/>
                <a:sym typeface="Symbol"/>
              </a:rPr>
              <a:t> = </a:t>
            </a:r>
            <a:r>
              <a:rPr lang="en-US" b="1" dirty="0">
                <a:solidFill>
                  <a:srgbClr val="0000FF"/>
                </a:solidFill>
                <a:latin typeface="Times New Roman" panose="02020603050405020304" pitchFamily="18" charset="0"/>
                <a:cs typeface="Times New Roman" panose="02020603050405020304" pitchFamily="18" charset="0"/>
              </a:rPr>
              <a:t>9.6623640×10</a:t>
            </a:r>
            <a:r>
              <a:rPr lang="en-US" b="1" baseline="30000" dirty="0">
                <a:solidFill>
                  <a:srgbClr val="0000FF"/>
                </a:solidFill>
                <a:latin typeface="Times New Roman" panose="02020603050405020304" pitchFamily="18" charset="0"/>
                <a:cs typeface="Times New Roman" panose="02020603050405020304" pitchFamily="18" charset="0"/>
              </a:rPr>
              <a:t>−27</a:t>
            </a:r>
            <a:r>
              <a:rPr lang="en-US" b="1" dirty="0">
                <a:solidFill>
                  <a:srgbClr val="0000FF"/>
                </a:solidFill>
                <a:latin typeface="Times New Roman" panose="02020603050405020304" pitchFamily="18" charset="0"/>
                <a:cs typeface="Times New Roman" panose="02020603050405020304" pitchFamily="18" charset="0"/>
              </a:rPr>
              <a:t> </a:t>
            </a:r>
            <a:r>
              <a:rPr lang="en-US" b="1" dirty="0" smtClean="0">
                <a:solidFill>
                  <a:srgbClr val="0000FF"/>
                </a:solidFill>
                <a:latin typeface="Times New Roman" panose="02020603050405020304" pitchFamily="18" charset="0"/>
                <a:cs typeface="Times New Roman" panose="02020603050405020304" pitchFamily="18" charset="0"/>
              </a:rPr>
              <a:t>J.T</a:t>
            </a:r>
            <a:r>
              <a:rPr lang="en-US" b="1" baseline="30000" dirty="0" smtClean="0">
                <a:solidFill>
                  <a:srgbClr val="0000FF"/>
                </a:solidFill>
                <a:latin typeface="Times New Roman" panose="02020603050405020304" pitchFamily="18" charset="0"/>
                <a:cs typeface="Times New Roman" panose="02020603050405020304" pitchFamily="18" charset="0"/>
              </a:rPr>
              <a:t>-1</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smtClean="0">
                <a:solidFill>
                  <a:srgbClr val="0000FF"/>
                </a:solidFill>
                <a:latin typeface="Times New Roman" panose="02020603050405020304" pitchFamily="18" charset="0"/>
                <a:cs typeface="Times New Roman" panose="02020603050405020304" pitchFamily="18" charset="0"/>
                <a:sym typeface="Symbol"/>
              </a:rPr>
              <a:t>-1.913 </a:t>
            </a:r>
            <a:r>
              <a:rPr lang="en-US" b="1" baseline="-25000" dirty="0" smtClean="0">
                <a:solidFill>
                  <a:srgbClr val="0000FF"/>
                </a:solidFill>
                <a:latin typeface="Times New Roman" panose="02020603050405020304" pitchFamily="18" charset="0"/>
                <a:cs typeface="Times New Roman" panose="02020603050405020304" pitchFamily="18" charset="0"/>
                <a:sym typeface="Symbol"/>
              </a:rPr>
              <a:t>N</a:t>
            </a:r>
            <a:r>
              <a:rPr lang="en-US" b="1" dirty="0" smtClean="0">
                <a:solidFill>
                  <a:srgbClr val="0000FF"/>
                </a:solidFill>
                <a:latin typeface="Times New Roman" panose="02020603050405020304" pitchFamily="18" charset="0"/>
                <a:cs typeface="Times New Roman" panose="02020603050405020304" pitchFamily="18" charset="0"/>
                <a:sym typeface="Symbol"/>
              </a:rPr>
              <a:t>)</a:t>
            </a:r>
          </a:p>
          <a:p>
            <a:pPr marL="285750" indent="-285750">
              <a:buFont typeface="Arial" panose="020B0604020202020204" pitchFamily="34" charset="0"/>
              <a:buChar char="•"/>
            </a:pPr>
            <a:r>
              <a:rPr lang="en-US" dirty="0" smtClean="0">
                <a:latin typeface="Arial Narrow" panose="020B0606020202030204" pitchFamily="34" charset="0"/>
                <a:sym typeface="Symbol"/>
              </a:rPr>
              <a:t></a:t>
            </a:r>
            <a:r>
              <a:rPr lang="en-US" baseline="-25000" dirty="0" smtClean="0">
                <a:latin typeface="Arial Narrow" panose="020B0606020202030204" pitchFamily="34" charset="0"/>
                <a:sym typeface="Symbol"/>
              </a:rPr>
              <a:t>p = </a:t>
            </a:r>
            <a:r>
              <a:rPr lang="en-US" dirty="0" smtClean="0">
                <a:latin typeface="Arial Narrow" panose="020B0606020202030204" pitchFamily="34" charset="0"/>
              </a:rPr>
              <a:t>14.106067 </a:t>
            </a:r>
            <a:r>
              <a:rPr lang="en-US" dirty="0">
                <a:latin typeface="Arial Narrow" panose="020B0606020202030204" pitchFamily="34" charset="0"/>
              </a:rPr>
              <a:t>× 10</a:t>
            </a:r>
            <a:r>
              <a:rPr lang="en-US" baseline="30000" dirty="0">
                <a:latin typeface="Arial Narrow" panose="020B0606020202030204" pitchFamily="34" charset="0"/>
              </a:rPr>
              <a:t>−27</a:t>
            </a:r>
            <a:r>
              <a:rPr lang="en-US" dirty="0">
                <a:latin typeface="Arial Narrow" panose="020B0606020202030204" pitchFamily="34" charset="0"/>
              </a:rPr>
              <a:t> J⋅T</a:t>
            </a:r>
            <a:r>
              <a:rPr lang="en-US" baseline="30000" dirty="0">
                <a:latin typeface="Arial Narrow" panose="020B0606020202030204" pitchFamily="34" charset="0"/>
              </a:rPr>
              <a:t>−</a:t>
            </a:r>
            <a:r>
              <a:rPr lang="en-US" baseline="30000" dirty="0" smtClean="0">
                <a:latin typeface="Arial Narrow" panose="020B0606020202030204" pitchFamily="34" charset="0"/>
              </a:rPr>
              <a:t>1</a:t>
            </a:r>
          </a:p>
          <a:p>
            <a:pPr marL="285750" indent="-285750">
              <a:buFont typeface="Arial" panose="020B0604020202020204" pitchFamily="34" charset="0"/>
              <a:buChar char="•"/>
            </a:pPr>
            <a:r>
              <a:rPr lang="en-US" dirty="0" smtClean="0">
                <a:latin typeface="Arial Narrow" panose="020B0606020202030204" pitchFamily="34" charset="0"/>
                <a:sym typeface="Symbol"/>
              </a:rPr>
              <a:t></a:t>
            </a:r>
            <a:r>
              <a:rPr lang="en-US" baseline="-25000" dirty="0">
                <a:latin typeface="Arial Narrow" panose="020B0606020202030204" pitchFamily="34" charset="0"/>
                <a:sym typeface="Symbol"/>
              </a:rPr>
              <a:t>e</a:t>
            </a:r>
            <a:r>
              <a:rPr lang="en-US" baseline="-25000" dirty="0" smtClean="0">
                <a:latin typeface="Arial Narrow" panose="020B0606020202030204" pitchFamily="34" charset="0"/>
                <a:sym typeface="Symbol"/>
              </a:rPr>
              <a:t> = </a:t>
            </a:r>
            <a:r>
              <a:rPr lang="en-US" dirty="0" smtClean="0">
                <a:latin typeface="Arial Narrow" panose="020B0606020202030204" pitchFamily="34" charset="0"/>
              </a:rPr>
              <a:t>−</a:t>
            </a:r>
            <a:r>
              <a:rPr lang="en-US" dirty="0">
                <a:latin typeface="Arial Narrow" panose="020B0606020202030204" pitchFamily="34" charset="0"/>
              </a:rPr>
              <a:t>9284.764 × 10</a:t>
            </a:r>
            <a:r>
              <a:rPr lang="en-US" baseline="30000" dirty="0">
                <a:latin typeface="Arial Narrow" panose="020B0606020202030204" pitchFamily="34" charset="0"/>
              </a:rPr>
              <a:t>−27</a:t>
            </a:r>
            <a:r>
              <a:rPr lang="en-US" dirty="0">
                <a:latin typeface="Arial Narrow" panose="020B0606020202030204" pitchFamily="34" charset="0"/>
              </a:rPr>
              <a:t> J⋅T</a:t>
            </a:r>
            <a:r>
              <a:rPr lang="en-US" baseline="30000" dirty="0">
                <a:latin typeface="Arial Narrow" panose="020B0606020202030204" pitchFamily="34" charset="0"/>
              </a:rPr>
              <a:t>−</a:t>
            </a:r>
            <a:r>
              <a:rPr lang="en-US" baseline="30000" dirty="0" smtClean="0">
                <a:latin typeface="Arial Narrow" panose="020B0606020202030204" pitchFamily="34" charset="0"/>
              </a:rPr>
              <a:t>1 </a:t>
            </a:r>
            <a:r>
              <a:rPr lang="en-US" dirty="0" smtClean="0">
                <a:latin typeface="Arial Narrow" panose="020B0606020202030204" pitchFamily="34" charset="0"/>
              </a:rPr>
              <a:t>(Joule/Tesla)</a:t>
            </a:r>
          </a:p>
          <a:p>
            <a:pPr marL="285750" indent="-285750">
              <a:buFont typeface="Arial" panose="020B0604020202020204" pitchFamily="34" charset="0"/>
              <a:buChar char="•"/>
            </a:pPr>
            <a:endParaRPr lang="en-US" baseline="30000" dirty="0">
              <a:latin typeface="Arial Narrow" panose="020B0606020202030204" pitchFamily="34" charset="0"/>
              <a:sym typeface="Symbol"/>
            </a:endParaRPr>
          </a:p>
          <a:p>
            <a:pPr marL="285750" indent="-285750">
              <a:buFont typeface="Arial" panose="020B0604020202020204" pitchFamily="34" charset="0"/>
              <a:buChar char="•"/>
            </a:pPr>
            <a:r>
              <a:rPr lang="en-US" b="1" dirty="0" smtClean="0">
                <a:solidFill>
                  <a:srgbClr val="7030A0"/>
                </a:solidFill>
                <a:latin typeface="Arial Narrow" panose="020B0606020202030204" pitchFamily="34" charset="0"/>
                <a:sym typeface="Symbol"/>
              </a:rPr>
              <a:t>What is the origin of magnetic dipole moment of neutron</a:t>
            </a:r>
            <a:r>
              <a:rPr lang="en-US" dirty="0" smtClean="0">
                <a:solidFill>
                  <a:srgbClr val="7030A0"/>
                </a:solidFill>
                <a:latin typeface="Arial Narrow" panose="020B0606020202030204" pitchFamily="34" charset="0"/>
                <a:sym typeface="Symbol"/>
              </a:rPr>
              <a:t>? </a:t>
            </a:r>
          </a:p>
          <a:p>
            <a:pPr marL="285750" indent="-285750">
              <a:buFont typeface="Arial" panose="020B0604020202020204" pitchFamily="34" charset="0"/>
              <a:buChar char="•"/>
            </a:pPr>
            <a:endParaRPr lang="en-US" dirty="0">
              <a:solidFill>
                <a:srgbClr val="7030A0"/>
              </a:solidFill>
              <a:latin typeface="Arial Narrow" panose="020B0606020202030204" pitchFamily="34" charset="0"/>
              <a:sym typeface="Symbol"/>
            </a:endParaRPr>
          </a:p>
          <a:p>
            <a:pPr marL="285750" indent="-285750">
              <a:buFont typeface="Arial" panose="020B0604020202020204" pitchFamily="34" charset="0"/>
              <a:buChar char="•"/>
            </a:pPr>
            <a:endParaRPr lang="en-US" dirty="0" smtClean="0">
              <a:solidFill>
                <a:srgbClr val="7030A0"/>
              </a:solidFill>
              <a:latin typeface="Arial Narrow" panose="020B0606020202030204" pitchFamily="34" charset="0"/>
              <a:sym typeface="Symbol"/>
            </a:endParaRPr>
          </a:p>
          <a:p>
            <a:pPr marL="285750" indent="-285750">
              <a:buFont typeface="Arial" panose="020B0604020202020204" pitchFamily="34" charset="0"/>
              <a:buChar char="•"/>
            </a:pPr>
            <a:endParaRPr lang="en-US" dirty="0">
              <a:solidFill>
                <a:srgbClr val="7030A0"/>
              </a:solidFill>
              <a:latin typeface="Arial Narrow" panose="020B0606020202030204" pitchFamily="34" charset="0"/>
              <a:sym typeface="Symbol"/>
            </a:endParaRPr>
          </a:p>
          <a:p>
            <a:pPr marL="285750" indent="-285750">
              <a:buFont typeface="Arial" panose="020B0604020202020204" pitchFamily="34" charset="0"/>
              <a:buChar char="•"/>
            </a:pPr>
            <a:endParaRPr lang="en-US" dirty="0" smtClean="0">
              <a:solidFill>
                <a:srgbClr val="7030A0"/>
              </a:solidFill>
              <a:latin typeface="Arial Narrow" panose="020B0606020202030204" pitchFamily="34" charset="0"/>
              <a:sym typeface="Symbol"/>
            </a:endParaRPr>
          </a:p>
          <a:p>
            <a:pPr marL="285750" indent="-285750">
              <a:buFont typeface="Arial" panose="020B0604020202020204" pitchFamily="34" charset="0"/>
              <a:buChar char="•"/>
            </a:pPr>
            <a:endParaRPr lang="en-US" dirty="0" smtClean="0">
              <a:solidFill>
                <a:srgbClr val="7030A0"/>
              </a:solidFill>
              <a:latin typeface="Arial Narrow" panose="020B0606020202030204" pitchFamily="34" charset="0"/>
              <a:sym typeface="Symbol"/>
            </a:endParaRPr>
          </a:p>
          <a:p>
            <a:pPr marL="285750" indent="-285750">
              <a:buFont typeface="Arial" panose="020B0604020202020204" pitchFamily="34" charset="0"/>
              <a:buChar char="•"/>
            </a:pPr>
            <a:endParaRPr lang="en-US" dirty="0" smtClean="0">
              <a:latin typeface="Arial Narrow" panose="020B0606020202030204" pitchFamily="34" charset="0"/>
            </a:endParaRPr>
          </a:p>
          <a:p>
            <a:pPr marL="285750" indent="-285750">
              <a:buFont typeface="Arial" panose="020B0604020202020204" pitchFamily="34" charset="0"/>
              <a:buChar char="•"/>
            </a:pPr>
            <a:endParaRPr lang="en-US" dirty="0">
              <a:latin typeface="Arial Narrow" panose="020B0606020202030204" pitchFamily="34" charset="0"/>
            </a:endParaRPr>
          </a:p>
          <a:p>
            <a:pPr marL="285750" indent="-285750">
              <a:buFont typeface="Arial" panose="020B0604020202020204" pitchFamily="34" charset="0"/>
              <a:buChar char="•"/>
            </a:pPr>
            <a:r>
              <a:rPr lang="en-US" sz="1600" dirty="0" smtClean="0">
                <a:solidFill>
                  <a:srgbClr val="0070C0"/>
                </a:solidFill>
                <a:latin typeface="Arial Narrow" panose="020B0606020202030204" pitchFamily="34" charset="0"/>
              </a:rPr>
              <a:t>The </a:t>
            </a:r>
            <a:r>
              <a:rPr lang="en-US" sz="1600" dirty="0">
                <a:solidFill>
                  <a:srgbClr val="0070C0"/>
                </a:solidFill>
                <a:latin typeface="Arial Narrow" panose="020B0606020202030204" pitchFamily="34" charset="0"/>
              </a:rPr>
              <a:t>non-zero magnetic moment of the neutron indicates that it is not an elementary </a:t>
            </a:r>
            <a:r>
              <a:rPr lang="en-US" sz="1600" dirty="0" smtClean="0">
                <a:solidFill>
                  <a:srgbClr val="0070C0"/>
                </a:solidFill>
                <a:latin typeface="Arial Narrow" panose="020B0606020202030204" pitchFamily="34" charset="0"/>
              </a:rPr>
              <a:t>particle. </a:t>
            </a:r>
            <a:endParaRPr lang="en-US" sz="1600" dirty="0">
              <a:solidFill>
                <a:srgbClr val="0070C0"/>
              </a:solidFill>
              <a:latin typeface="Arial Narrow" panose="020B0606020202030204" pitchFamily="34" charset="0"/>
              <a:sym typeface="Symbol"/>
            </a:endParaRPr>
          </a:p>
          <a:p>
            <a:endParaRPr lang="en-US" dirty="0"/>
          </a:p>
        </p:txBody>
      </p:sp>
      <p:pic>
        <p:nvPicPr>
          <p:cNvPr id="2050" name="Picture 2" descr="C:\Users\smavila\Documents\AP_CLASS\AP8180\Quark_structure_neutron.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200400"/>
            <a:ext cx="1844289" cy="184428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1EB8CD6A-B2DA-4254-8EA7-9951D673A479}" type="slidenum">
              <a:rPr lang="en-US" smtClean="0"/>
              <a:t>5</a:t>
            </a:fld>
            <a:endParaRPr lang="en-US"/>
          </a:p>
        </p:txBody>
      </p:sp>
    </p:spTree>
    <p:extLst>
      <p:ext uri="{BB962C8B-B14F-4D97-AF65-F5344CB8AC3E}">
        <p14:creationId xmlns:p14="http://schemas.microsoft.com/office/powerpoint/2010/main" val="170664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4033476" cy="646331"/>
          </a:xfrm>
          <a:prstGeom prst="rect">
            <a:avLst/>
          </a:prstGeom>
        </p:spPr>
        <p:txBody>
          <a:bodyPr wrap="none">
            <a:spAutoFit/>
          </a:bodyPr>
          <a:lstStyle/>
          <a:p>
            <a:r>
              <a:rPr lang="en-US" altLang="en-US" sz="3600" b="1" dirty="0">
                <a:solidFill>
                  <a:srgbClr val="0000FF"/>
                </a:solidFill>
                <a:latin typeface="Arial Narrow" panose="020B0606020202030204" pitchFamily="34" charset="0"/>
                <a:cs typeface="Arial" panose="020B0604020202020204" pitchFamily="34" charset="0"/>
              </a:rPr>
              <a:t>Properties of </a:t>
            </a:r>
            <a:r>
              <a:rPr lang="en-US" altLang="en-US" sz="3600" b="1" dirty="0" smtClean="0">
                <a:solidFill>
                  <a:srgbClr val="0000FF"/>
                </a:solidFill>
                <a:latin typeface="Arial Narrow" panose="020B0606020202030204" pitchFamily="34" charset="0"/>
                <a:cs typeface="Arial" panose="020B0604020202020204" pitchFamily="34" charset="0"/>
              </a:rPr>
              <a:t>neutron</a:t>
            </a:r>
            <a:endParaRPr lang="en-US" altLang="en-US" sz="3600" b="1" dirty="0">
              <a:solidFill>
                <a:srgbClr val="0000FF"/>
              </a:solidFill>
              <a:latin typeface="Arial Narrow" panose="020B0606020202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381000" y="1063871"/>
                <a:ext cx="8229600" cy="3170996"/>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002060"/>
                    </a:solidFill>
                    <a:latin typeface="Arial Narrow" panose="020B0606020202030204" pitchFamily="34" charset="0"/>
                  </a:rPr>
                  <a:t>Neutrons are particles and they also behave like waves. So neutrons can </a:t>
                </a:r>
              </a:p>
              <a:p>
                <a:r>
                  <a:rPr lang="en-US" dirty="0">
                    <a:solidFill>
                      <a:srgbClr val="002060"/>
                    </a:solidFill>
                    <a:latin typeface="Arial Narrow" panose="020B0606020202030204" pitchFamily="34" charset="0"/>
                  </a:rPr>
                  <a:t> </a:t>
                </a:r>
                <a:r>
                  <a:rPr lang="en-US" dirty="0" smtClean="0">
                    <a:solidFill>
                      <a:srgbClr val="002060"/>
                    </a:solidFill>
                    <a:latin typeface="Arial Narrow" panose="020B0606020202030204" pitchFamily="34" charset="0"/>
                  </a:rPr>
                  <a:t>    be represented as either waves or particles</a:t>
                </a:r>
              </a:p>
              <a:p>
                <a:endParaRPr lang="en-US" dirty="0">
                  <a:solidFill>
                    <a:srgbClr val="002060"/>
                  </a:solidFill>
                  <a:latin typeface="Arial Narrow" panose="020B0606020202030204" pitchFamily="34" charset="0"/>
                </a:endParaRPr>
              </a:p>
              <a:p>
                <a:r>
                  <a:rPr lang="en-US" dirty="0" smtClean="0">
                    <a:solidFill>
                      <a:srgbClr val="002060"/>
                    </a:solidFill>
                    <a:latin typeface="Arial Narrow" panose="020B0606020202030204" pitchFamily="34" charset="0"/>
                  </a:rPr>
                  <a:t>     The de Broglie wavelength of Neutron is </a:t>
                </a:r>
              </a:p>
              <a:p>
                <a:endParaRPr lang="en-US" dirty="0" smtClean="0">
                  <a:solidFill>
                    <a:srgbClr val="002060"/>
                  </a:solidFill>
                  <a:latin typeface="Arial Narrow" panose="020B0606020202030204" pitchFamily="34" charset="0"/>
                </a:endParaRPr>
              </a:p>
              <a:p>
                <a:pPr algn="r"/>
                <a14:m>
                  <m:oMathPara xmlns:m="http://schemas.openxmlformats.org/officeDocument/2006/math">
                    <m:oMathParaPr>
                      <m:jc m:val="centerGroup"/>
                    </m:oMathParaPr>
                    <m:oMath xmlns:m="http://schemas.openxmlformats.org/officeDocument/2006/math">
                      <m:r>
                        <a:rPr lang="en-US" sz="2400" i="1" smtClean="0">
                          <a:solidFill>
                            <a:srgbClr val="0000FF"/>
                          </a:solidFill>
                          <a:latin typeface="Cambria Math"/>
                          <a:ea typeface="Cambria Math"/>
                        </a:rPr>
                        <m:t>𝜆</m:t>
                      </m:r>
                      <m:r>
                        <a:rPr lang="en-US" sz="2400" b="0" i="1" smtClean="0">
                          <a:solidFill>
                            <a:srgbClr val="0000FF"/>
                          </a:solidFill>
                          <a:latin typeface="Cambria Math"/>
                          <a:ea typeface="Cambria Math"/>
                        </a:rPr>
                        <m:t>= </m:t>
                      </m:r>
                      <m:f>
                        <m:fPr>
                          <m:ctrlPr>
                            <a:rPr lang="en-US" sz="2400" b="0" i="1" smtClean="0">
                              <a:solidFill>
                                <a:srgbClr val="0000FF"/>
                              </a:solidFill>
                              <a:latin typeface="Cambria Math"/>
                              <a:ea typeface="Cambria Math"/>
                            </a:rPr>
                          </m:ctrlPr>
                        </m:fPr>
                        <m:num>
                          <m:r>
                            <a:rPr lang="en-US" sz="2400" b="0" i="1" smtClean="0">
                              <a:solidFill>
                                <a:srgbClr val="0000FF"/>
                              </a:solidFill>
                              <a:latin typeface="Cambria Math"/>
                              <a:ea typeface="Cambria Math"/>
                            </a:rPr>
                            <m:t>h</m:t>
                          </m:r>
                        </m:num>
                        <m:den>
                          <m:r>
                            <a:rPr lang="en-US" sz="2400" b="0" i="1" smtClean="0">
                              <a:solidFill>
                                <a:srgbClr val="0000FF"/>
                              </a:solidFill>
                              <a:latin typeface="Cambria Math"/>
                              <a:ea typeface="Cambria Math"/>
                            </a:rPr>
                            <m:t>𝑚𝑣</m:t>
                          </m:r>
                        </m:den>
                      </m:f>
                      <m:r>
                        <a:rPr lang="en-US" sz="2400" b="0" i="1" smtClean="0">
                          <a:solidFill>
                            <a:srgbClr val="0000FF"/>
                          </a:solidFill>
                          <a:latin typeface="Cambria Math"/>
                          <a:ea typeface="Cambria Math"/>
                        </a:rPr>
                        <m:t>= </m:t>
                      </m:r>
                      <m:f>
                        <m:fPr>
                          <m:ctrlPr>
                            <a:rPr lang="en-US" sz="2400" b="0" i="1" smtClean="0">
                              <a:solidFill>
                                <a:srgbClr val="0000FF"/>
                              </a:solidFill>
                              <a:latin typeface="Cambria Math"/>
                              <a:ea typeface="Cambria Math"/>
                            </a:rPr>
                          </m:ctrlPr>
                        </m:fPr>
                        <m:num>
                          <m:r>
                            <a:rPr lang="en-US" sz="2400" b="0" i="1" smtClean="0">
                              <a:solidFill>
                                <a:srgbClr val="0000FF"/>
                              </a:solidFill>
                              <a:latin typeface="Cambria Math"/>
                              <a:ea typeface="Cambria Math"/>
                            </a:rPr>
                            <m:t>h</m:t>
                          </m:r>
                        </m:num>
                        <m:den>
                          <m:rad>
                            <m:radPr>
                              <m:degHide m:val="on"/>
                              <m:ctrlPr>
                                <a:rPr lang="en-US" sz="2400" b="0" i="1" smtClean="0">
                                  <a:solidFill>
                                    <a:srgbClr val="0000FF"/>
                                  </a:solidFill>
                                  <a:latin typeface="Cambria Math"/>
                                  <a:ea typeface="Cambria Math"/>
                                </a:rPr>
                              </m:ctrlPr>
                            </m:radPr>
                            <m:deg/>
                            <m:e>
                              <m:r>
                                <a:rPr lang="en-US" sz="2400" b="0" i="1" smtClean="0">
                                  <a:solidFill>
                                    <a:srgbClr val="0000FF"/>
                                  </a:solidFill>
                                  <a:latin typeface="Cambria Math"/>
                                  <a:ea typeface="Cambria Math"/>
                                </a:rPr>
                                <m:t>2</m:t>
                              </m:r>
                              <m:r>
                                <a:rPr lang="en-US" sz="2400" b="0" i="1" smtClean="0">
                                  <a:solidFill>
                                    <a:srgbClr val="0000FF"/>
                                  </a:solidFill>
                                  <a:latin typeface="Cambria Math"/>
                                  <a:ea typeface="Cambria Math"/>
                                </a:rPr>
                                <m:t>𝑚𝐸</m:t>
                              </m:r>
                            </m:e>
                          </m:rad>
                        </m:den>
                      </m:f>
                      <m:r>
                        <a:rPr lang="en-US" sz="2400" b="0" i="1" smtClean="0">
                          <a:solidFill>
                            <a:srgbClr val="0000FF"/>
                          </a:solidFill>
                          <a:latin typeface="Cambria Math"/>
                          <a:ea typeface="Cambria Math"/>
                        </a:rPr>
                        <m:t>  </m:t>
                      </m:r>
                    </m:oMath>
                  </m:oMathPara>
                </a14:m>
                <a:endParaRPr lang="en-US" sz="2400" b="0" dirty="0" smtClean="0">
                  <a:solidFill>
                    <a:srgbClr val="0000FF"/>
                  </a:solidFill>
                  <a:latin typeface="Times New Roman" panose="02020603050405020304" pitchFamily="18" charset="0"/>
                  <a:ea typeface="Cambria Math"/>
                </a:endParaRPr>
              </a:p>
              <a:p>
                <a:pPr algn="r"/>
                <a:r>
                  <a:rPr lang="en-US" sz="2400" dirty="0" smtClean="0">
                    <a:solidFill>
                      <a:srgbClr val="C00000"/>
                    </a:solidFill>
                    <a:latin typeface="Times New Roman" panose="02020603050405020304" pitchFamily="18" charset="0"/>
                    <a:cs typeface="Times New Roman" panose="02020603050405020304" pitchFamily="18" charset="0"/>
                  </a:rPr>
                  <a:t>                                              </a:t>
                </a:r>
                <a:endParaRPr lang="en-US" dirty="0">
                  <a:solidFill>
                    <a:srgbClr val="C00000"/>
                  </a:solidFill>
                  <a:latin typeface="Arial Narrow" panose="020B0606020202030204" pitchFamily="34" charset="0"/>
                </a:endParaRPr>
              </a:p>
              <a:p>
                <a:pPr marL="285750" indent="-285750">
                  <a:buFont typeface="Arial" panose="020B0604020202020204" pitchFamily="34" charset="0"/>
                  <a:buChar char="•"/>
                </a:pPr>
                <a:r>
                  <a:rPr lang="en-US" b="1" i="1" dirty="0" smtClean="0">
                    <a:solidFill>
                      <a:srgbClr val="0000FF"/>
                    </a:solidFill>
                    <a:latin typeface="Times New Roman" panose="02020603050405020304" pitchFamily="18" charset="0"/>
                    <a:cs typeface="Times New Roman" panose="02020603050405020304" pitchFamily="18" charset="0"/>
                  </a:rPr>
                  <a:t>h</a:t>
                </a:r>
                <a:r>
                  <a:rPr lang="en-US" dirty="0" smtClean="0">
                    <a:solidFill>
                      <a:srgbClr val="C00000"/>
                    </a:solidFill>
                    <a:latin typeface="Arial Narrow" panose="020B0606020202030204" pitchFamily="34" charset="0"/>
                  </a:rPr>
                  <a:t> </a:t>
                </a:r>
                <a:r>
                  <a:rPr lang="en-US" dirty="0" smtClean="0">
                    <a:solidFill>
                      <a:srgbClr val="002060"/>
                    </a:solidFill>
                    <a:latin typeface="Arial Narrow" panose="020B0606020202030204" pitchFamily="34" charset="0"/>
                  </a:rPr>
                  <a:t>is the Plank’s constant,</a:t>
                </a:r>
                <a:r>
                  <a:rPr lang="en-US" dirty="0" smtClean="0">
                    <a:solidFill>
                      <a:srgbClr val="C00000"/>
                    </a:solidFill>
                    <a:latin typeface="Arial Narrow" panose="020B0606020202030204" pitchFamily="34" charset="0"/>
                  </a:rPr>
                  <a:t> </a:t>
                </a:r>
                <a:r>
                  <a:rPr lang="en-US" b="1" i="1" dirty="0" smtClean="0">
                    <a:solidFill>
                      <a:srgbClr val="0000FF"/>
                    </a:solidFill>
                    <a:latin typeface="Times New Roman" panose="02020603050405020304" pitchFamily="18" charset="0"/>
                    <a:cs typeface="Times New Roman" panose="02020603050405020304" pitchFamily="18" charset="0"/>
                  </a:rPr>
                  <a:t>m</a:t>
                </a:r>
                <a:r>
                  <a:rPr lang="en-US" dirty="0" smtClean="0">
                    <a:solidFill>
                      <a:srgbClr val="C00000"/>
                    </a:solidFill>
                    <a:latin typeface="Arial Narrow" panose="020B0606020202030204" pitchFamily="34" charset="0"/>
                  </a:rPr>
                  <a:t> </a:t>
                </a:r>
                <a:r>
                  <a:rPr lang="en-US" dirty="0" smtClean="0">
                    <a:solidFill>
                      <a:srgbClr val="002060"/>
                    </a:solidFill>
                    <a:latin typeface="Arial Narrow" panose="020B0606020202030204" pitchFamily="34" charset="0"/>
                  </a:rPr>
                  <a:t>is the mass of neutron, </a:t>
                </a:r>
                <a:r>
                  <a:rPr lang="en-US" b="1" i="1" dirty="0" smtClean="0">
                    <a:solidFill>
                      <a:srgbClr val="0000FF"/>
                    </a:solidFill>
                    <a:latin typeface="Times New Roman" panose="02020603050405020304" pitchFamily="18" charset="0"/>
                    <a:cs typeface="Times New Roman" panose="02020603050405020304" pitchFamily="18" charset="0"/>
                  </a:rPr>
                  <a:t>v</a:t>
                </a:r>
                <a:r>
                  <a:rPr lang="en-US" dirty="0" smtClean="0">
                    <a:solidFill>
                      <a:srgbClr val="C00000"/>
                    </a:solidFill>
                    <a:latin typeface="Arial Narrow" panose="020B0606020202030204" pitchFamily="34" charset="0"/>
                  </a:rPr>
                  <a:t> </a:t>
                </a:r>
                <a:r>
                  <a:rPr lang="en-US" dirty="0" smtClean="0">
                    <a:solidFill>
                      <a:srgbClr val="002060"/>
                    </a:solidFill>
                    <a:latin typeface="Arial Narrow" panose="020B0606020202030204" pitchFamily="34" charset="0"/>
                  </a:rPr>
                  <a:t>is the velocity, </a:t>
                </a:r>
                <a:r>
                  <a:rPr lang="en-US" b="1" i="1" dirty="0" smtClean="0">
                    <a:solidFill>
                      <a:srgbClr val="0000FF"/>
                    </a:solidFill>
                    <a:latin typeface="Times New Roman" panose="02020603050405020304" pitchFamily="18" charset="0"/>
                    <a:cs typeface="Times New Roman" panose="02020603050405020304" pitchFamily="18" charset="0"/>
                  </a:rPr>
                  <a:t>E</a:t>
                </a:r>
                <a:r>
                  <a:rPr lang="en-US" dirty="0" smtClean="0">
                    <a:solidFill>
                      <a:srgbClr val="C00000"/>
                    </a:solidFill>
                    <a:latin typeface="Arial Narrow" panose="020B0606020202030204" pitchFamily="34" charset="0"/>
                  </a:rPr>
                  <a:t> </a:t>
                </a:r>
                <a:r>
                  <a:rPr lang="en-US" dirty="0" smtClean="0">
                    <a:solidFill>
                      <a:srgbClr val="002060"/>
                    </a:solidFill>
                    <a:latin typeface="Arial Narrow" panose="020B0606020202030204" pitchFamily="34" charset="0"/>
                  </a:rPr>
                  <a:t>is the energy of the neutrons</a:t>
                </a:r>
              </a:p>
            </p:txBody>
          </p:sp>
        </mc:Choice>
        <mc:Fallback xmlns="">
          <p:sp>
            <p:nvSpPr>
              <p:cNvPr id="3" name="TextBox 2"/>
              <p:cNvSpPr txBox="1">
                <a:spLocks noRot="1" noChangeAspect="1" noMove="1" noResize="1" noEditPoints="1" noAdjustHandles="1" noChangeArrowheads="1" noChangeShapeType="1" noTextEdit="1"/>
              </p:cNvSpPr>
              <p:nvPr/>
            </p:nvSpPr>
            <p:spPr>
              <a:xfrm>
                <a:off x="381000" y="1063871"/>
                <a:ext cx="8229600" cy="3170996"/>
              </a:xfrm>
              <a:prstGeom prst="rect">
                <a:avLst/>
              </a:prstGeom>
              <a:blipFill rotWithShape="1">
                <a:blip r:embed="rId2"/>
                <a:stretch>
                  <a:fillRect l="-519" t="-769" b="-2308"/>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2767543976"/>
              </p:ext>
            </p:extLst>
          </p:nvPr>
        </p:nvGraphicFramePr>
        <p:xfrm>
          <a:off x="1371600" y="4648200"/>
          <a:ext cx="6705600" cy="1483360"/>
        </p:xfrm>
        <a:graphic>
          <a:graphicData uri="http://schemas.openxmlformats.org/drawingml/2006/table">
            <a:tbl>
              <a:tblPr firstRow="1" bandRow="1">
                <a:tableStyleId>{5C22544A-7EE6-4342-B048-85BDC9FD1C3A}</a:tableStyleId>
              </a:tblPr>
              <a:tblGrid>
                <a:gridCol w="1066800"/>
                <a:gridCol w="1524000"/>
                <a:gridCol w="2057400"/>
                <a:gridCol w="2057400"/>
              </a:tblGrid>
              <a:tr h="370840">
                <a:tc>
                  <a:txBody>
                    <a:bodyPr/>
                    <a:lstStyle/>
                    <a:p>
                      <a:pPr algn="l"/>
                      <a:endParaRPr lang="en-US" dirty="0"/>
                    </a:p>
                  </a:txBody>
                  <a:tcPr/>
                </a:tc>
                <a:tc>
                  <a:txBody>
                    <a:bodyPr/>
                    <a:lstStyle/>
                    <a:p>
                      <a:pPr algn="ctr"/>
                      <a:r>
                        <a:rPr lang="en-US" dirty="0" smtClean="0"/>
                        <a:t>Energy (</a:t>
                      </a:r>
                      <a:r>
                        <a:rPr lang="en-US" dirty="0" err="1" smtClean="0"/>
                        <a:t>meV</a:t>
                      </a:r>
                      <a:r>
                        <a:rPr lang="en-US" dirty="0" smtClean="0"/>
                        <a:t>)</a:t>
                      </a:r>
                      <a:endParaRPr lang="en-US" dirty="0"/>
                    </a:p>
                  </a:txBody>
                  <a:tcPr/>
                </a:tc>
                <a:tc>
                  <a:txBody>
                    <a:bodyPr/>
                    <a:lstStyle/>
                    <a:p>
                      <a:pPr algn="ctr"/>
                      <a:r>
                        <a:rPr lang="en-US" dirty="0" smtClean="0"/>
                        <a:t>Temperature (K)</a:t>
                      </a:r>
                      <a:endParaRPr lang="en-US" dirty="0"/>
                    </a:p>
                  </a:txBody>
                  <a:tcPr/>
                </a:tc>
                <a:tc>
                  <a:txBody>
                    <a:bodyPr/>
                    <a:lstStyle/>
                    <a:p>
                      <a:pPr algn="ctr"/>
                      <a:r>
                        <a:rPr lang="en-US" dirty="0" smtClean="0"/>
                        <a:t>Wavelength (nm)</a:t>
                      </a:r>
                      <a:endParaRPr lang="en-US" dirty="0"/>
                    </a:p>
                  </a:txBody>
                  <a:tcPr/>
                </a:tc>
              </a:tr>
              <a:tr h="370840">
                <a:tc>
                  <a:txBody>
                    <a:bodyPr/>
                    <a:lstStyle/>
                    <a:p>
                      <a:pPr algn="l"/>
                      <a:r>
                        <a:rPr lang="en-US" dirty="0" smtClean="0"/>
                        <a:t>Cold</a:t>
                      </a:r>
                      <a:endParaRPr lang="en-US" dirty="0"/>
                    </a:p>
                  </a:txBody>
                  <a:tcPr/>
                </a:tc>
                <a:tc>
                  <a:txBody>
                    <a:bodyPr/>
                    <a:lstStyle/>
                    <a:p>
                      <a:pPr algn="ctr"/>
                      <a:r>
                        <a:rPr lang="en-US" dirty="0" smtClean="0"/>
                        <a:t>0.1- 10</a:t>
                      </a:r>
                      <a:endParaRPr lang="en-US" dirty="0"/>
                    </a:p>
                  </a:txBody>
                  <a:tcPr/>
                </a:tc>
                <a:tc>
                  <a:txBody>
                    <a:bodyPr/>
                    <a:lstStyle/>
                    <a:p>
                      <a:pPr algn="ctr"/>
                      <a:r>
                        <a:rPr lang="en-US" dirty="0" smtClean="0"/>
                        <a:t>1-120</a:t>
                      </a:r>
                      <a:endParaRPr lang="en-US" dirty="0"/>
                    </a:p>
                  </a:txBody>
                  <a:tcPr/>
                </a:tc>
                <a:tc>
                  <a:txBody>
                    <a:bodyPr/>
                    <a:lstStyle/>
                    <a:p>
                      <a:pPr algn="ctr"/>
                      <a:r>
                        <a:rPr lang="en-US" dirty="0" smtClean="0"/>
                        <a:t>0.4-3</a:t>
                      </a:r>
                      <a:endParaRPr lang="en-US" dirty="0"/>
                    </a:p>
                  </a:txBody>
                  <a:tcPr/>
                </a:tc>
              </a:tr>
              <a:tr h="370840">
                <a:tc>
                  <a:txBody>
                    <a:bodyPr/>
                    <a:lstStyle/>
                    <a:p>
                      <a:pPr algn="l"/>
                      <a:r>
                        <a:rPr lang="en-US" dirty="0" smtClean="0"/>
                        <a:t>Thermal</a:t>
                      </a:r>
                      <a:endParaRPr lang="en-US" dirty="0"/>
                    </a:p>
                  </a:txBody>
                  <a:tcPr/>
                </a:tc>
                <a:tc>
                  <a:txBody>
                    <a:bodyPr/>
                    <a:lstStyle/>
                    <a:p>
                      <a:pPr algn="ctr"/>
                      <a:r>
                        <a:rPr lang="en-US" dirty="0" smtClean="0"/>
                        <a:t>5-100</a:t>
                      </a:r>
                      <a:endParaRPr lang="en-US" dirty="0"/>
                    </a:p>
                  </a:txBody>
                  <a:tcPr/>
                </a:tc>
                <a:tc>
                  <a:txBody>
                    <a:bodyPr/>
                    <a:lstStyle/>
                    <a:p>
                      <a:pPr algn="ctr"/>
                      <a:r>
                        <a:rPr lang="en-US" dirty="0" smtClean="0"/>
                        <a:t>60-1000</a:t>
                      </a:r>
                      <a:endParaRPr lang="en-US" dirty="0"/>
                    </a:p>
                  </a:txBody>
                  <a:tcPr/>
                </a:tc>
                <a:tc>
                  <a:txBody>
                    <a:bodyPr/>
                    <a:lstStyle/>
                    <a:p>
                      <a:pPr algn="ctr"/>
                      <a:r>
                        <a:rPr lang="en-US" dirty="0" smtClean="0"/>
                        <a:t>0.1-0.4</a:t>
                      </a:r>
                      <a:endParaRPr lang="en-US" dirty="0"/>
                    </a:p>
                  </a:txBody>
                  <a:tcPr/>
                </a:tc>
              </a:tr>
              <a:tr h="370840">
                <a:tc>
                  <a:txBody>
                    <a:bodyPr/>
                    <a:lstStyle/>
                    <a:p>
                      <a:pPr algn="l"/>
                      <a:r>
                        <a:rPr lang="en-US" dirty="0" smtClean="0"/>
                        <a:t>Hot</a:t>
                      </a:r>
                      <a:endParaRPr lang="en-US" dirty="0"/>
                    </a:p>
                  </a:txBody>
                  <a:tcPr/>
                </a:tc>
                <a:tc>
                  <a:txBody>
                    <a:bodyPr/>
                    <a:lstStyle/>
                    <a:p>
                      <a:pPr algn="ctr"/>
                      <a:r>
                        <a:rPr lang="en-US" dirty="0" smtClean="0"/>
                        <a:t>100-500</a:t>
                      </a:r>
                      <a:endParaRPr lang="en-US" dirty="0"/>
                    </a:p>
                  </a:txBody>
                  <a:tcPr/>
                </a:tc>
                <a:tc>
                  <a:txBody>
                    <a:bodyPr/>
                    <a:lstStyle/>
                    <a:p>
                      <a:pPr algn="ctr"/>
                      <a:r>
                        <a:rPr lang="en-US" dirty="0" smtClean="0"/>
                        <a:t>1000-6000</a:t>
                      </a:r>
                      <a:endParaRPr lang="en-US" dirty="0"/>
                    </a:p>
                  </a:txBody>
                  <a:tcPr/>
                </a:tc>
                <a:tc>
                  <a:txBody>
                    <a:bodyPr/>
                    <a:lstStyle/>
                    <a:p>
                      <a:pPr algn="ctr"/>
                      <a:r>
                        <a:rPr lang="en-US" dirty="0" smtClean="0"/>
                        <a:t>0.04-0.1</a:t>
                      </a:r>
                      <a:endParaRPr lang="en-US" dirty="0"/>
                    </a:p>
                  </a:txBody>
                  <a:tcPr/>
                </a:tc>
              </a:tr>
            </a:tbl>
          </a:graphicData>
        </a:graphic>
      </p:graphicFrame>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063871"/>
            <a:ext cx="2274705" cy="1585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1EB8CD6A-B2DA-4254-8EA7-9951D673A479}" type="slidenum">
              <a:rPr lang="en-US" smtClean="0"/>
              <a:t>6</a:t>
            </a:fld>
            <a:endParaRPr lang="en-US"/>
          </a:p>
        </p:txBody>
      </p:sp>
    </p:spTree>
    <p:extLst>
      <p:ext uri="{BB962C8B-B14F-4D97-AF65-F5344CB8AC3E}">
        <p14:creationId xmlns:p14="http://schemas.microsoft.com/office/powerpoint/2010/main" val="1165787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152400"/>
            <a:ext cx="3869226" cy="584775"/>
          </a:xfrm>
          <a:prstGeom prst="rect">
            <a:avLst/>
          </a:prstGeom>
        </p:spPr>
        <p:txBody>
          <a:bodyPr wrap="square">
            <a:spAutoFit/>
          </a:bodyPr>
          <a:lstStyle/>
          <a:p>
            <a:r>
              <a:rPr lang="en-US" altLang="en-US" sz="3200" b="1" dirty="0">
                <a:solidFill>
                  <a:srgbClr val="0000FF"/>
                </a:solidFill>
                <a:latin typeface="Arial Narrow" panose="020B0606020202030204" pitchFamily="34" charset="0"/>
                <a:cs typeface="Arial" panose="020B0604020202020204" pitchFamily="34" charset="0"/>
              </a:rPr>
              <a:t>Properties of </a:t>
            </a:r>
            <a:r>
              <a:rPr lang="en-US" altLang="en-US" sz="3200" b="1" dirty="0" smtClean="0">
                <a:solidFill>
                  <a:srgbClr val="0000FF"/>
                </a:solidFill>
                <a:latin typeface="Arial Narrow" panose="020B0606020202030204" pitchFamily="34" charset="0"/>
                <a:cs typeface="Arial" panose="020B0604020202020204" pitchFamily="34" charset="0"/>
              </a:rPr>
              <a:t>neutron</a:t>
            </a:r>
            <a:endParaRPr lang="en-US" altLang="en-US" sz="3200" b="1" dirty="0">
              <a:solidFill>
                <a:srgbClr val="0000FF"/>
              </a:solidFill>
              <a:latin typeface="Arial Narrow" panose="020B0606020202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304799" y="820396"/>
                <a:ext cx="6646334" cy="3757503"/>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The energy of a neutron is measured in </a:t>
                </a:r>
                <a:r>
                  <a:rPr lang="en-US" sz="1600" dirty="0" err="1" smtClean="0">
                    <a:latin typeface="Times New Roman" panose="02020603050405020304" pitchFamily="18" charset="0"/>
                    <a:cs typeface="Times New Roman" panose="02020603050405020304" pitchFamily="18" charset="0"/>
                  </a:rPr>
                  <a:t>meV</a:t>
                </a:r>
                <a:r>
                  <a:rPr lang="en-US" sz="1600" dirty="0" smtClean="0">
                    <a:latin typeface="Times New Roman" panose="02020603050405020304" pitchFamily="18" charset="0"/>
                    <a:cs typeface="Times New Roman" panose="02020603050405020304" pitchFamily="18" charset="0"/>
                  </a:rPr>
                  <a:t>, but it can be characterized by its speed </a:t>
                </a:r>
                <a:r>
                  <a:rPr lang="en-US" sz="1600" i="1" dirty="0" smtClean="0">
                    <a:latin typeface="Times New Roman" panose="02020603050405020304" pitchFamily="18" charset="0"/>
                    <a:cs typeface="Times New Roman" panose="02020603050405020304" pitchFamily="18" charset="0"/>
                  </a:rPr>
                  <a:t>v</a:t>
                </a:r>
                <a:r>
                  <a:rPr lang="en-US" sz="1600" dirty="0" smtClean="0">
                    <a:latin typeface="Times New Roman" panose="02020603050405020304" pitchFamily="18" charset="0"/>
                    <a:cs typeface="Times New Roman" panose="02020603050405020304" pitchFamily="18" charset="0"/>
                  </a:rPr>
                  <a:t>, wavelength </a:t>
                </a:r>
                <a:r>
                  <a:rPr lang="en-US" sz="1600" dirty="0" smtClean="0">
                    <a:latin typeface="Times New Roman" panose="02020603050405020304" pitchFamily="18" charset="0"/>
                    <a:cs typeface="Times New Roman" panose="02020603050405020304" pitchFamily="18" charset="0"/>
                    <a:sym typeface="Symbol"/>
                  </a:rPr>
                  <a:t> or its own wave number </a:t>
                </a:r>
                <a:r>
                  <a:rPr lang="en-US" sz="1600" i="1" dirty="0" smtClean="0">
                    <a:latin typeface="Times New Roman" panose="02020603050405020304" pitchFamily="18" charset="0"/>
                    <a:cs typeface="Times New Roman" panose="02020603050405020304" pitchFamily="18" charset="0"/>
                    <a:sym typeface="Symbol"/>
                  </a:rPr>
                  <a:t>k</a:t>
                </a:r>
                <a:r>
                  <a:rPr lang="en-US" sz="1600" dirty="0" smtClean="0">
                    <a:latin typeface="Times New Roman" panose="02020603050405020304" pitchFamily="18" charset="0"/>
                    <a:cs typeface="Times New Roman" panose="02020603050405020304" pitchFamily="18" charset="0"/>
                    <a:sym typeface="Symbol"/>
                  </a:rPr>
                  <a:t>. If we use the unit </a:t>
                </a:r>
                <a:r>
                  <a:rPr lang="en-US" sz="1600" dirty="0" err="1" smtClean="0">
                    <a:latin typeface="Times New Roman" panose="02020603050405020304" pitchFamily="18" charset="0"/>
                    <a:cs typeface="Times New Roman" panose="02020603050405020304" pitchFamily="18" charset="0"/>
                    <a:sym typeface="Symbol"/>
                  </a:rPr>
                  <a:t>meV</a:t>
                </a:r>
                <a:r>
                  <a:rPr lang="en-US" sz="1600" dirty="0" smtClean="0">
                    <a:latin typeface="Times New Roman" panose="02020603050405020304" pitchFamily="18" charset="0"/>
                    <a:cs typeface="Times New Roman" panose="02020603050405020304" pitchFamily="18" charset="0"/>
                    <a:sym typeface="Symbol"/>
                  </a:rPr>
                  <a:t> for energy, km/s for speed, Å for wavelength, Å</a:t>
                </a:r>
                <a:r>
                  <a:rPr lang="en-US" sz="1600" baseline="30000" dirty="0" smtClean="0">
                    <a:latin typeface="Times New Roman" panose="02020603050405020304" pitchFamily="18" charset="0"/>
                    <a:cs typeface="Times New Roman" panose="02020603050405020304" pitchFamily="18" charset="0"/>
                    <a:sym typeface="Symbol"/>
                  </a:rPr>
                  <a:t>-1  </a:t>
                </a:r>
                <a:r>
                  <a:rPr lang="en-US" sz="1600" dirty="0" smtClean="0">
                    <a:latin typeface="Times New Roman" panose="02020603050405020304" pitchFamily="18" charset="0"/>
                    <a:cs typeface="Times New Roman" panose="02020603050405020304" pitchFamily="18" charset="0"/>
                    <a:sym typeface="Symbol"/>
                  </a:rPr>
                  <a:t>for wave number and K (Kelvin) for Temperature </a:t>
                </a:r>
                <a:r>
                  <a:rPr lang="en-US" sz="1600" dirty="0">
                    <a:latin typeface="Times New Roman" panose="02020603050405020304" pitchFamily="18" charset="0"/>
                    <a:cs typeface="Times New Roman" panose="02020603050405020304" pitchFamily="18" charset="0"/>
                    <a:sym typeface="Symbol"/>
                  </a:rPr>
                  <a:t/>
                </a:r>
                <a:br>
                  <a:rPr lang="en-US" sz="1600" dirty="0">
                    <a:latin typeface="Times New Roman" panose="02020603050405020304" pitchFamily="18" charset="0"/>
                    <a:cs typeface="Times New Roman" panose="02020603050405020304" pitchFamily="18" charset="0"/>
                    <a:sym typeface="Symbol"/>
                  </a:rPr>
                </a:br>
                <a:endParaRPr lang="en-US" sz="1600" dirty="0" smtClean="0">
                  <a:latin typeface="Times New Roman" panose="02020603050405020304" pitchFamily="18" charset="0"/>
                  <a:cs typeface="Times New Roman" panose="02020603050405020304" pitchFamily="18" charset="0"/>
                  <a:sym typeface="Symbol"/>
                </a:endParaRPr>
              </a:p>
              <a:p>
                <a:pPr/>
                <a14:m>
                  <m:oMathPara xmlns:m="http://schemas.openxmlformats.org/officeDocument/2006/math">
                    <m:oMathParaPr>
                      <m:jc m:val="left"/>
                    </m:oMathParaPr>
                    <m:oMath xmlns:m="http://schemas.openxmlformats.org/officeDocument/2006/math">
                      <m:r>
                        <a:rPr lang="en-US" sz="1600" b="0" i="1" smtClean="0">
                          <a:latin typeface="Cambria Math"/>
                          <a:cs typeface="Times New Roman"/>
                          <a:sym typeface="Symbol"/>
                        </a:rPr>
                        <m:t>𝐸</m:t>
                      </m:r>
                      <m:r>
                        <a:rPr lang="en-US" sz="1600" b="0" i="1" smtClean="0">
                          <a:latin typeface="Cambria Math"/>
                          <a:cs typeface="Times New Roman"/>
                          <a:sym typeface="Symbol"/>
                        </a:rPr>
                        <m:t>= </m:t>
                      </m:r>
                      <m:f>
                        <m:fPr>
                          <m:ctrlPr>
                            <a:rPr lang="en-US" sz="1600" b="0" i="1" smtClean="0">
                              <a:latin typeface="Cambria Math"/>
                              <a:cs typeface="Times New Roman"/>
                              <a:sym typeface="Symbol"/>
                            </a:rPr>
                          </m:ctrlPr>
                        </m:fPr>
                        <m:num>
                          <m:sSup>
                            <m:sSupPr>
                              <m:ctrlPr>
                                <a:rPr lang="en-US" sz="1600" b="0" i="1" smtClean="0">
                                  <a:latin typeface="Cambria Math"/>
                                  <a:cs typeface="Times New Roman"/>
                                  <a:sym typeface="Symbol"/>
                                </a:rPr>
                              </m:ctrlPr>
                            </m:sSupPr>
                            <m:e>
                              <m:r>
                                <a:rPr lang="en-US" sz="1600" b="0" i="1" smtClean="0">
                                  <a:latin typeface="Cambria Math"/>
                                  <a:cs typeface="Times New Roman"/>
                                  <a:sym typeface="Symbol"/>
                                </a:rPr>
                                <m:t>h</m:t>
                              </m:r>
                            </m:e>
                            <m:sup>
                              <m:r>
                                <a:rPr lang="en-US" sz="1600" b="0" i="1" smtClean="0">
                                  <a:latin typeface="Cambria Math"/>
                                  <a:cs typeface="Times New Roman"/>
                                  <a:sym typeface="Symbol"/>
                                </a:rPr>
                                <m:t>2</m:t>
                              </m:r>
                            </m:sup>
                          </m:sSup>
                        </m:num>
                        <m:den>
                          <m:r>
                            <a:rPr lang="en-US" sz="1600" b="0" i="1" smtClean="0">
                              <a:latin typeface="Cambria Math"/>
                              <a:cs typeface="Times New Roman"/>
                              <a:sym typeface="Symbol"/>
                            </a:rPr>
                            <m:t>2</m:t>
                          </m:r>
                          <m:r>
                            <a:rPr lang="en-US" sz="1600" b="0" i="1" smtClean="0">
                              <a:latin typeface="Cambria Math"/>
                              <a:cs typeface="Times New Roman"/>
                              <a:sym typeface="Symbol"/>
                            </a:rPr>
                            <m:t>𝑚</m:t>
                          </m:r>
                          <m:sSup>
                            <m:sSupPr>
                              <m:ctrlPr>
                                <a:rPr lang="en-US" sz="1600" b="0" i="1" smtClean="0">
                                  <a:latin typeface="Cambria Math"/>
                                  <a:cs typeface="Times New Roman"/>
                                  <a:sym typeface="Symbol"/>
                                </a:rPr>
                              </m:ctrlPr>
                            </m:sSupPr>
                            <m:e>
                              <m:r>
                                <a:rPr lang="en-US" sz="1600" b="0" i="1" smtClean="0">
                                  <a:latin typeface="Cambria Math"/>
                                  <a:ea typeface="Cambria Math"/>
                                  <a:cs typeface="Times New Roman"/>
                                  <a:sym typeface="Symbol"/>
                                </a:rPr>
                                <m:t>𝜆</m:t>
                              </m:r>
                            </m:e>
                            <m:sup>
                              <m:r>
                                <a:rPr lang="en-US" sz="1600" b="0" i="1" smtClean="0">
                                  <a:latin typeface="Cambria Math"/>
                                  <a:cs typeface="Times New Roman"/>
                                  <a:sym typeface="Symbol"/>
                                </a:rPr>
                                <m:t>2</m:t>
                              </m:r>
                            </m:sup>
                          </m:sSup>
                        </m:den>
                      </m:f>
                      <m:r>
                        <a:rPr lang="en-US" sz="1600" b="0" i="1" smtClean="0">
                          <a:latin typeface="Cambria Math"/>
                          <a:cs typeface="Times New Roman"/>
                          <a:sym typeface="Symbol"/>
                        </a:rPr>
                        <m:t>= </m:t>
                      </m:r>
                      <m:f>
                        <m:fPr>
                          <m:ctrlPr>
                            <a:rPr lang="en-US" sz="1600" b="0" i="1" smtClean="0">
                              <a:latin typeface="Cambria Math"/>
                              <a:cs typeface="Times New Roman"/>
                              <a:sym typeface="Symbol"/>
                            </a:rPr>
                          </m:ctrlPr>
                        </m:fPr>
                        <m:num>
                          <m:sSup>
                            <m:sSupPr>
                              <m:ctrlPr>
                                <a:rPr lang="en-US" sz="1600" b="0" i="1" smtClean="0">
                                  <a:latin typeface="Cambria Math"/>
                                  <a:cs typeface="Times New Roman"/>
                                  <a:sym typeface="Symbol"/>
                                </a:rPr>
                              </m:ctrlPr>
                            </m:sSupPr>
                            <m:e>
                              <m:r>
                                <a:rPr lang="en-US" sz="1600" b="0" i="1" smtClean="0">
                                  <a:latin typeface="Cambria Math"/>
                                  <a:ea typeface="Cambria Math"/>
                                  <a:cs typeface="Times New Roman"/>
                                  <a:sym typeface="Symbol"/>
                                </a:rPr>
                                <m:t>ℏ</m:t>
                              </m:r>
                            </m:e>
                            <m:sup>
                              <m:r>
                                <a:rPr lang="en-US" sz="1600" b="0" i="1" smtClean="0">
                                  <a:latin typeface="Cambria Math"/>
                                  <a:cs typeface="Times New Roman"/>
                                  <a:sym typeface="Symbol"/>
                                </a:rPr>
                                <m:t>2</m:t>
                              </m:r>
                            </m:sup>
                          </m:sSup>
                          <m:sSup>
                            <m:sSupPr>
                              <m:ctrlPr>
                                <a:rPr lang="en-US" sz="1600" b="0" i="1" smtClean="0">
                                  <a:latin typeface="Cambria Math"/>
                                  <a:cs typeface="Times New Roman"/>
                                  <a:sym typeface="Symbol"/>
                                </a:rPr>
                              </m:ctrlPr>
                            </m:sSupPr>
                            <m:e>
                              <m:r>
                                <a:rPr lang="en-US" sz="1600" b="0" i="1" smtClean="0">
                                  <a:latin typeface="Cambria Math"/>
                                  <a:cs typeface="Times New Roman"/>
                                  <a:sym typeface="Symbol"/>
                                </a:rPr>
                                <m:t>𝑘</m:t>
                              </m:r>
                            </m:e>
                            <m:sup>
                              <m:r>
                                <a:rPr lang="en-US" sz="1600" b="0" i="1" smtClean="0">
                                  <a:latin typeface="Cambria Math"/>
                                  <a:cs typeface="Times New Roman"/>
                                  <a:sym typeface="Symbol"/>
                                </a:rPr>
                                <m:t>2</m:t>
                              </m:r>
                            </m:sup>
                          </m:sSup>
                        </m:num>
                        <m:den>
                          <m:r>
                            <a:rPr lang="en-US" sz="1600" b="0" i="1" smtClean="0">
                              <a:latin typeface="Cambria Math"/>
                              <a:cs typeface="Times New Roman"/>
                              <a:sym typeface="Symbol"/>
                            </a:rPr>
                            <m:t>2</m:t>
                          </m:r>
                          <m:r>
                            <a:rPr lang="en-US" sz="1600" b="0" i="1" smtClean="0">
                              <a:latin typeface="Cambria Math"/>
                              <a:cs typeface="Times New Roman"/>
                              <a:sym typeface="Symbol"/>
                            </a:rPr>
                            <m:t>𝑚</m:t>
                          </m:r>
                        </m:den>
                      </m:f>
                      <m:r>
                        <a:rPr lang="en-US" sz="1600" b="0" i="1" smtClean="0">
                          <a:latin typeface="Cambria Math"/>
                          <a:cs typeface="Times New Roman"/>
                          <a:sym typeface="Symbol"/>
                        </a:rPr>
                        <m:t>= </m:t>
                      </m:r>
                      <m:f>
                        <m:fPr>
                          <m:ctrlPr>
                            <a:rPr lang="en-US" sz="1600" b="0" i="1" smtClean="0">
                              <a:latin typeface="Cambria Math"/>
                              <a:cs typeface="Times New Roman"/>
                              <a:sym typeface="Symbol"/>
                            </a:rPr>
                          </m:ctrlPr>
                        </m:fPr>
                        <m:num>
                          <m:r>
                            <a:rPr lang="en-US" sz="1600" b="0" i="1" smtClean="0">
                              <a:latin typeface="Cambria Math"/>
                              <a:cs typeface="Times New Roman"/>
                              <a:sym typeface="Symbol"/>
                            </a:rPr>
                            <m:t>𝑚</m:t>
                          </m:r>
                          <m:sSup>
                            <m:sSupPr>
                              <m:ctrlPr>
                                <a:rPr lang="en-US" sz="1600" b="0" i="1" smtClean="0">
                                  <a:latin typeface="Cambria Math"/>
                                  <a:cs typeface="Times New Roman"/>
                                  <a:sym typeface="Symbol"/>
                                </a:rPr>
                              </m:ctrlPr>
                            </m:sSupPr>
                            <m:e>
                              <m:r>
                                <a:rPr lang="en-US" sz="1600" b="0" i="1" smtClean="0">
                                  <a:latin typeface="Cambria Math"/>
                                  <a:cs typeface="Times New Roman"/>
                                  <a:sym typeface="Symbol"/>
                                </a:rPr>
                                <m:t>𝑣</m:t>
                              </m:r>
                            </m:e>
                            <m:sup>
                              <m:r>
                                <a:rPr lang="en-US" sz="1600" b="0" i="1" smtClean="0">
                                  <a:latin typeface="Cambria Math"/>
                                  <a:cs typeface="Times New Roman"/>
                                  <a:sym typeface="Symbol"/>
                                </a:rPr>
                                <m:t>2</m:t>
                              </m:r>
                            </m:sup>
                          </m:sSup>
                        </m:num>
                        <m:den>
                          <m:r>
                            <a:rPr lang="en-US" sz="1600" b="0" i="1" smtClean="0">
                              <a:latin typeface="Cambria Math"/>
                              <a:cs typeface="Times New Roman"/>
                              <a:sym typeface="Symbol"/>
                            </a:rPr>
                            <m:t>2</m:t>
                          </m:r>
                        </m:den>
                      </m:f>
                      <m:r>
                        <a:rPr lang="en-US" sz="1600" b="0" i="1" smtClean="0">
                          <a:latin typeface="Cambria Math"/>
                          <a:cs typeface="Times New Roman"/>
                          <a:sym typeface="Symbol"/>
                        </a:rPr>
                        <m:t>= </m:t>
                      </m:r>
                      <m:sSub>
                        <m:sSubPr>
                          <m:ctrlPr>
                            <a:rPr lang="en-US" sz="1600" b="0" i="1" smtClean="0">
                              <a:latin typeface="Cambria Math"/>
                              <a:cs typeface="Times New Roman"/>
                              <a:sym typeface="Symbol"/>
                            </a:rPr>
                          </m:ctrlPr>
                        </m:sSubPr>
                        <m:e>
                          <m:r>
                            <a:rPr lang="en-US" sz="1600" b="0" i="1" smtClean="0">
                              <a:latin typeface="Cambria Math"/>
                              <a:cs typeface="Times New Roman"/>
                              <a:sym typeface="Symbol"/>
                            </a:rPr>
                            <m:t>𝑘</m:t>
                          </m:r>
                        </m:e>
                        <m:sub>
                          <m:r>
                            <a:rPr lang="en-US" sz="1600" b="0" i="1" smtClean="0">
                              <a:latin typeface="Cambria Math"/>
                              <a:cs typeface="Times New Roman"/>
                              <a:sym typeface="Symbol"/>
                            </a:rPr>
                            <m:t>𝐵</m:t>
                          </m:r>
                        </m:sub>
                      </m:sSub>
                      <m:r>
                        <a:rPr lang="en-US" sz="1600" b="0" i="1" smtClean="0">
                          <a:latin typeface="Cambria Math"/>
                          <a:cs typeface="Times New Roman"/>
                          <a:sym typeface="Symbol"/>
                        </a:rPr>
                        <m:t>𝑇</m:t>
                      </m:r>
                    </m:oMath>
                  </m:oMathPara>
                </a14:m>
                <a:endParaRPr lang="en-US" sz="1600" b="0" i="1" dirty="0" smtClean="0">
                  <a:latin typeface="Cambria Math"/>
                  <a:cs typeface="Times New Roman"/>
                  <a:sym typeface="Symbol"/>
                </a:endParaRPr>
              </a:p>
              <a:p>
                <a:endParaRPr lang="en-US" sz="1600" b="0" i="1" dirty="0" smtClean="0">
                  <a:latin typeface="Cambria Math"/>
                  <a:cs typeface="Times New Roman"/>
                  <a:sym typeface="Symbol"/>
                </a:endParaRPr>
              </a:p>
              <a:p>
                <a:pPr/>
                <a14:m>
                  <m:oMathPara xmlns:m="http://schemas.openxmlformats.org/officeDocument/2006/math">
                    <m:oMathParaPr>
                      <m:jc m:val="left"/>
                    </m:oMathParaPr>
                    <m:oMath xmlns:m="http://schemas.openxmlformats.org/officeDocument/2006/math">
                      <m:r>
                        <a:rPr lang="en-US" sz="1600" b="0" i="1" smtClean="0">
                          <a:latin typeface="Cambria Math"/>
                          <a:cs typeface="Times New Roman"/>
                          <a:sym typeface="Symbol"/>
                        </a:rPr>
                        <m:t>𝐸</m:t>
                      </m:r>
                      <m:r>
                        <a:rPr lang="en-US" sz="1600" b="0" i="1" smtClean="0">
                          <a:latin typeface="Cambria Math"/>
                          <a:cs typeface="Times New Roman"/>
                          <a:sym typeface="Symbol"/>
                        </a:rPr>
                        <m:t>=81.81 ∙</m:t>
                      </m:r>
                      <m:f>
                        <m:fPr>
                          <m:ctrlPr>
                            <a:rPr lang="en-US" sz="1600" b="0" i="1" smtClean="0">
                              <a:latin typeface="Cambria Math"/>
                              <a:cs typeface="Times New Roman"/>
                              <a:sym typeface="Symbol"/>
                            </a:rPr>
                          </m:ctrlPr>
                        </m:fPr>
                        <m:num>
                          <m:r>
                            <a:rPr lang="en-US" sz="1600" b="0" i="1" smtClean="0">
                              <a:latin typeface="Cambria Math"/>
                              <a:cs typeface="Times New Roman"/>
                              <a:sym typeface="Symbol"/>
                            </a:rPr>
                            <m:t>1</m:t>
                          </m:r>
                        </m:num>
                        <m:den>
                          <m:sSup>
                            <m:sSupPr>
                              <m:ctrlPr>
                                <a:rPr lang="en-US" sz="1600" b="0" i="1" smtClean="0">
                                  <a:latin typeface="Cambria Math"/>
                                  <a:cs typeface="Times New Roman"/>
                                  <a:sym typeface="Symbol"/>
                                </a:rPr>
                              </m:ctrlPr>
                            </m:sSupPr>
                            <m:e>
                              <m:r>
                                <a:rPr lang="en-US" sz="1600" b="0" i="1" smtClean="0">
                                  <a:latin typeface="Cambria Math"/>
                                  <a:ea typeface="Cambria Math"/>
                                  <a:cs typeface="Times New Roman"/>
                                  <a:sym typeface="Symbol"/>
                                </a:rPr>
                                <m:t>𝜆</m:t>
                              </m:r>
                            </m:e>
                            <m:sup>
                              <m:r>
                                <a:rPr lang="en-US" sz="1600" b="0" i="1" smtClean="0">
                                  <a:latin typeface="Cambria Math"/>
                                  <a:cs typeface="Times New Roman"/>
                                  <a:sym typeface="Symbol"/>
                                </a:rPr>
                                <m:t>2</m:t>
                              </m:r>
                            </m:sup>
                          </m:sSup>
                        </m:den>
                      </m:f>
                      <m:r>
                        <a:rPr lang="en-US" sz="1600" b="0" i="1" smtClean="0">
                          <a:latin typeface="Cambria Math"/>
                          <a:cs typeface="Times New Roman"/>
                          <a:sym typeface="Symbol"/>
                        </a:rPr>
                        <m:t>=2.0721</m:t>
                      </m:r>
                      <m:r>
                        <a:rPr lang="en-US" sz="1600" i="1">
                          <a:latin typeface="Cambria Math"/>
                          <a:ea typeface="Cambria Math"/>
                          <a:cs typeface="Times New Roman"/>
                          <a:sym typeface="Symbol"/>
                        </a:rPr>
                        <m:t>∙</m:t>
                      </m:r>
                      <m:sSup>
                        <m:sSupPr>
                          <m:ctrlPr>
                            <a:rPr lang="en-US" sz="1600" b="0" i="1" smtClean="0">
                              <a:latin typeface="Cambria Math"/>
                              <a:cs typeface="Times New Roman"/>
                              <a:sym typeface="Symbol"/>
                            </a:rPr>
                          </m:ctrlPr>
                        </m:sSupPr>
                        <m:e>
                          <m:r>
                            <a:rPr lang="en-US" sz="1600" b="0" i="1" smtClean="0">
                              <a:latin typeface="Cambria Math"/>
                              <a:cs typeface="Times New Roman"/>
                              <a:sym typeface="Symbol"/>
                            </a:rPr>
                            <m:t>𝑘</m:t>
                          </m:r>
                        </m:e>
                        <m:sup>
                          <m:r>
                            <a:rPr lang="en-US" sz="1600" b="0" i="1" smtClean="0">
                              <a:latin typeface="Cambria Math"/>
                              <a:cs typeface="Times New Roman"/>
                              <a:sym typeface="Symbol"/>
                            </a:rPr>
                            <m:t>2</m:t>
                          </m:r>
                        </m:sup>
                      </m:sSup>
                      <m:r>
                        <a:rPr lang="en-US" sz="1600" b="0" i="1" smtClean="0">
                          <a:latin typeface="Cambria Math"/>
                          <a:cs typeface="Times New Roman"/>
                          <a:sym typeface="Symbol"/>
                        </a:rPr>
                        <m:t>=5.227 </m:t>
                      </m:r>
                      <m:r>
                        <a:rPr lang="en-US" sz="1600" b="0" i="1" smtClean="0">
                          <a:latin typeface="Cambria Math"/>
                          <a:ea typeface="Cambria Math"/>
                          <a:cs typeface="Times New Roman"/>
                          <a:sym typeface="Symbol"/>
                        </a:rPr>
                        <m:t>∙</m:t>
                      </m:r>
                      <m:sSup>
                        <m:sSupPr>
                          <m:ctrlPr>
                            <a:rPr lang="en-US" sz="1600" b="0" i="1" smtClean="0">
                              <a:latin typeface="Cambria Math"/>
                              <a:ea typeface="Cambria Math"/>
                              <a:cs typeface="Times New Roman"/>
                              <a:sym typeface="Symbol"/>
                            </a:rPr>
                          </m:ctrlPr>
                        </m:sSupPr>
                        <m:e>
                          <m:r>
                            <a:rPr lang="en-US" sz="1600" b="0" i="1" smtClean="0">
                              <a:latin typeface="Cambria Math"/>
                              <a:ea typeface="Cambria Math"/>
                              <a:cs typeface="Times New Roman"/>
                              <a:sym typeface="Symbol"/>
                            </a:rPr>
                            <m:t>𝑣</m:t>
                          </m:r>
                        </m:e>
                        <m:sup>
                          <m:r>
                            <a:rPr lang="en-US" sz="1600" b="0" i="1" smtClean="0">
                              <a:latin typeface="Cambria Math"/>
                              <a:ea typeface="Cambria Math"/>
                              <a:cs typeface="Times New Roman"/>
                              <a:sym typeface="Symbol"/>
                            </a:rPr>
                            <m:t>2</m:t>
                          </m:r>
                        </m:sup>
                      </m:sSup>
                      <m:r>
                        <a:rPr lang="en-US" sz="1600" b="0" i="1" smtClean="0">
                          <a:latin typeface="Cambria Math"/>
                          <a:ea typeface="Cambria Math"/>
                          <a:cs typeface="Times New Roman"/>
                          <a:sym typeface="Symbol"/>
                        </a:rPr>
                        <m:t>= </m:t>
                      </m:r>
                      <m:r>
                        <a:rPr lang="en-US" sz="1600" b="0" i="1" smtClean="0">
                          <a:latin typeface="Cambria Math"/>
                          <a:cs typeface="Times New Roman"/>
                          <a:sym typeface="Symbol"/>
                        </a:rPr>
                        <m:t>0.08617</m:t>
                      </m:r>
                      <m:r>
                        <a:rPr lang="en-US" sz="1600" b="0" i="1" smtClean="0">
                          <a:latin typeface="Cambria Math"/>
                          <a:ea typeface="Cambria Math"/>
                          <a:cs typeface="Times New Roman"/>
                          <a:sym typeface="Symbol"/>
                        </a:rPr>
                        <m:t>∙</m:t>
                      </m:r>
                      <m:r>
                        <a:rPr lang="en-US" sz="1600" b="0" i="1" smtClean="0">
                          <a:latin typeface="Cambria Math"/>
                          <a:cs typeface="Times New Roman"/>
                          <a:sym typeface="Symbol"/>
                        </a:rPr>
                        <m:t>𝑇</m:t>
                      </m:r>
                    </m:oMath>
                  </m:oMathPara>
                </a14:m>
                <a:endParaRPr lang="en-US" sz="1600" dirty="0" smtClean="0">
                  <a:latin typeface="Times New Roman" panose="02020603050405020304" pitchFamily="18" charset="0"/>
                  <a:cs typeface="Times New Roman" panose="02020603050405020304" pitchFamily="18" charset="0"/>
                  <a:sym typeface="Symbol"/>
                </a:endParaRPr>
              </a:p>
              <a:p>
                <a:endParaRPr lang="en-US" sz="1600" dirty="0" smtClean="0">
                  <a:latin typeface="Times New Roman" panose="02020603050405020304" pitchFamily="18" charset="0"/>
                  <a:cs typeface="Times New Roman" panose="02020603050405020304" pitchFamily="18" charset="0"/>
                  <a:sym typeface="Symbol"/>
                </a:endParaRPr>
              </a:p>
              <a:p>
                <a:r>
                  <a:rPr lang="en-US" sz="1600" dirty="0" smtClean="0">
                    <a:latin typeface="Times New Roman" panose="02020603050405020304" pitchFamily="18" charset="0"/>
                    <a:cs typeface="Times New Roman" panose="02020603050405020304" pitchFamily="18" charset="0"/>
                    <a:sym typeface="Symbol"/>
                  </a:rPr>
                  <a:t>For example, a 4 Å neutron has an energy of about 5 </a:t>
                </a:r>
                <a:r>
                  <a:rPr lang="en-US" sz="1600" dirty="0" err="1" smtClean="0">
                    <a:latin typeface="Times New Roman" panose="02020603050405020304" pitchFamily="18" charset="0"/>
                    <a:cs typeface="Times New Roman" panose="02020603050405020304" pitchFamily="18" charset="0"/>
                    <a:sym typeface="Symbol"/>
                  </a:rPr>
                  <a:t>meV</a:t>
                </a:r>
                <a:r>
                  <a:rPr lang="en-US" sz="1600" dirty="0" smtClean="0">
                    <a:latin typeface="Times New Roman" panose="02020603050405020304" pitchFamily="18" charset="0"/>
                    <a:cs typeface="Times New Roman" panose="02020603050405020304" pitchFamily="18" charset="0"/>
                    <a:sym typeface="Symbol"/>
                  </a:rPr>
                  <a:t> and travel roughly </a:t>
                </a:r>
              </a:p>
              <a:p>
                <a:r>
                  <a:rPr lang="en-US" sz="1600" dirty="0" smtClean="0">
                    <a:latin typeface="Times New Roman" panose="02020603050405020304" pitchFamily="18" charset="0"/>
                    <a:cs typeface="Times New Roman" panose="02020603050405020304" pitchFamily="18" charset="0"/>
                    <a:sym typeface="Symbol"/>
                  </a:rPr>
                  <a:t>at 1000 m/s</a:t>
                </a:r>
              </a:p>
              <a:p>
                <a:endParaRPr lang="en-US" sz="1600" b="1" dirty="0" smtClean="0">
                  <a:latin typeface="Times New Roman" panose="02020603050405020304" pitchFamily="18" charset="0"/>
                  <a:cs typeface="Times New Roman" panose="02020603050405020304" pitchFamily="18" charset="0"/>
                  <a:sym typeface="Symbol"/>
                </a:endParaRPr>
              </a:p>
              <a:p>
                <a:r>
                  <a:rPr lang="en-US" sz="1600" b="1" dirty="0" smtClean="0">
                    <a:latin typeface="Times New Roman" panose="02020603050405020304" pitchFamily="18" charset="0"/>
                    <a:cs typeface="Times New Roman" panose="02020603050405020304" pitchFamily="18" charset="0"/>
                    <a:sym typeface="Symbol"/>
                  </a:rPr>
                  <a:t></a:t>
                </a:r>
                <a:r>
                  <a:rPr lang="en-US" sz="1600" b="1" dirty="0" smtClean="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 interatomic spacing and E ~ excitations in condensed matter </a:t>
                </a:r>
                <a:endParaRPr lang="en-US" sz="1600" baseline="30000" dirty="0" smtClean="0">
                  <a:latin typeface="Times New Roman" panose="02020603050405020304" pitchFamily="18" charset="0"/>
                  <a:cs typeface="Times New Roman" panose="02020603050405020304" pitchFamily="18" charset="0"/>
                  <a:sym typeface="Symbo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04799" y="820396"/>
                <a:ext cx="6646334" cy="3757503"/>
              </a:xfrm>
              <a:prstGeom prst="rect">
                <a:avLst/>
              </a:prstGeom>
              <a:blipFill rotWithShape="1">
                <a:blip r:embed="rId2"/>
                <a:stretch>
                  <a:fillRect l="-459" t="-487" b="-1299"/>
                </a:stretch>
              </a:blipFill>
            </p:spPr>
            <p:txBody>
              <a:bodyPr/>
              <a:lstStyle/>
              <a:p>
                <a:r>
                  <a:rPr lang="en-US">
                    <a:noFill/>
                  </a:rPr>
                  <a:t> </a:t>
                </a:r>
              </a:p>
            </p:txBody>
          </p:sp>
        </mc:Fallback>
      </mc:AlternateContent>
      <p:pic>
        <p:nvPicPr>
          <p:cNvPr id="3432" name="Picture 3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1261" y="1066800"/>
            <a:ext cx="2020816" cy="1408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33" name="Picture 361" descr="C:\Users\smavila\Documents\AP_CLASS\AP8180\MS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2726464"/>
            <a:ext cx="1647188" cy="1547246"/>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092" y="4724400"/>
            <a:ext cx="8035508" cy="1704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1EB8CD6A-B2DA-4254-8EA7-9951D673A479}" type="slidenum">
              <a:rPr lang="en-US" smtClean="0"/>
              <a:t>7</a:t>
            </a:fld>
            <a:endParaRPr lang="en-US"/>
          </a:p>
        </p:txBody>
      </p:sp>
    </p:spTree>
    <p:extLst>
      <p:ext uri="{BB962C8B-B14F-4D97-AF65-F5344CB8AC3E}">
        <p14:creationId xmlns:p14="http://schemas.microsoft.com/office/powerpoint/2010/main" val="584960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B8CD6A-B2DA-4254-8EA7-9951D673A479}" type="slidenum">
              <a:rPr lang="en-US" smtClean="0"/>
              <a:t>8</a:t>
            </a:fld>
            <a:endParaRPr lang="en-US"/>
          </a:p>
        </p:txBody>
      </p:sp>
      <p:sp>
        <p:nvSpPr>
          <p:cNvPr id="3" name="Rectangle 2"/>
          <p:cNvSpPr/>
          <p:nvPr/>
        </p:nvSpPr>
        <p:spPr>
          <a:xfrm>
            <a:off x="268856" y="152400"/>
            <a:ext cx="5750944" cy="584775"/>
          </a:xfrm>
          <a:prstGeom prst="rect">
            <a:avLst/>
          </a:prstGeom>
        </p:spPr>
        <p:txBody>
          <a:bodyPr wrap="square">
            <a:spAutoFit/>
          </a:bodyPr>
          <a:lstStyle/>
          <a:p>
            <a:r>
              <a:rPr lang="en-US" altLang="en-US" sz="3200" b="1" dirty="0" smtClean="0">
                <a:solidFill>
                  <a:srgbClr val="0000FF"/>
                </a:solidFill>
                <a:latin typeface="Arial Narrow" panose="020B0606020202030204" pitchFamily="34" charset="0"/>
                <a:cs typeface="Arial" panose="020B0604020202020204" pitchFamily="34" charset="0"/>
              </a:rPr>
              <a:t>Magnetic properties </a:t>
            </a:r>
            <a:r>
              <a:rPr lang="en-US" altLang="en-US" sz="3200" b="1" dirty="0">
                <a:solidFill>
                  <a:srgbClr val="0000FF"/>
                </a:solidFill>
                <a:latin typeface="Arial Narrow" panose="020B0606020202030204" pitchFamily="34" charset="0"/>
                <a:cs typeface="Arial" panose="020B0604020202020204" pitchFamily="34" charset="0"/>
              </a:rPr>
              <a:t>of </a:t>
            </a:r>
            <a:r>
              <a:rPr lang="en-US" altLang="en-US" sz="3200" b="1" dirty="0" smtClean="0">
                <a:solidFill>
                  <a:srgbClr val="0000FF"/>
                </a:solidFill>
                <a:latin typeface="Arial Narrow" panose="020B0606020202030204" pitchFamily="34" charset="0"/>
                <a:cs typeface="Arial" panose="020B0604020202020204" pitchFamily="34" charset="0"/>
              </a:rPr>
              <a:t>neutron</a:t>
            </a:r>
            <a:endParaRPr lang="en-US" altLang="en-US" sz="3200" b="1" dirty="0">
              <a:solidFill>
                <a:srgbClr val="0000FF"/>
              </a:solidFill>
              <a:latin typeface="Arial Narrow" panose="020B0606020202030204" pitchFamily="34" charset="0"/>
              <a:cs typeface="Arial" panose="020B0604020202020204" pitchFamily="34" charset="0"/>
            </a:endParaRPr>
          </a:p>
        </p:txBody>
      </p:sp>
      <p:sp>
        <p:nvSpPr>
          <p:cNvPr id="4" name="TextBox 3"/>
          <p:cNvSpPr txBox="1"/>
          <p:nvPr/>
        </p:nvSpPr>
        <p:spPr>
          <a:xfrm>
            <a:off x="268856" y="838200"/>
            <a:ext cx="8610602" cy="563231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magnetic moment associated with the spin of an electron is approximately 1000</a:t>
            </a:r>
          </a:p>
          <a:p>
            <a:r>
              <a:rPr lang="en-US" dirty="0" smtClean="0">
                <a:latin typeface="Times New Roman" panose="02020603050405020304" pitchFamily="18" charset="0"/>
                <a:cs typeface="Times New Roman" panose="02020603050405020304" pitchFamily="18" charset="0"/>
              </a:rPr>
              <a:t>      times larger than the magnetic moment of a neutron. </a:t>
            </a: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magnetic moment of the neutron is sufficiently large to give rise to an interaction with unpaired electrons in magnetic atoms. The strength of the interaction is comparable to  the interaction of neutron with the nucleus. </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 compound containing elements of the first transition series in the periodic table (Iron, Cobalt and Nickel) the 3d shell contains unpaired electrons. The magnetic field created by these unpaired electrons in the sample interact with the neutron magnetic moment to give magnetic scattering.</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Elastic magnetic scattering or magnetic diffraction leads to the determination of the magnetic structure of crystal (the arrangement of the magnetic moments of atoms on the crystalline lattice). </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Inelastic magnetic scattering yields information on the magnetic excitation in the sample. For example,  spin wave, in which there are oscillations in the orientation of successive spins on the crystal lattice. The spin waves are quantized energy units called </a:t>
            </a:r>
            <a:r>
              <a:rPr lang="en-US" dirty="0" err="1" smtClean="0">
                <a:latin typeface="Times New Roman" panose="02020603050405020304" pitchFamily="18" charset="0"/>
                <a:cs typeface="Times New Roman" panose="02020603050405020304" pitchFamily="18" charset="0"/>
              </a:rPr>
              <a:t>magnons</a:t>
            </a:r>
            <a:endParaRPr lang="en-US" dirty="0"/>
          </a:p>
        </p:txBody>
      </p:sp>
    </p:spTree>
    <p:extLst>
      <p:ext uri="{BB962C8B-B14F-4D97-AF65-F5344CB8AC3E}">
        <p14:creationId xmlns:p14="http://schemas.microsoft.com/office/powerpoint/2010/main" val="219491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4033476" cy="646331"/>
          </a:xfrm>
          <a:prstGeom prst="rect">
            <a:avLst/>
          </a:prstGeom>
        </p:spPr>
        <p:txBody>
          <a:bodyPr wrap="none">
            <a:spAutoFit/>
          </a:bodyPr>
          <a:lstStyle/>
          <a:p>
            <a:r>
              <a:rPr lang="en-US" altLang="en-US" sz="3600" b="1" dirty="0">
                <a:solidFill>
                  <a:srgbClr val="0000FF"/>
                </a:solidFill>
                <a:latin typeface="Arial Narrow" panose="020B0606020202030204" pitchFamily="34" charset="0"/>
                <a:cs typeface="Arial" panose="020B0604020202020204" pitchFamily="34" charset="0"/>
              </a:rPr>
              <a:t>Properties of </a:t>
            </a:r>
            <a:r>
              <a:rPr lang="en-US" altLang="en-US" sz="3600" b="1" dirty="0" smtClean="0">
                <a:solidFill>
                  <a:srgbClr val="0000FF"/>
                </a:solidFill>
                <a:latin typeface="Arial Narrow" panose="020B0606020202030204" pitchFamily="34" charset="0"/>
                <a:cs typeface="Arial" panose="020B0604020202020204" pitchFamily="34" charset="0"/>
              </a:rPr>
              <a:t>neutron</a:t>
            </a:r>
            <a:endParaRPr lang="en-US" altLang="en-US" sz="3600" b="1" dirty="0">
              <a:solidFill>
                <a:srgbClr val="0000FF"/>
              </a:solidFill>
              <a:latin typeface="Arial Narrow" panose="020B0606020202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304800" y="798731"/>
                <a:ext cx="8677542" cy="2308324"/>
              </a:xfrm>
              <a:prstGeom prst="rect">
                <a:avLst/>
              </a:prstGeom>
              <a:noFill/>
            </p:spPr>
            <p:txBody>
              <a:bodyPr wrap="square" rtlCol="0">
                <a:spAutoFit/>
              </a:bodyPr>
              <a:lstStyle/>
              <a:p>
                <a:r>
                  <a:rPr lang="en-US" b="1" dirty="0" smtClean="0">
                    <a:solidFill>
                      <a:srgbClr val="0000FF"/>
                    </a:solidFill>
                    <a:latin typeface="Times New Roman" panose="02020603050405020304" pitchFamily="18" charset="0"/>
                    <a:cs typeface="Times New Roman" panose="02020603050405020304" pitchFamily="18" charset="0"/>
                  </a:rPr>
                  <a:t>Life time of neutron</a:t>
                </a:r>
                <a:r>
                  <a:rPr lang="en-US" dirty="0" smtClean="0">
                    <a:latin typeface="Times New Roman" panose="02020603050405020304" pitchFamily="18" charset="0"/>
                    <a:cs typeface="Times New Roman" panose="02020603050405020304" pitchFamily="18" charset="0"/>
                  </a:rPr>
                  <a:t>: A free neutron is unstable and undergoes radioactive decay. It decay spontaneously into a proton, an electron and a electron anti-neutrino. </a:t>
                </a:r>
              </a:p>
              <a:p>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a:rPr>
                        <m:t>𝑛</m:t>
                      </m:r>
                      <m:r>
                        <a:rPr lang="en-US" b="0" i="1" smtClean="0">
                          <a:latin typeface="Cambria Math"/>
                        </a:rPr>
                        <m:t>=</m:t>
                      </m:r>
                      <m:r>
                        <a:rPr lang="en-US" b="0" i="1" smtClean="0">
                          <a:latin typeface="Cambria Math"/>
                        </a:rPr>
                        <m:t>𝑝</m:t>
                      </m:r>
                      <m:r>
                        <a:rPr lang="en-US" b="0" i="1" smtClean="0">
                          <a:latin typeface="Cambria Math"/>
                        </a:rPr>
                        <m:t>+</m:t>
                      </m:r>
                      <m:sSup>
                        <m:sSupPr>
                          <m:ctrlPr>
                            <a:rPr lang="en-US" b="0" i="1" smtClean="0">
                              <a:latin typeface="Cambria Math"/>
                            </a:rPr>
                          </m:ctrlPr>
                        </m:sSupPr>
                        <m:e>
                          <m:r>
                            <a:rPr lang="en-US" b="0" i="1" smtClean="0">
                              <a:latin typeface="Cambria Math"/>
                            </a:rPr>
                            <m:t>𝑒</m:t>
                          </m:r>
                        </m:e>
                        <m:sup>
                          <m:r>
                            <a:rPr lang="en-US" b="0" i="1" smtClean="0">
                              <a:latin typeface="Cambria Math"/>
                            </a:rPr>
                            <m:t>−</m:t>
                          </m:r>
                        </m:sup>
                      </m:sSup>
                      <m:r>
                        <a:rPr lang="en-US" b="0" i="1" smtClean="0">
                          <a:latin typeface="Cambria Math"/>
                        </a:rPr>
                        <m:t>+ </m:t>
                      </m:r>
                      <m:acc>
                        <m:accPr>
                          <m:chr m:val="̅"/>
                          <m:ctrlPr>
                            <a:rPr lang="en-US" b="0" i="1" smtClean="0">
                              <a:latin typeface="Cambria Math"/>
                            </a:rPr>
                          </m:ctrlPr>
                        </m:accPr>
                        <m:e>
                          <m:sSub>
                            <m:sSubPr>
                              <m:ctrlPr>
                                <a:rPr lang="en-US" b="0" i="1" smtClean="0">
                                  <a:latin typeface="Cambria Math"/>
                                </a:rPr>
                              </m:ctrlPr>
                            </m:sSubPr>
                            <m:e>
                              <m:r>
                                <a:rPr lang="en-US" b="0" i="1" smtClean="0">
                                  <a:latin typeface="Cambria Math"/>
                                  <a:ea typeface="Cambria Math"/>
                                </a:rPr>
                                <m:t>𝜈</m:t>
                              </m:r>
                            </m:e>
                            <m:sub>
                              <m:r>
                                <a:rPr lang="en-US" b="0" i="1" smtClean="0">
                                  <a:latin typeface="Cambria Math"/>
                                </a:rPr>
                                <m:t>𝑒</m:t>
                              </m:r>
                            </m:sub>
                          </m:sSub>
                        </m:e>
                      </m:acc>
                    </m:oMath>
                  </m:oMathPara>
                </a14:m>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life time of a neutron is 886±1 sec</a:t>
                </a:r>
              </a:p>
              <a:p>
                <a:endParaRPr lang="en-US" dirty="0">
                  <a:latin typeface="Times New Roman" panose="02020603050405020304" pitchFamily="18" charset="0"/>
                  <a:cs typeface="Times New Roman" panose="02020603050405020304" pitchFamily="18" charset="0"/>
                </a:endParaRPr>
              </a:p>
              <a:p>
                <a:r>
                  <a:rPr lang="en-US" b="1" dirty="0" smtClean="0">
                    <a:solidFill>
                      <a:srgbClr val="0000FF"/>
                    </a:solidFill>
                    <a:latin typeface="Times New Roman" panose="02020603050405020304" pitchFamily="18" charset="0"/>
                    <a:cs typeface="Times New Roman" panose="02020603050405020304" pitchFamily="18" charset="0"/>
                  </a:rPr>
                  <a:t>Interaction mechanism</a:t>
                </a:r>
                <a:r>
                  <a:rPr lang="en-US" dirty="0" smtClean="0">
                    <a:latin typeface="Times New Roman" panose="02020603050405020304" pitchFamily="18" charset="0"/>
                    <a:cs typeface="Times New Roman" panose="02020603050405020304" pitchFamily="18" charset="0"/>
                  </a:rPr>
                  <a:t>: Neutrons interact with atomic nuclei via very short range (~</a:t>
                </a:r>
                <a:r>
                  <a:rPr lang="en-US" dirty="0" err="1" smtClean="0">
                    <a:latin typeface="Times New Roman" panose="02020603050405020304" pitchFamily="18" charset="0"/>
                    <a:cs typeface="Times New Roman" panose="02020603050405020304" pitchFamily="18" charset="0"/>
                  </a:rPr>
                  <a:t>fm</a:t>
                </a:r>
                <a:r>
                  <a:rPr lang="en-US" dirty="0" smtClean="0">
                    <a:latin typeface="Times New Roman" panose="02020603050405020304" pitchFamily="18" charset="0"/>
                    <a:cs typeface="Times New Roman" panose="02020603050405020304" pitchFamily="18" charset="0"/>
                  </a:rPr>
                  <a:t>) and it is characterized by a scattering length </a:t>
                </a:r>
                <a:r>
                  <a:rPr lang="en-US" i="1" dirty="0" smtClean="0">
                    <a:latin typeface="Times New Roman" panose="02020603050405020304" pitchFamily="18" charset="0"/>
                    <a:cs typeface="Times New Roman" panose="02020603050405020304" pitchFamily="18" charset="0"/>
                  </a:rPr>
                  <a:t>b. </a:t>
                </a:r>
                <a:r>
                  <a:rPr lang="en-US" dirty="0" smtClean="0">
                    <a:latin typeface="Times New Roman" panose="02020603050405020304" pitchFamily="18" charset="0"/>
                    <a:cs typeface="Times New Roman" panose="02020603050405020304" pitchFamily="18" charset="0"/>
                  </a:rPr>
                  <a:t>Total scattering cross-section is </a:t>
                </a:r>
                <a:r>
                  <a:rPr lang="en-US" dirty="0" smtClean="0">
                    <a:latin typeface="Times New Roman" panose="02020603050405020304" pitchFamily="18" charset="0"/>
                    <a:cs typeface="Times New Roman" panose="02020603050405020304" pitchFamily="18" charset="0"/>
                    <a:sym typeface="Symbol"/>
                  </a:rPr>
                  <a:t> =4b</a:t>
                </a:r>
                <a:r>
                  <a:rPr lang="en-US" baseline="30000" dirty="0" smtClean="0">
                    <a:latin typeface="Times New Roman" panose="02020603050405020304" pitchFamily="18" charset="0"/>
                    <a:cs typeface="Times New Roman" panose="02020603050405020304" pitchFamily="18" charset="0"/>
                    <a:sym typeface="Symbol"/>
                  </a:rPr>
                  <a:t>2</a:t>
                </a:r>
                <a:endParaRPr lang="en-US" dirty="0">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04800" y="798731"/>
                <a:ext cx="8677542" cy="2308324"/>
              </a:xfrm>
              <a:prstGeom prst="rect">
                <a:avLst/>
              </a:prstGeom>
              <a:blipFill rotWithShape="1">
                <a:blip r:embed="rId2"/>
                <a:stretch>
                  <a:fillRect l="-562" t="-1319" b="-3166"/>
                </a:stretch>
              </a:blipFill>
            </p:spPr>
            <p:txBody>
              <a:bodyPr/>
              <a:lstStyle/>
              <a:p>
                <a:r>
                  <a:rPr lang="en-US">
                    <a:noFill/>
                  </a:rPr>
                  <a:t> </a:t>
                </a:r>
              </a:p>
            </p:txBody>
          </p:sp>
        </mc:Fallback>
      </mc:AlternateContent>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28" y="3388406"/>
            <a:ext cx="3559678"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62400" y="3429000"/>
            <a:ext cx="2439468"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Neutrons are more sensitive to light elements</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Isotopic sensitivity</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Contract variation to difference complex molecular structure</a:t>
            </a:r>
            <a:endParaRPr lang="en-US" dirty="0">
              <a:latin typeface="Times New Roman" panose="02020603050405020304" pitchFamily="18" charset="0"/>
              <a:cs typeface="Times New Roman" panose="02020603050405020304" pitchFamily="18" charset="0"/>
            </a:endParaRPr>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1868" y="3428999"/>
            <a:ext cx="2513532" cy="298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1EB8CD6A-B2DA-4254-8EA7-9951D673A479}" type="slidenum">
              <a:rPr lang="en-US" smtClean="0"/>
              <a:t>9</a:t>
            </a:fld>
            <a:endParaRPr lang="en-US"/>
          </a:p>
        </p:txBody>
      </p:sp>
    </p:spTree>
    <p:extLst>
      <p:ext uri="{BB962C8B-B14F-4D97-AF65-F5344CB8AC3E}">
        <p14:creationId xmlns:p14="http://schemas.microsoft.com/office/powerpoint/2010/main" val="827623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6027</TotalTime>
  <Words>4663</Words>
  <Application>Microsoft Office PowerPoint</Application>
  <PresentationFormat>On-screen Show (4:3)</PresentationFormat>
  <Paragraphs>554</Paragraphs>
  <Slides>49</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2" baseType="lpstr">
      <vt:lpstr>Office Theme</vt:lpstr>
      <vt:lpstr>Unknown</vt:lpstr>
      <vt:lpstr>Equation</vt:lpstr>
      <vt:lpstr>Fundamentals of Neutron Scattering </vt:lpstr>
      <vt:lpstr>Outline</vt:lpstr>
      <vt:lpstr>Discovery of neutron</vt:lpstr>
      <vt:lpstr>History of neutron scattering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University of Hong Kong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smavila</dc:creator>
  <cp:lastModifiedBy>smavila</cp:lastModifiedBy>
  <cp:revision>349</cp:revision>
  <cp:lastPrinted>2014-09-10T11:40:20Z</cp:lastPrinted>
  <dcterms:created xsi:type="dcterms:W3CDTF">2014-06-30T03:09:26Z</dcterms:created>
  <dcterms:modified xsi:type="dcterms:W3CDTF">2014-09-11T05:08:46Z</dcterms:modified>
</cp:coreProperties>
</file>