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8" r:id="rId2"/>
    <p:sldId id="268" r:id="rId3"/>
    <p:sldId id="352" r:id="rId4"/>
    <p:sldId id="353" r:id="rId5"/>
    <p:sldId id="275" r:id="rId6"/>
    <p:sldId id="276" r:id="rId7"/>
    <p:sldId id="288" r:id="rId8"/>
    <p:sldId id="282" r:id="rId9"/>
    <p:sldId id="281" r:id="rId10"/>
    <p:sldId id="283" r:id="rId11"/>
    <p:sldId id="309" r:id="rId12"/>
    <p:sldId id="310" r:id="rId13"/>
    <p:sldId id="311" r:id="rId14"/>
    <p:sldId id="313" r:id="rId15"/>
    <p:sldId id="312" r:id="rId16"/>
    <p:sldId id="314" r:id="rId17"/>
    <p:sldId id="284" r:id="rId18"/>
    <p:sldId id="315" r:id="rId19"/>
    <p:sldId id="354" r:id="rId20"/>
    <p:sldId id="355" r:id="rId21"/>
    <p:sldId id="347" r:id="rId22"/>
    <p:sldId id="356" r:id="rId23"/>
    <p:sldId id="357" r:id="rId24"/>
    <p:sldId id="359" r:id="rId25"/>
    <p:sldId id="358" r:id="rId26"/>
    <p:sldId id="360" r:id="rId27"/>
    <p:sldId id="361" r:id="rId28"/>
    <p:sldId id="362" r:id="rId29"/>
    <p:sldId id="348" r:id="rId30"/>
    <p:sldId id="363" r:id="rId31"/>
    <p:sldId id="364" r:id="rId32"/>
    <p:sldId id="349" r:id="rId33"/>
    <p:sldId id="368" r:id="rId34"/>
    <p:sldId id="365" r:id="rId35"/>
    <p:sldId id="366" r:id="rId36"/>
    <p:sldId id="367" r:id="rId37"/>
    <p:sldId id="369" r:id="rId38"/>
    <p:sldId id="350" r:id="rId39"/>
    <p:sldId id="285" r:id="rId40"/>
    <p:sldId id="323" r:id="rId41"/>
    <p:sldId id="322" r:id="rId42"/>
    <p:sldId id="346" r:id="rId43"/>
    <p:sldId id="316" r:id="rId44"/>
    <p:sldId id="317" r:id="rId45"/>
    <p:sldId id="318" r:id="rId46"/>
    <p:sldId id="319" r:id="rId47"/>
    <p:sldId id="320" r:id="rId48"/>
    <p:sldId id="321" r:id="rId49"/>
    <p:sldId id="324" r:id="rId50"/>
    <p:sldId id="325" r:id="rId51"/>
    <p:sldId id="326" r:id="rId52"/>
    <p:sldId id="327" r:id="rId53"/>
    <p:sldId id="329" r:id="rId54"/>
    <p:sldId id="330" r:id="rId55"/>
    <p:sldId id="333" r:id="rId56"/>
    <p:sldId id="334" r:id="rId57"/>
    <p:sldId id="335" r:id="rId58"/>
    <p:sldId id="338" r:id="rId59"/>
    <p:sldId id="339" r:id="rId60"/>
    <p:sldId id="341" r:id="rId61"/>
    <p:sldId id="342" r:id="rId62"/>
    <p:sldId id="345" r:id="rId63"/>
    <p:sldId id="264" r:id="rId6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D0303"/>
    <a:srgbClr val="168C24"/>
    <a:srgbClr val="00FF00"/>
    <a:srgbClr val="1DB52F"/>
    <a:srgbClr val="26E03C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45" autoAdjust="0"/>
  </p:normalViewPr>
  <p:slideViewPr>
    <p:cSldViewPr>
      <p:cViewPr varScale="1">
        <p:scale>
          <a:sx n="119" d="100"/>
          <a:sy n="119" d="100"/>
        </p:scale>
        <p:origin x="-2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3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emf"/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3AB41-5DA7-4FDF-92AA-71A5BF5A239A}" type="datetimeFigureOut">
              <a:rPr lang="hu-HU" smtClean="0"/>
              <a:pPr/>
              <a:t>2011. 06. 03.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434F82-2636-49B0-8309-79FD7E6560F1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A800C2-D812-4685-9FA4-BD609EF4DE17}" type="slidenum">
              <a:rPr lang="en-US">
                <a:latin typeface="Arial" pitchFamily="34" charset="0"/>
              </a:rPr>
              <a:pPr/>
              <a:t>46</a:t>
            </a:fld>
            <a:endParaRPr lang="en-US">
              <a:latin typeface="Arial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9730" tIns="44865" rIns="89730" bIns="44865"/>
          <a:lstStyle/>
          <a:p>
            <a:pPr defTabSz="457200"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05F626-D762-4F84-98B9-E3F60DACBE41}" type="slidenum">
              <a:rPr lang="en-US">
                <a:latin typeface="Arial" pitchFamily="34" charset="0"/>
              </a:rPr>
              <a:pPr/>
              <a:t>60</a:t>
            </a:fld>
            <a:endParaRPr lang="en-US">
              <a:latin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32" tIns="45716" rIns="91432" bIns="45716"/>
          <a:lstStyle/>
          <a:p>
            <a:pPr eaLnBrk="1" hangingPunct="1"/>
            <a:r>
              <a:rPr lang="en-US" smtClean="0">
                <a:latin typeface="Arial" pitchFamily="34" charset="0"/>
              </a:rPr>
              <a:t>Poisson ratio is about 0.37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BE3D-FE0C-40B1-A0A5-157770D524CA}" type="datetimeFigureOut">
              <a:rPr lang="hu-HU" smtClean="0"/>
              <a:pPr/>
              <a:t>2011. 06. 03.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382C-E8AB-4796-ABDF-407E07048B6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BE3D-FE0C-40B1-A0A5-157770D524CA}" type="datetimeFigureOut">
              <a:rPr lang="hu-HU" smtClean="0"/>
              <a:pPr/>
              <a:t>2011. 06. 03.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382C-E8AB-4796-ABDF-407E07048B6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BE3D-FE0C-40B1-A0A5-157770D524CA}" type="datetimeFigureOut">
              <a:rPr lang="hu-HU" smtClean="0"/>
              <a:pPr/>
              <a:t>2011. 06. 03.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382C-E8AB-4796-ABDF-407E07048B6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C97B8-6807-441D-9510-2C9FCD8D994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FC66A-2F58-48DF-8EFA-A65EC186B5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80C40-3986-468A-91D5-061029E81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BE3D-FE0C-40B1-A0A5-157770D524CA}" type="datetimeFigureOut">
              <a:rPr lang="hu-HU" smtClean="0"/>
              <a:pPr/>
              <a:t>2011. 06. 03.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382C-E8AB-4796-ABDF-407E07048B6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BE3D-FE0C-40B1-A0A5-157770D524CA}" type="datetimeFigureOut">
              <a:rPr lang="hu-HU" smtClean="0"/>
              <a:pPr/>
              <a:t>2011. 06. 03.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382C-E8AB-4796-ABDF-407E07048B6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BE3D-FE0C-40B1-A0A5-157770D524CA}" type="datetimeFigureOut">
              <a:rPr lang="hu-HU" smtClean="0"/>
              <a:pPr/>
              <a:t>2011. 06. 03.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382C-E8AB-4796-ABDF-407E07048B6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BE3D-FE0C-40B1-A0A5-157770D524CA}" type="datetimeFigureOut">
              <a:rPr lang="hu-HU" smtClean="0"/>
              <a:pPr/>
              <a:t>2011. 06. 03.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382C-E8AB-4796-ABDF-407E07048B6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BE3D-FE0C-40B1-A0A5-157770D524CA}" type="datetimeFigureOut">
              <a:rPr lang="hu-HU" smtClean="0"/>
              <a:pPr/>
              <a:t>2011. 06. 03.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382C-E8AB-4796-ABDF-407E07048B6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BE3D-FE0C-40B1-A0A5-157770D524CA}" type="datetimeFigureOut">
              <a:rPr lang="hu-HU" smtClean="0"/>
              <a:pPr/>
              <a:t>2011. 06. 03.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382C-E8AB-4796-ABDF-407E07048B6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BE3D-FE0C-40B1-A0A5-157770D524CA}" type="datetimeFigureOut">
              <a:rPr lang="hu-HU" smtClean="0"/>
              <a:pPr/>
              <a:t>2011. 06. 03.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382C-E8AB-4796-ABDF-407E07048B6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BE3D-FE0C-40B1-A0A5-157770D524CA}" type="datetimeFigureOut">
              <a:rPr lang="hu-HU" smtClean="0"/>
              <a:pPr/>
              <a:t>2011. 06. 03.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7382C-E8AB-4796-ABDF-407E07048B6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7BE3D-FE0C-40B1-A0A5-157770D524CA}" type="datetimeFigureOut">
              <a:rPr lang="hu-HU" smtClean="0"/>
              <a:pPr/>
              <a:t>2011. 06. 03.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7382C-E8AB-4796-ABDF-407E07048B67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helmholtz-berlin.de/forschung/funkma/soft-matter/forschung/kolloidale-physik/instruments/v5span_en.html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helmholtz-berlin.de/forschung/funkma/soft-matter/forschung/kolloidale-physik/instruments/v5span_en.html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46.png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56.png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2470225" y="980728"/>
            <a:ext cx="4318491" cy="4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neutron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Diffrakci</a:t>
            </a:r>
            <a:r>
              <a:rPr lang="hu-HU" sz="36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en-US" sz="36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-II </a:t>
            </a:r>
            <a:endParaRPr lang="en-US" sz="36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endParaRPr lang="hu-HU" dirty="0"/>
          </a:p>
          <a:p>
            <a:pPr algn="ctr">
              <a:lnSpc>
                <a:spcPct val="120000"/>
              </a:lnSpc>
            </a:pPr>
            <a:endParaRPr lang="en-US" dirty="0" smtClean="0"/>
          </a:p>
          <a:p>
            <a:pPr algn="ctr">
              <a:lnSpc>
                <a:spcPct val="120000"/>
              </a:lnSpc>
            </a:pPr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hu-HU" sz="2400" dirty="0">
                <a:latin typeface="Times New Roman" pitchFamily="18" charset="0"/>
                <a:cs typeface="Times New Roman" pitchFamily="18" charset="0"/>
              </a:rPr>
              <a:t>Ungár Tamás</a:t>
            </a:r>
          </a:p>
          <a:p>
            <a:pPr algn="ctr">
              <a:lnSpc>
                <a:spcPct val="120000"/>
              </a:lnSpc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Anyagfizikai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>
                <a:latin typeface="Times New Roman" pitchFamily="18" charset="0"/>
                <a:cs typeface="Times New Roman" pitchFamily="18" charset="0"/>
              </a:rPr>
              <a:t>Tanszék</a:t>
            </a:r>
            <a:endParaRPr lang="hu-HU" sz="20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endParaRPr lang="hu-HU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Doktori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Kurzus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2010 november 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03648" y="1628800"/>
            <a:ext cx="6037230" cy="1307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ILL, Grenoble:   </a:t>
            </a:r>
            <a:r>
              <a:rPr lang="hu-H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az utolsó kutatóreaktor</a:t>
            </a:r>
          </a:p>
          <a:p>
            <a:pPr algn="ctr">
              <a:lnSpc>
                <a:spcPct val="150000"/>
              </a:lnSpc>
            </a:pPr>
            <a:r>
              <a:rPr lang="hu-H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ami megépült</a:t>
            </a:r>
            <a:endParaRPr lang="hu-HU" sz="28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691680" y="1556792"/>
            <a:ext cx="5262979" cy="740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30000"/>
              </a:lnSpc>
            </a:pPr>
            <a:r>
              <a:rPr lang="hu-HU" sz="36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Spallációs</a:t>
            </a:r>
            <a:r>
              <a:rPr lang="hu-HU" sz="36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neutron </a:t>
            </a:r>
            <a:r>
              <a:rPr lang="hu-HU" sz="36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források</a:t>
            </a:r>
            <a:endParaRPr lang="hu-HU" sz="36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Kép 3" descr="Spallation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5988" y="1428750"/>
            <a:ext cx="477202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Szövegdoboz 5"/>
          <p:cNvSpPr txBox="1">
            <a:spLocks noChangeArrowheads="1"/>
          </p:cNvSpPr>
          <p:nvPr/>
        </p:nvSpPr>
        <p:spPr bwMode="auto">
          <a:xfrm>
            <a:off x="785813" y="500063"/>
            <a:ext cx="1517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Spall</a:t>
            </a:r>
            <a:r>
              <a:rPr lang="hu-HU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áció</a:t>
            </a:r>
            <a:endParaRPr lang="hu-HU" sz="2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Csoportba foglalás 8"/>
          <p:cNvGrpSpPr>
            <a:grpSpLocks/>
          </p:cNvGrpSpPr>
          <p:nvPr/>
        </p:nvGrpSpPr>
        <p:grpSpPr bwMode="auto">
          <a:xfrm>
            <a:off x="1500189" y="785813"/>
            <a:ext cx="5634161" cy="2668587"/>
            <a:chOff x="1500167" y="785794"/>
            <a:chExt cx="5634921" cy="2668619"/>
          </a:xfrm>
        </p:grpSpPr>
        <p:sp>
          <p:nvSpPr>
            <p:cNvPr id="29701" name="Szövegdoboz 6"/>
            <p:cNvSpPr txBox="1">
              <a:spLocks noChangeArrowheads="1"/>
            </p:cNvSpPr>
            <p:nvPr/>
          </p:nvSpPr>
          <p:spPr bwMode="auto">
            <a:xfrm>
              <a:off x="1500167" y="2500306"/>
              <a:ext cx="187827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hu-HU" dirty="0"/>
                <a:t>nagyenergiás </a:t>
              </a:r>
            </a:p>
            <a:p>
              <a:pPr algn="ctr"/>
              <a:r>
                <a:rPr lang="hu-HU" sz="3200" dirty="0"/>
                <a:t>proton </a:t>
              </a:r>
            </a:p>
          </p:txBody>
        </p:sp>
        <p:sp>
          <p:nvSpPr>
            <p:cNvPr id="29702" name="Szövegdoboz 7"/>
            <p:cNvSpPr txBox="1">
              <a:spLocks noChangeArrowheads="1"/>
            </p:cNvSpPr>
            <p:nvPr/>
          </p:nvSpPr>
          <p:spPr bwMode="auto">
            <a:xfrm>
              <a:off x="5286256" y="785794"/>
              <a:ext cx="1848832" cy="861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hu-HU" dirty="0">
                  <a:latin typeface="Times New Roman" pitchFamily="18" charset="0"/>
                  <a:cs typeface="Times New Roman" pitchFamily="18" charset="0"/>
                </a:rPr>
                <a:t>keletkezett</a:t>
              </a:r>
            </a:p>
            <a:p>
              <a:pPr algn="ctr"/>
              <a:r>
                <a:rPr lang="hu-HU" sz="3200" dirty="0">
                  <a:latin typeface="Times New Roman" pitchFamily="18" charset="0"/>
                  <a:cs typeface="Times New Roman" pitchFamily="18" charset="0"/>
                </a:rPr>
                <a:t>neutronok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rgonne-airview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841375"/>
            <a:ext cx="7781925" cy="6005513"/>
          </a:xfrm>
          <a:noFill/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50825" y="115888"/>
            <a:ext cx="83481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Az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els</a:t>
            </a:r>
            <a:r>
              <a:rPr lang="hu-HU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ő </a:t>
            </a:r>
            <a:r>
              <a:rPr lang="hu-HU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spallációs</a:t>
            </a:r>
            <a:r>
              <a:rPr lang="hu-HU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neutron </a:t>
            </a:r>
            <a:r>
              <a:rPr lang="hu-HU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forrás:  </a:t>
            </a:r>
            <a:r>
              <a:rPr lang="hu-HU" sz="28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Argonne-Chicago-ban</a:t>
            </a:r>
            <a:endParaRPr lang="hu-HU" sz="2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635381" y="928688"/>
            <a:ext cx="2751141" cy="1347787"/>
            <a:chOff x="2290" y="585"/>
            <a:chExt cx="1733" cy="849"/>
          </a:xfrm>
        </p:grpSpPr>
        <p:sp>
          <p:nvSpPr>
            <p:cNvPr id="30732" name="Oval 14"/>
            <p:cNvSpPr>
              <a:spLocks noChangeArrowheads="1"/>
            </p:cNvSpPr>
            <p:nvPr/>
          </p:nvSpPr>
          <p:spPr bwMode="auto">
            <a:xfrm>
              <a:off x="2290" y="935"/>
              <a:ext cx="998" cy="499"/>
            </a:xfrm>
            <a:prstGeom prst="ellips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0733" name="Text Box 15"/>
            <p:cNvSpPr txBox="1">
              <a:spLocks noChangeArrowheads="1"/>
            </p:cNvSpPr>
            <p:nvPr/>
          </p:nvSpPr>
          <p:spPr bwMode="auto">
            <a:xfrm>
              <a:off x="2958" y="585"/>
              <a:ext cx="1065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i="1" dirty="0" smtClean="0"/>
                <a:t>APS  szinkrotron</a:t>
              </a:r>
              <a:endParaRPr lang="hu-HU" dirty="0"/>
            </a:p>
          </p:txBody>
        </p:sp>
      </p:grpSp>
      <p:grpSp>
        <p:nvGrpSpPr>
          <p:cNvPr id="5" name="Csoportba foglalás 18"/>
          <p:cNvGrpSpPr>
            <a:grpSpLocks/>
          </p:cNvGrpSpPr>
          <p:nvPr/>
        </p:nvGrpSpPr>
        <p:grpSpPr bwMode="auto">
          <a:xfrm>
            <a:off x="428625" y="549275"/>
            <a:ext cx="2525713" cy="3627438"/>
            <a:chOff x="428596" y="549275"/>
            <a:chExt cx="2525050" cy="3627142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900113" y="549275"/>
              <a:ext cx="1800225" cy="2879725"/>
              <a:chOff x="567" y="346"/>
              <a:chExt cx="1134" cy="1814"/>
            </a:xfrm>
          </p:grpSpPr>
          <p:sp>
            <p:nvSpPr>
              <p:cNvPr id="30730" name="Oval 4"/>
              <p:cNvSpPr>
                <a:spLocks noChangeArrowheads="1"/>
              </p:cNvSpPr>
              <p:nvPr/>
            </p:nvSpPr>
            <p:spPr bwMode="auto">
              <a:xfrm>
                <a:off x="567" y="1661"/>
                <a:ext cx="907" cy="499"/>
              </a:xfrm>
              <a:prstGeom prst="ellips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0731" name="Line 5"/>
              <p:cNvSpPr>
                <a:spLocks noChangeShapeType="1"/>
              </p:cNvSpPr>
              <p:nvPr/>
            </p:nvSpPr>
            <p:spPr bwMode="auto">
              <a:xfrm flipH="1">
                <a:off x="1156" y="346"/>
                <a:ext cx="545" cy="131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arrow" w="lg" len="lg"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30729" name="Szövegdoboz 17"/>
            <p:cNvSpPr txBox="1">
              <a:spLocks noChangeArrowheads="1"/>
            </p:cNvSpPr>
            <p:nvPr/>
          </p:nvSpPr>
          <p:spPr bwMode="auto">
            <a:xfrm>
              <a:off x="428596" y="3714752"/>
              <a:ext cx="2525050" cy="4616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/>
                <a:t>50 – es évek végén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Kép 3" descr="ISIS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792091"/>
            <a:ext cx="7740352" cy="606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1"/>
          <p:cNvSpPr txBox="1">
            <a:spLocks noChangeArrowheads="1"/>
          </p:cNvSpPr>
          <p:nvPr/>
        </p:nvSpPr>
        <p:spPr bwMode="auto">
          <a:xfrm>
            <a:off x="179512" y="116632"/>
            <a:ext cx="71904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Az első nagy </a:t>
            </a:r>
            <a:r>
              <a:rPr lang="hu-HU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spallációs</a:t>
            </a:r>
            <a:r>
              <a:rPr lang="hu-H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 forrás:  </a:t>
            </a:r>
            <a:r>
              <a:rPr lang="hu-HU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ISIS</a:t>
            </a:r>
            <a:r>
              <a:rPr lang="hu-H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hu-HU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Harwell</a:t>
            </a:r>
            <a:r>
              <a:rPr lang="hu-H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Anglia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ISIS-Targ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6190"/>
            <a:ext cx="9144000" cy="6071810"/>
          </a:xfrm>
          <a:prstGeom prst="rect">
            <a:avLst/>
          </a:prstGeom>
        </p:spPr>
      </p:pic>
      <p:sp>
        <p:nvSpPr>
          <p:cNvPr id="31746" name="Szövegdoboz 1"/>
          <p:cNvSpPr txBox="1">
            <a:spLocks noChangeArrowheads="1"/>
          </p:cNvSpPr>
          <p:nvPr/>
        </p:nvSpPr>
        <p:spPr bwMode="auto">
          <a:xfrm>
            <a:off x="179512" y="116632"/>
            <a:ext cx="71904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Az első nagy </a:t>
            </a:r>
            <a:r>
              <a:rPr lang="hu-HU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spallációs</a:t>
            </a:r>
            <a:r>
              <a:rPr lang="hu-H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 forrás:  </a:t>
            </a:r>
            <a:r>
              <a:rPr lang="hu-HU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ISIS</a:t>
            </a:r>
            <a:r>
              <a:rPr lang="hu-H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hu-HU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Harwell</a:t>
            </a:r>
            <a:r>
              <a:rPr lang="hu-H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Anglia</a:t>
            </a:r>
          </a:p>
        </p:txBody>
      </p:sp>
      <p:sp>
        <p:nvSpPr>
          <p:cNvPr id="4" name="Ellipszis 3"/>
          <p:cNvSpPr/>
          <p:nvPr/>
        </p:nvSpPr>
        <p:spPr>
          <a:xfrm>
            <a:off x="3563888" y="2132857"/>
            <a:ext cx="3763965" cy="172804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3491880" y="1196752"/>
            <a:ext cx="1333500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200" b="1" dirty="0" err="1"/>
              <a:t>Target</a:t>
            </a:r>
            <a:endParaRPr lang="hu-HU" sz="3200" b="1" dirty="0"/>
          </a:p>
        </p:txBody>
      </p:sp>
      <p:cxnSp>
        <p:nvCxnSpPr>
          <p:cNvPr id="7" name="Egyenes összekötő nyíllal 6"/>
          <p:cNvCxnSpPr/>
          <p:nvPr/>
        </p:nvCxnSpPr>
        <p:spPr>
          <a:xfrm>
            <a:off x="6084168" y="4509120"/>
            <a:ext cx="1296144" cy="115212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>
            <a:spLocks noChangeArrowheads="1"/>
          </p:cNvSpPr>
          <p:nvPr/>
        </p:nvSpPr>
        <p:spPr bwMode="auto">
          <a:xfrm>
            <a:off x="3059832" y="4581128"/>
            <a:ext cx="2032000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200" b="1" dirty="0"/>
              <a:t>Csatornák</a:t>
            </a:r>
          </a:p>
        </p:txBody>
      </p:sp>
      <p:cxnSp>
        <p:nvCxnSpPr>
          <p:cNvPr id="11" name="Egyenes összekötő nyíllal 10"/>
          <p:cNvCxnSpPr/>
          <p:nvPr/>
        </p:nvCxnSpPr>
        <p:spPr>
          <a:xfrm rot="10800000">
            <a:off x="3059832" y="2420890"/>
            <a:ext cx="360040" cy="36003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 flipV="1">
            <a:off x="7092280" y="3645024"/>
            <a:ext cx="1152128" cy="7200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rot="10800000">
            <a:off x="1979714" y="2996954"/>
            <a:ext cx="1440161" cy="216023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 rot="10800000">
            <a:off x="1403648" y="3501010"/>
            <a:ext cx="2088232" cy="216022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/>
          <p:nvPr/>
        </p:nvCxnSpPr>
        <p:spPr>
          <a:xfrm rot="10800000" flipV="1">
            <a:off x="179512" y="4077072"/>
            <a:ext cx="3096344" cy="50405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J-park-Japan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782706"/>
            <a:ext cx="8100392" cy="6075294"/>
          </a:xfrm>
          <a:prstGeom prst="rect">
            <a:avLst/>
          </a:prstGeom>
        </p:spPr>
      </p:pic>
      <p:cxnSp>
        <p:nvCxnSpPr>
          <p:cNvPr id="4" name="Egyenes összekötő nyíllal 3"/>
          <p:cNvCxnSpPr/>
          <p:nvPr/>
        </p:nvCxnSpPr>
        <p:spPr>
          <a:xfrm rot="10800000" flipV="1">
            <a:off x="1187624" y="2276872"/>
            <a:ext cx="2448272" cy="50405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2929723" y="3789040"/>
            <a:ext cx="1805302" cy="11387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hu-HU" sz="32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vezető</a:t>
            </a:r>
          </a:p>
          <a:p>
            <a:pPr algn="ctr"/>
            <a:r>
              <a:rPr lang="hu-HU" sz="32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csatornák</a:t>
            </a:r>
            <a:endParaRPr lang="hu-HU" sz="3200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zövegdoboz 1"/>
          <p:cNvSpPr txBox="1">
            <a:spLocks noChangeArrowheads="1"/>
          </p:cNvSpPr>
          <p:nvPr/>
        </p:nvSpPr>
        <p:spPr bwMode="auto">
          <a:xfrm>
            <a:off x="179512" y="116632"/>
            <a:ext cx="32736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J-Parc</a:t>
            </a:r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Ibaraki</a:t>
            </a:r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Japan</a:t>
            </a:r>
            <a:endParaRPr lang="hu-HU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Egyenes összekötő nyíllal 7"/>
          <p:cNvCxnSpPr/>
          <p:nvPr/>
        </p:nvCxnSpPr>
        <p:spPr>
          <a:xfrm rot="10800000" flipV="1">
            <a:off x="1547664" y="2420888"/>
            <a:ext cx="2880320" cy="223224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>
            <a:off x="6300192" y="2564904"/>
            <a:ext cx="2664296" cy="144016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7308304" y="2276872"/>
            <a:ext cx="1728192" cy="72008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>
            <a:off x="7668344" y="1988840"/>
            <a:ext cx="1368152" cy="216024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>
            <a:spLocks noChangeArrowheads="1"/>
          </p:cNvSpPr>
          <p:nvPr/>
        </p:nvSpPr>
        <p:spPr bwMode="auto">
          <a:xfrm>
            <a:off x="179512" y="116632"/>
            <a:ext cx="84618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 legújabb </a:t>
            </a:r>
            <a:r>
              <a:rPr lang="hu-HU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spallációs</a:t>
            </a:r>
            <a:r>
              <a:rPr lang="hu-H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hu-HU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forrás:  </a:t>
            </a:r>
            <a:r>
              <a:rPr lang="hu-H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SNS</a:t>
            </a:r>
            <a:r>
              <a:rPr lang="hu-H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Oak</a:t>
            </a:r>
            <a:r>
              <a:rPr lang="hu-H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Ridge</a:t>
            </a:r>
            <a:r>
              <a:rPr lang="hu-H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Tennessee, USA</a:t>
            </a:r>
            <a:endParaRPr lang="hu-HU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sns-clo-pi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266825"/>
            <a:ext cx="8734425" cy="4833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ns_instrument_layout_9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0"/>
            <a:ext cx="8961437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ns_instrument_layout_900"/>
          <p:cNvPicPr/>
          <p:nvPr/>
        </p:nvPicPr>
        <p:blipFill>
          <a:blip r:embed="rId2" cstate="print"/>
          <a:srcRect l="1914" t="9267" r="77142" b="77178"/>
          <a:stretch>
            <a:fillRect/>
          </a:stretch>
        </p:blipFill>
        <p:spPr bwMode="auto">
          <a:xfrm>
            <a:off x="251520" y="188640"/>
            <a:ext cx="439248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23528" y="332656"/>
            <a:ext cx="62594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 szórási kép  és  az  akadály  </a:t>
            </a:r>
            <a:r>
              <a:rPr lang="hu-H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kapcsolata</a:t>
            </a:r>
            <a:r>
              <a:rPr lang="hu-H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2339752" y="1628800"/>
            <a:ext cx="4419800" cy="659460"/>
            <a:chOff x="2267744" y="2492896"/>
            <a:chExt cx="4419800" cy="659460"/>
          </a:xfrm>
        </p:grpSpPr>
        <p:sp>
          <p:nvSpPr>
            <p:cNvPr id="3" name="Szövegdoboz 2"/>
            <p:cNvSpPr txBox="1"/>
            <p:nvPr/>
          </p:nvSpPr>
          <p:spPr>
            <a:xfrm>
              <a:off x="2267744" y="2492896"/>
              <a:ext cx="44198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i="1" dirty="0" smtClean="0">
                  <a:latin typeface="Times New Roman" pitchFamily="18" charset="0"/>
                  <a:cs typeface="Times New Roman" pitchFamily="18" charset="0"/>
                </a:rPr>
                <a:t>FF</a:t>
              </a:r>
              <a:r>
                <a:rPr lang="hu-HU" sz="2800" dirty="0" smtClean="0">
                  <a:latin typeface="Times New Roman" pitchFamily="18" charset="0"/>
                  <a:cs typeface="Times New Roman" pitchFamily="18" charset="0"/>
                </a:rPr>
                <a:t>* = </a:t>
              </a:r>
              <a:r>
                <a:rPr lang="hu-HU" sz="28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</a:t>
              </a:r>
              <a:r>
                <a:rPr lang="hu-HU" sz="2800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F</a:t>
              </a:r>
              <a:r>
                <a:rPr lang="hu-HU" sz="28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</a:t>
              </a:r>
              <a:r>
                <a:rPr lang="hu-HU" sz="2800" baseline="300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2</a:t>
              </a:r>
              <a:r>
                <a:rPr lang="hu-HU" sz="28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 = </a:t>
              </a:r>
              <a:r>
                <a:rPr lang="hu-HU" sz="36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</a:t>
              </a:r>
              <a:r>
                <a:rPr lang="hu-HU" sz="28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   (</a:t>
              </a:r>
              <a:r>
                <a:rPr lang="hu-HU" sz="2800" b="1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r</a:t>
              </a:r>
              <a:r>
                <a:rPr lang="hu-HU" sz="28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) </a:t>
              </a:r>
              <a:r>
                <a:rPr lang="hu-HU" sz="2800" dirty="0" err="1" smtClean="0">
                  <a:latin typeface="Times New Roman" pitchFamily="18" charset="0"/>
                  <a:cs typeface="Times New Roman" pitchFamily="18" charset="0"/>
                  <a:sym typeface="Symbol"/>
                </a:rPr>
                <a:t>e</a:t>
              </a:r>
              <a:r>
                <a:rPr lang="hu-HU" sz="2800" baseline="30000" dirty="0" err="1" smtClean="0">
                  <a:latin typeface="Times New Roman" pitchFamily="18" charset="0"/>
                  <a:cs typeface="Times New Roman" pitchFamily="18" charset="0"/>
                  <a:sym typeface="Symbol"/>
                </a:rPr>
                <a:t>-i</a:t>
              </a:r>
              <a:r>
                <a:rPr lang="hu-HU" sz="2800" b="1" i="1" baseline="30000" dirty="0" err="1" smtClean="0">
                  <a:latin typeface="Times New Roman" pitchFamily="18" charset="0"/>
                  <a:cs typeface="Times New Roman" pitchFamily="18" charset="0"/>
                  <a:sym typeface="Symbol"/>
                </a:rPr>
                <a:t>kr</a:t>
              </a:r>
              <a:r>
                <a:rPr lang="hu-HU" sz="28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 </a:t>
              </a:r>
              <a:r>
                <a:rPr lang="hu-HU" sz="2800" dirty="0" err="1" smtClean="0">
                  <a:latin typeface="Times New Roman" pitchFamily="18" charset="0"/>
                  <a:cs typeface="Times New Roman" pitchFamily="18" charset="0"/>
                  <a:sym typeface="Symbol"/>
                </a:rPr>
                <a:t>d</a:t>
              </a:r>
              <a:r>
                <a:rPr lang="hu-HU" sz="2800" b="1" i="1" dirty="0" err="1" smtClean="0">
                  <a:latin typeface="Times New Roman" pitchFamily="18" charset="0"/>
                  <a:cs typeface="Times New Roman" pitchFamily="18" charset="0"/>
                  <a:sym typeface="Symbol"/>
                </a:rPr>
                <a:t>r</a:t>
              </a:r>
              <a:r>
                <a:rPr lang="hu-HU" sz="2800" b="1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 </a:t>
              </a:r>
              <a:r>
                <a:rPr lang="hu-HU" sz="36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</a:t>
              </a:r>
              <a:r>
                <a:rPr lang="hu-HU" sz="3200" baseline="30000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2</a:t>
              </a:r>
              <a:endParaRPr lang="hu-HU" sz="3200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433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45756" y="2574396"/>
              <a:ext cx="468616" cy="577960"/>
            </a:xfrm>
            <a:prstGeom prst="rect">
              <a:avLst/>
            </a:prstGeom>
            <a:noFill/>
          </p:spPr>
        </p:pic>
      </p:grpSp>
      <p:cxnSp>
        <p:nvCxnSpPr>
          <p:cNvPr id="8" name="Egyenes összekötő nyíllal 7"/>
          <p:cNvCxnSpPr/>
          <p:nvPr/>
        </p:nvCxnSpPr>
        <p:spPr>
          <a:xfrm rot="5400000" flipH="1" flipV="1">
            <a:off x="4392774" y="2816138"/>
            <a:ext cx="792088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rot="5400000" flipH="1" flipV="1">
            <a:off x="3168638" y="2816138"/>
            <a:ext cx="792088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4427984" y="3284984"/>
            <a:ext cx="3073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az „</a:t>
            </a:r>
            <a:r>
              <a:rPr lang="hu-HU" sz="2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akadály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”  </a:t>
            </a:r>
            <a:r>
              <a:rPr lang="hu-HU" sz="20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formfaktora</a:t>
            </a:r>
            <a:endParaRPr lang="hu-HU" sz="20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5004048" y="3789040"/>
            <a:ext cx="3185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hu-HU" sz="20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szórócentrumok</a:t>
            </a:r>
            <a:r>
              <a:rPr lang="hu-HU" sz="2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pozíciója</a:t>
            </a:r>
            <a:endParaRPr lang="hu-HU" sz="20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1216350" y="3284984"/>
            <a:ext cx="27174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hu-HU" sz="2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szórási képet 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megadó</a:t>
            </a:r>
          </a:p>
          <a:p>
            <a:pPr algn="ctr"/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függvény:</a:t>
            </a:r>
          </a:p>
          <a:p>
            <a:pPr algn="ctr"/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szerkezeti tényező</a:t>
            </a:r>
            <a:endParaRPr lang="hu-HU" sz="20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1547664" y="5013176"/>
            <a:ext cx="6184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   a   </a:t>
            </a:r>
            <a:r>
              <a:rPr lang="hu-HU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(</a:t>
            </a:r>
            <a:r>
              <a:rPr lang="hu-HU" sz="2400" b="1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r</a:t>
            </a:r>
            <a:r>
              <a:rPr lang="hu-HU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)    függvény   </a:t>
            </a:r>
            <a:r>
              <a:rPr lang="hu-H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Fourier</a:t>
            </a:r>
            <a:r>
              <a:rPr lang="hu-HU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 transzformáltja</a:t>
            </a:r>
            <a:endParaRPr lang="hu-H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034808" cy="414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H="1" flipV="1">
            <a:off x="2411760" y="4365104"/>
            <a:ext cx="6480720" cy="2248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ns_instrument_layout_900"/>
          <p:cNvPicPr>
            <a:picLocks noChangeAspect="1" noChangeArrowheads="1"/>
          </p:cNvPicPr>
          <p:nvPr/>
        </p:nvPicPr>
        <p:blipFill>
          <a:blip r:embed="rId2" cstate="print"/>
          <a:srcRect l="22763" t="7400" r="53008" b="81733"/>
          <a:stretch>
            <a:fillRect/>
          </a:stretch>
        </p:blipFill>
        <p:spPr bwMode="auto">
          <a:xfrm>
            <a:off x="251520" y="188640"/>
            <a:ext cx="730881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18524" y="4919008"/>
            <a:ext cx="782547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Nanoscale</a:t>
            </a:r>
            <a:r>
              <a:rPr lang="en-US" sz="2400" dirty="0" smtClean="0"/>
              <a:t> Ordered Materials Diffractometer (NOMAD) is</a:t>
            </a:r>
          </a:p>
          <a:p>
            <a:r>
              <a:rPr lang="en-US" sz="2400" dirty="0" smtClean="0"/>
              <a:t>a high-flux, medium-resolution diffractometer for SNS</a:t>
            </a:r>
          </a:p>
          <a:p>
            <a:r>
              <a:rPr lang="en-US" sz="2400" dirty="0" smtClean="0"/>
              <a:t>using a large bandwidth of neutron energies and extensive</a:t>
            </a:r>
          </a:p>
          <a:p>
            <a:r>
              <a:rPr lang="en-US" sz="2400" dirty="0" smtClean="0"/>
              <a:t>detector coverage to carry out structural determinations of</a:t>
            </a:r>
          </a:p>
          <a:p>
            <a:r>
              <a:rPr lang="en-US" sz="2400" dirty="0" smtClean="0"/>
              <a:t>local order in crystalline and amorphous materials.</a:t>
            </a:r>
            <a:endParaRPr lang="hu-HU" sz="2400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709988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18524" y="4919008"/>
            <a:ext cx="782547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Nanoscale</a:t>
            </a:r>
            <a:r>
              <a:rPr lang="en-US" sz="2400" dirty="0" smtClean="0"/>
              <a:t> Ordered Materials Diffractometer (NOMAD) is</a:t>
            </a:r>
          </a:p>
          <a:p>
            <a:r>
              <a:rPr lang="en-US" sz="2400" dirty="0" smtClean="0"/>
              <a:t>a high-flux, medium-resolution diffractometer for SNS</a:t>
            </a:r>
          </a:p>
          <a:p>
            <a:r>
              <a:rPr lang="en-US" sz="2400" dirty="0" smtClean="0"/>
              <a:t>using a large bandwidth of neutron energies and extensive</a:t>
            </a:r>
          </a:p>
          <a:p>
            <a:r>
              <a:rPr lang="en-US" sz="2400" dirty="0" smtClean="0"/>
              <a:t>detector coverage to carry out structural determinations of</a:t>
            </a:r>
          </a:p>
          <a:p>
            <a:r>
              <a:rPr lang="en-US" sz="2400" dirty="0" smtClean="0"/>
              <a:t>local order in crystalline and amorphous materials.</a:t>
            </a:r>
            <a:endParaRPr lang="hu-HU" sz="2400" dirty="0"/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5760640" cy="466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150" y="1314450"/>
            <a:ext cx="832485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79512" y="188640"/>
            <a:ext cx="6016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Wide angular-range spectrometer, ARCS</a:t>
            </a:r>
            <a:endParaRPr lang="hu-HU" sz="28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79512" y="3573016"/>
            <a:ext cx="878522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ARCS, a wide angular-range thermal to epithermal neutron</a:t>
            </a: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spectrometer, is one of an extensive suite of inelastic instruments</a:t>
            </a: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in operation or under construction at the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Spallation</a:t>
            </a: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Neutron Source (SNS) at Oak Ridge National Laboratory. By</a:t>
            </a: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providing a high flux of neutrons with moderate resolution</a:t>
            </a: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and a large detector coverage, ARCS will enable studies of excitations</a:t>
            </a: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from a few to several hundreds of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meV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in fields such</a:t>
            </a: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as lattice dynamics and quantum magnetism.</a:t>
            </a:r>
            <a:endParaRPr lang="hu-H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79512" y="188640"/>
            <a:ext cx="6016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Wide angular-range spectrometer, ARCS</a:t>
            </a:r>
            <a:endParaRPr lang="hu-HU" sz="2800" dirty="0">
              <a:solidFill>
                <a:srgbClr val="0000CC"/>
              </a:solidFill>
            </a:endParaRPr>
          </a:p>
        </p:txBody>
      </p:sp>
      <p:pic>
        <p:nvPicPr>
          <p:cNvPr id="5" name="Picture 2" descr="sns_instrument_layout_900"/>
          <p:cNvPicPr>
            <a:picLocks noChangeAspect="1" noChangeArrowheads="1"/>
          </p:cNvPicPr>
          <p:nvPr/>
        </p:nvPicPr>
        <p:blipFill>
          <a:blip r:embed="rId2" cstate="print"/>
          <a:srcRect l="47007" t="5873" r="33708" b="81585"/>
          <a:stretch>
            <a:fillRect/>
          </a:stretch>
        </p:blipFill>
        <p:spPr bwMode="auto">
          <a:xfrm>
            <a:off x="395536" y="764704"/>
            <a:ext cx="489654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ns_instrument_layout_900"/>
          <p:cNvPicPr>
            <a:picLocks noChangeAspect="1" noChangeArrowheads="1"/>
          </p:cNvPicPr>
          <p:nvPr/>
        </p:nvPicPr>
        <p:blipFill>
          <a:blip r:embed="rId2" cstate="print"/>
          <a:srcRect l="66368" t="7649" r="6198" b="81598"/>
          <a:stretch>
            <a:fillRect/>
          </a:stretch>
        </p:blipFill>
        <p:spPr bwMode="auto">
          <a:xfrm>
            <a:off x="179512" y="188640"/>
            <a:ext cx="812381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0" y="4826675"/>
            <a:ext cx="92561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fine resolution chopper spectrometer (SEQUOIA) recently received first neutrons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at the SNS. The commissioning phase of the instrument is underway. SEQUOIA is designed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 utilize neutrons of an incident energy (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Ei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) between 10-2000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meV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. A monochromatic beam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provided on a sample, 20 m from the decoupled ambient temperature H2O moderator, by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filtering the white beam with a Fermi chopper located 18 m from the source. After interacting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with the sample, neutrons are detected by an array of 3He linear position sensitive tubes located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on a vertical cylinder with a radius of 5.5 m.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323528" y="188640"/>
            <a:ext cx="5302477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Pharos is designed for studies of fundamental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excitations in condensed-matter systems. The</a:t>
            </a:r>
          </a:p>
          <a:p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instrument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provides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2%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4%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incident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energy</a:t>
            </a:r>
            <a:endParaRPr lang="hu-H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resolution and uses a high-speed Fermi chopper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 obtain monochromatic incident energies in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range from 10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meV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to 2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The sample is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positioned 20 m from a chilled-water moderator.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spectrometer consists of an evacuated, shielded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flight path with 10 m2 of meter-long position-sensitive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detectors located at a distance of 4 m from the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sample and covering scattering angles between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-10° and 145°. Pharos can accommodate the full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range of inelastic scattering experiments on liquid,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polycrystalline, and single-crystal samples. This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includes phonon and spin-wave dispersions, phonon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density of states, magnetic excitations, momentum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distributions, spin-orbit and crystal-field levels,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chemical spectroscopy, and measurements of S(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Q,ω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disordered systems. In addition, the low-angle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detectors are available for use at distances between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 and 10 m with scattering angles down to 0.65°,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thus making it suitable for high-resolution inelastic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studies (&lt; 1% resolution) at low Q.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4844"/>
            <a:ext cx="8388425" cy="677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07504" y="116632"/>
            <a:ext cx="2318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Fermi-chopper</a:t>
            </a:r>
            <a:endParaRPr lang="hu-HU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ns_instrument_layout_900"/>
          <p:cNvPicPr>
            <a:picLocks noChangeAspect="1" noChangeArrowheads="1"/>
          </p:cNvPicPr>
          <p:nvPr/>
        </p:nvPicPr>
        <p:blipFill>
          <a:blip r:embed="rId2" cstate="print"/>
          <a:srcRect l="5523" t="52972" r="76209" b="37082"/>
          <a:stretch>
            <a:fillRect/>
          </a:stretch>
        </p:blipFill>
        <p:spPr bwMode="auto">
          <a:xfrm>
            <a:off x="179511" y="260648"/>
            <a:ext cx="722480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23528" y="332656"/>
            <a:ext cx="467628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az anyagtudomány </a:t>
            </a:r>
            <a:r>
              <a:rPr lang="hu-H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sugárzásai</a:t>
            </a:r>
          </a:p>
          <a:p>
            <a:endParaRPr lang="hu-HU" sz="2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röntgen sugárzás</a:t>
            </a:r>
          </a:p>
          <a:p>
            <a:endParaRPr lang="hu-HU" sz="2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elektronok</a:t>
            </a:r>
          </a:p>
          <a:p>
            <a:endParaRPr lang="hu-HU" sz="2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neutronok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283968" y="1124744"/>
            <a:ext cx="413446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elektromágneses hullám</a:t>
            </a:r>
          </a:p>
          <a:p>
            <a:r>
              <a:rPr lang="hu-H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fotonok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355976" y="2564904"/>
            <a:ext cx="39773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véges tömegű </a:t>
            </a:r>
            <a:r>
              <a:rPr lang="hu-H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részecskék</a:t>
            </a:r>
          </a:p>
        </p:txBody>
      </p:sp>
      <p:cxnSp>
        <p:nvCxnSpPr>
          <p:cNvPr id="6" name="Egyenes összekötő 5"/>
          <p:cNvCxnSpPr/>
          <p:nvPr/>
        </p:nvCxnSpPr>
        <p:spPr>
          <a:xfrm rot="5400000">
            <a:off x="2684929" y="2781361"/>
            <a:ext cx="1152128" cy="0"/>
          </a:xfrm>
          <a:prstGeom prst="line">
            <a:avLst/>
          </a:prstGeom>
          <a:ln w="38100">
            <a:solidFill>
              <a:srgbClr val="1DB5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Csoportba foglalás 19"/>
          <p:cNvGrpSpPr/>
          <p:nvPr/>
        </p:nvGrpSpPr>
        <p:grpSpPr>
          <a:xfrm>
            <a:off x="539552" y="3861048"/>
            <a:ext cx="8064896" cy="1879820"/>
            <a:chOff x="539552" y="3861048"/>
            <a:chExt cx="8064896" cy="1879820"/>
          </a:xfrm>
        </p:grpSpPr>
        <p:grpSp>
          <p:nvGrpSpPr>
            <p:cNvPr id="7" name="Csoportba foglalás 17"/>
            <p:cNvGrpSpPr/>
            <p:nvPr/>
          </p:nvGrpSpPr>
          <p:grpSpPr>
            <a:xfrm>
              <a:off x="539552" y="3861048"/>
              <a:ext cx="8064896" cy="1879820"/>
              <a:chOff x="539552" y="3861048"/>
              <a:chExt cx="8064896" cy="1879820"/>
            </a:xfrm>
          </p:grpSpPr>
          <p:cxnSp>
            <p:nvCxnSpPr>
              <p:cNvPr id="9" name="Egyenes összekötő 8"/>
              <p:cNvCxnSpPr/>
              <p:nvPr/>
            </p:nvCxnSpPr>
            <p:spPr>
              <a:xfrm>
                <a:off x="539552" y="3861048"/>
                <a:ext cx="8064896" cy="0"/>
              </a:xfrm>
              <a:prstGeom prst="line">
                <a:avLst/>
              </a:prstGeom>
              <a:ln w="12700">
                <a:solidFill>
                  <a:srgbClr val="1DB52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Csoportba foglalás 13"/>
              <p:cNvGrpSpPr/>
              <p:nvPr/>
            </p:nvGrpSpPr>
            <p:grpSpPr>
              <a:xfrm>
                <a:off x="971600" y="4149080"/>
                <a:ext cx="3659976" cy="1591788"/>
                <a:chOff x="971600" y="4149080"/>
                <a:chExt cx="3659976" cy="1591788"/>
              </a:xfrm>
            </p:grpSpPr>
            <p:sp>
              <p:nvSpPr>
                <p:cNvPr id="1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971600" y="4149080"/>
                  <a:ext cx="3659976" cy="13849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hu-HU" sz="28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DeBroglie</a:t>
                  </a:r>
                  <a:r>
                    <a:rPr lang="hu-HU" sz="28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hullámhossz:</a:t>
                  </a:r>
                </a:p>
                <a:p>
                  <a:endParaRPr lang="hu-HU" sz="2800" b="1" i="1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hu-HU" sz="2800" b="1" i="1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	</a:t>
                  </a:r>
                  <a:r>
                    <a:rPr lang="hu-HU" sz="2800" i="1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  <a:sym typeface="Symbol"/>
                    </a:rPr>
                    <a:t></a:t>
                  </a:r>
                  <a:r>
                    <a:rPr lang="hu-HU" sz="2800" b="1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  <a:sym typeface="Symbol"/>
                    </a:rPr>
                    <a:t>  = </a:t>
                  </a:r>
                  <a:endParaRPr lang="hu-HU" sz="2800" b="1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" name="Szövegdoboz 10"/>
                <p:cNvSpPr txBox="1"/>
                <p:nvPr/>
              </p:nvSpPr>
              <p:spPr>
                <a:xfrm>
                  <a:off x="2774657" y="4786761"/>
                  <a:ext cx="453970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sz="2800" i="1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h</a:t>
                  </a:r>
                </a:p>
                <a:p>
                  <a:r>
                    <a:rPr lang="hu-HU" sz="2800" i="1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p</a:t>
                  </a:r>
                  <a:endParaRPr lang="hu-HU" sz="2800" i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cxnSp>
          <p:nvCxnSpPr>
            <p:cNvPr id="13" name="Egyenes összekötő 12"/>
            <p:cNvCxnSpPr/>
            <p:nvPr/>
          </p:nvCxnSpPr>
          <p:spPr>
            <a:xfrm>
              <a:off x="2699792" y="5301208"/>
              <a:ext cx="576064" cy="0"/>
            </a:xfrm>
            <a:prstGeom prst="line">
              <a:avLst/>
            </a:prstGeom>
            <a:ln w="254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Egyenes összekötő 14"/>
          <p:cNvCxnSpPr/>
          <p:nvPr/>
        </p:nvCxnSpPr>
        <p:spPr>
          <a:xfrm rot="5400000">
            <a:off x="3743908" y="5121188"/>
            <a:ext cx="2088232" cy="0"/>
          </a:xfrm>
          <a:prstGeom prst="line">
            <a:avLst/>
          </a:prstGeom>
          <a:ln w="12700">
            <a:solidFill>
              <a:srgbClr val="1DB5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doboz 18"/>
          <p:cNvSpPr txBox="1"/>
          <p:nvPr/>
        </p:nvSpPr>
        <p:spPr>
          <a:xfrm>
            <a:off x="5364088" y="4365104"/>
            <a:ext cx="29193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200 </a:t>
            </a:r>
            <a:r>
              <a:rPr lang="hu-HU" sz="2400" dirty="0" err="1" smtClean="0">
                <a:latin typeface="Times New Roman" pitchFamily="18" charset="0"/>
                <a:cs typeface="Times New Roman" pitchFamily="18" charset="0"/>
              </a:rPr>
              <a:t>keV</a:t>
            </a: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  elektron</a:t>
            </a:r>
          </a:p>
          <a:p>
            <a:pPr>
              <a:lnSpc>
                <a:spcPct val="150000"/>
              </a:lnSpc>
            </a:pP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hu-HU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 = 0.0025 nm</a:t>
            </a:r>
          </a:p>
          <a:p>
            <a:pPr>
              <a:lnSpc>
                <a:spcPct val="150000"/>
              </a:lnSpc>
            </a:pPr>
            <a:r>
              <a:rPr lang="hu-HU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	    = 0.025 Å</a:t>
            </a:r>
            <a:endParaRPr lang="hu-H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85344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67544" y="234888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Fig. 1. SNS liquids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reflectometer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concept. Neutrons are incident from the right,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passing through two slits onto a sample stage (a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Langmuir trough is shown). The detector (left) will be either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 2D PSD or a single 3He tube and can be positioned both in and out of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specular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reflection plane. Extensive sample and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detector motions are required in order to collect complete data sets using the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=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3.75 Å bandwidth of the incident neutrons.</a:t>
            </a:r>
            <a:endParaRPr lang="hu-H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ns_instrument_layout_900"/>
          <p:cNvPicPr>
            <a:picLocks noChangeAspect="1" noChangeArrowheads="1"/>
          </p:cNvPicPr>
          <p:nvPr/>
        </p:nvPicPr>
        <p:blipFill>
          <a:blip r:embed="rId2" cstate="print"/>
          <a:srcRect l="61107" t="31600" r="18224" b="57647"/>
          <a:stretch>
            <a:fillRect/>
          </a:stretch>
        </p:blipFill>
        <p:spPr bwMode="auto">
          <a:xfrm>
            <a:off x="251520" y="188640"/>
            <a:ext cx="756084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2714644" cy="203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428737"/>
            <a:ext cx="2786082" cy="20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33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2357430"/>
            <a:ext cx="2786082" cy="20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79" y="3232544"/>
            <a:ext cx="2643207" cy="198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12" y="4661304"/>
            <a:ext cx="2738430" cy="205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www.helmholtz-berlin.de/media/media/forschung/funktional/soft_matter/kolloidale_physik/v5.png">
            <a:hlinkClick r:id="rId2" tooltip="Close"/>
          </p:cNvPr>
          <p:cNvPicPr>
            <a:picLocks noChangeAspect="1" noChangeArrowheads="1"/>
          </p:cNvPicPr>
          <p:nvPr/>
        </p:nvPicPr>
        <p:blipFill>
          <a:blip r:embed="rId3"/>
          <a:srcRect l="50000"/>
          <a:stretch>
            <a:fillRect/>
          </a:stretch>
        </p:blipFill>
        <p:spPr bwMode="auto">
          <a:xfrm>
            <a:off x="1714480" y="3143248"/>
            <a:ext cx="7286574" cy="3571875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42844" y="142852"/>
            <a:ext cx="4862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Neutron-Spin-Echo  NSE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  (Mezei Ferenc)</a:t>
            </a:r>
            <a:endParaRPr lang="hu-H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715140" y="1714488"/>
            <a:ext cx="1869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Berlin HMI</a:t>
            </a:r>
            <a:endParaRPr lang="hu-HU" sz="28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www.helmholtz-berlin.de/media/media/forschung/funktional/soft_matter/kolloidale_physik/v5.png">
            <a:hlinkClick r:id="rId2" tooltip="Close"/>
          </p:cNvPr>
          <p:cNvPicPr>
            <a:picLocks noChangeAspect="1" noChangeArrowheads="1"/>
          </p:cNvPicPr>
          <p:nvPr/>
        </p:nvPicPr>
        <p:blipFill>
          <a:blip r:embed="rId3"/>
          <a:srcRect r="63235"/>
          <a:stretch>
            <a:fillRect/>
          </a:stretch>
        </p:blipFill>
        <p:spPr bwMode="auto">
          <a:xfrm>
            <a:off x="3643306" y="3143248"/>
            <a:ext cx="5357850" cy="3571875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42844" y="142852"/>
            <a:ext cx="4862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Neutron-Spin-Echo  NSE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  (Mezei Ferenc)</a:t>
            </a:r>
            <a:endParaRPr lang="hu-H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715140" y="1714488"/>
            <a:ext cx="1869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Berlin HMI</a:t>
            </a:r>
            <a:endParaRPr lang="hu-HU" sz="28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165388"/>
            <a:ext cx="7196136" cy="554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142844" y="142852"/>
            <a:ext cx="4217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ILL-IN11  Grenoble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  (Mezei Ferenc)</a:t>
            </a:r>
            <a:endParaRPr lang="hu-H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66484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5550" y="2286000"/>
            <a:ext cx="66484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>
            <a:off x="214282" y="142852"/>
            <a:ext cx="3278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Supert</a:t>
            </a:r>
            <a:r>
              <a:rPr lang="hu-HU" sz="2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ükör  NSE-hoz</a:t>
            </a:r>
            <a:endParaRPr lang="hu-HU" sz="28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ns_instrument_layout_900"/>
          <p:cNvPicPr>
            <a:picLocks noChangeAspect="1" noChangeArrowheads="1"/>
          </p:cNvPicPr>
          <p:nvPr/>
        </p:nvPicPr>
        <p:blipFill>
          <a:blip r:embed="rId2" cstate="print"/>
          <a:srcRect l="38169" t="65446" r="17637" b="15741"/>
          <a:stretch>
            <a:fillRect/>
          </a:stretch>
        </p:blipFill>
        <p:spPr bwMode="auto">
          <a:xfrm>
            <a:off x="163510" y="3789040"/>
            <a:ext cx="880097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ép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106742"/>
            <a:ext cx="7668344" cy="575125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79512" y="188640"/>
            <a:ext cx="1847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Target</a:t>
            </a:r>
            <a:endParaRPr lang="hu-HU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55576" y="620688"/>
            <a:ext cx="7576241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szórási mechanizmusok	</a:t>
            </a:r>
          </a:p>
          <a:p>
            <a:endParaRPr lang="hu-HU" sz="2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röntgen:  </a:t>
            </a:r>
            <a:r>
              <a:rPr lang="hu-HU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elktromágneses</a:t>
            </a:r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kölcsönhatás</a:t>
            </a:r>
          </a:p>
          <a:p>
            <a:endParaRPr lang="hu-HU" sz="2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elektronok:   Coulomb  kölcsönhatás</a:t>
            </a:r>
          </a:p>
          <a:p>
            <a:endParaRPr lang="hu-HU" sz="2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neutronok:   magszórás   </a:t>
            </a:r>
            <a:r>
              <a:rPr lang="hu-HU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(„</a:t>
            </a:r>
            <a:r>
              <a:rPr lang="hu-HU" sz="20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billiárd</a:t>
            </a:r>
            <a:r>
              <a:rPr lang="hu-HU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golyók</a:t>
            </a:r>
            <a:r>
              <a:rPr lang="hu-HU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ütközése”)</a:t>
            </a:r>
          </a:p>
          <a:p>
            <a:endParaRPr lang="hu-HU" sz="20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	          mágneses  kölcsönhatás</a:t>
            </a:r>
          </a:p>
        </p:txBody>
      </p:sp>
      <p:cxnSp>
        <p:nvCxnSpPr>
          <p:cNvPr id="3" name="Egyenes összekötő 2"/>
          <p:cNvCxnSpPr/>
          <p:nvPr/>
        </p:nvCxnSpPr>
        <p:spPr>
          <a:xfrm rot="5400000">
            <a:off x="2915816" y="3861048"/>
            <a:ext cx="1008112" cy="0"/>
          </a:xfrm>
          <a:prstGeom prst="line">
            <a:avLst/>
          </a:prstGeom>
          <a:ln w="38100">
            <a:solidFill>
              <a:srgbClr val="1DB5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Kép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160748"/>
            <a:ext cx="7596336" cy="569725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79512" y="188640"/>
            <a:ext cx="1847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Target</a:t>
            </a:r>
            <a:endParaRPr lang="hu-HU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Kép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998730"/>
            <a:ext cx="7812360" cy="585927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79512" y="188640"/>
            <a:ext cx="1847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Target</a:t>
            </a:r>
            <a:endParaRPr lang="hu-HU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02376" y="4365104"/>
            <a:ext cx="67403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 következő fóliákért </a:t>
            </a:r>
            <a:r>
              <a:rPr lang="hu-H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Alexander </a:t>
            </a:r>
            <a:r>
              <a:rPr lang="hu-HU" sz="2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Stoica</a:t>
            </a:r>
            <a:r>
              <a:rPr lang="hu-HU" sz="2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-nak</a:t>
            </a:r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köszönettel tartozom</a:t>
            </a:r>
            <a:endParaRPr lang="hu-HU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60648"/>
            <a:ext cx="7272808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VULCAN: Guide – filter &amp; focus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90600"/>
            <a:ext cx="7772400" cy="572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914400" y="3124200"/>
            <a:ext cx="51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1-2</a:t>
            </a:r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1447800" y="2438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2667000" y="3276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4800600" y="2971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6019800" y="3505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6</a:t>
            </a:r>
          </a:p>
        </p:txBody>
      </p:sp>
      <p:sp>
        <p:nvSpPr>
          <p:cNvPr id="13321" name="Text Box 10"/>
          <p:cNvSpPr txBox="1">
            <a:spLocks noChangeArrowheads="1"/>
          </p:cNvSpPr>
          <p:nvPr/>
        </p:nvSpPr>
        <p:spPr bwMode="auto">
          <a:xfrm>
            <a:off x="6477000" y="3733800"/>
            <a:ext cx="51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7-8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111125" y="177800"/>
            <a:ext cx="8651875" cy="641350"/>
          </a:xfrm>
        </p:spPr>
        <p:txBody>
          <a:bodyPr anchor="t">
            <a:spAutoFit/>
          </a:bodyPr>
          <a:lstStyle/>
          <a:p>
            <a:pPr eaLnBrk="1" hangingPunct="1"/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VULCAN</a:t>
            </a:r>
            <a:r>
              <a:rPr lang="hu-HU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Overview</a:t>
            </a:r>
          </a:p>
        </p:txBody>
      </p:sp>
      <p:pic>
        <p:nvPicPr>
          <p:cNvPr id="14339" name="Picture 3" descr="vulc_07"/>
          <p:cNvPicPr>
            <a:picLocks noChangeAspect="1" noChangeArrowheads="1"/>
          </p:cNvPicPr>
          <p:nvPr/>
        </p:nvPicPr>
        <p:blipFill>
          <a:blip r:embed="rId2" cstate="print"/>
          <a:srcRect l="7243" t="4179" r="1746" b="4123"/>
          <a:stretch>
            <a:fillRect/>
          </a:stretch>
        </p:blipFill>
        <p:spPr bwMode="auto">
          <a:xfrm>
            <a:off x="914400" y="914400"/>
            <a:ext cx="7239000" cy="563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09600" y="2438400"/>
            <a:ext cx="1447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pitchFamily="34" charset="0"/>
              </a:rPr>
              <a:t>Front End Shielding</a:t>
            </a: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 flipV="1">
            <a:off x="1447800" y="1676400"/>
            <a:ext cx="381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362200" y="3352800"/>
            <a:ext cx="1447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pitchFamily="34" charset="0"/>
              </a:rPr>
              <a:t>Beamline Shielding</a:t>
            </a:r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V="1">
            <a:off x="3276600" y="2819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V="1">
            <a:off x="1524000" y="2209800"/>
            <a:ext cx="8382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838200" y="3657600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pitchFamily="34" charset="0"/>
              </a:rPr>
              <a:t>Chopper Rack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2971800" y="1219200"/>
            <a:ext cx="1447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pitchFamily="34" charset="0"/>
              </a:rPr>
              <a:t>Front End Safety Rail</a:t>
            </a:r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 flipH="1">
            <a:off x="2743200" y="1447800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 flipV="1">
            <a:off x="3810000" y="4267200"/>
            <a:ext cx="1219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2743200" y="5029200"/>
            <a:ext cx="1447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pitchFamily="34" charset="0"/>
              </a:rPr>
              <a:t>Electrical Mezzanine (Power Panels / DAS Racks)</a:t>
            </a:r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 flipV="1">
            <a:off x="5410200" y="4648200"/>
            <a:ext cx="1524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4114800" y="5943600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pitchFamily="34" charset="0"/>
              </a:rPr>
              <a:t>Control Office</a:t>
            </a:r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 flipH="1">
            <a:off x="7239000" y="2971800"/>
            <a:ext cx="6096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6858000" y="2667000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pitchFamily="34" charset="0"/>
              </a:rPr>
              <a:t>Truck Bay</a:t>
            </a:r>
          </a:p>
        </p:txBody>
      </p:sp>
      <p:sp>
        <p:nvSpPr>
          <p:cNvPr id="14354" name="Line 18"/>
          <p:cNvSpPr>
            <a:spLocks noChangeShapeType="1"/>
          </p:cNvSpPr>
          <p:nvPr/>
        </p:nvSpPr>
        <p:spPr bwMode="auto">
          <a:xfrm flipH="1">
            <a:off x="6248400" y="2133600"/>
            <a:ext cx="9144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4355" name="Line 19"/>
          <p:cNvSpPr>
            <a:spLocks noChangeShapeType="1"/>
          </p:cNvSpPr>
          <p:nvPr/>
        </p:nvSpPr>
        <p:spPr bwMode="auto">
          <a:xfrm flipH="1">
            <a:off x="5791200" y="1524000"/>
            <a:ext cx="3048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4356" name="Line 20"/>
          <p:cNvSpPr>
            <a:spLocks noChangeShapeType="1"/>
          </p:cNvSpPr>
          <p:nvPr/>
        </p:nvSpPr>
        <p:spPr bwMode="auto">
          <a:xfrm flipV="1">
            <a:off x="2819400" y="4267200"/>
            <a:ext cx="1600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1600200" y="4191000"/>
            <a:ext cx="1447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pitchFamily="34" charset="0"/>
              </a:rPr>
              <a:t>8707 Satellite Building</a:t>
            </a:r>
          </a:p>
        </p:txBody>
      </p:sp>
      <p:sp>
        <p:nvSpPr>
          <p:cNvPr id="14358" name="Text Box 22"/>
          <p:cNvSpPr txBox="1">
            <a:spLocks noChangeArrowheads="1"/>
          </p:cNvSpPr>
          <p:nvPr/>
        </p:nvSpPr>
        <p:spPr bwMode="auto">
          <a:xfrm>
            <a:off x="5334000" y="1066800"/>
            <a:ext cx="1447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pitchFamily="34" charset="0"/>
              </a:rPr>
              <a:t>Removable Cave Roof</a:t>
            </a:r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6400800" y="1447800"/>
            <a:ext cx="16764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pitchFamily="34" charset="0"/>
              </a:rPr>
              <a:t>Sample Environment (Instrument Cave)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868363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Double Disc Chopper: made in Hungary</a:t>
            </a:r>
          </a:p>
        </p:txBody>
      </p:sp>
      <p:pic>
        <p:nvPicPr>
          <p:cNvPr id="15363" name="Picture 4" descr="P10100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890291"/>
            <a:ext cx="7956376" cy="5967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5"/>
          <p:cNvSpPr>
            <a:spLocks noGrp="1"/>
          </p:cNvSpPr>
          <p:nvPr>
            <p:ph type="title" idx="4294967295"/>
          </p:nvPr>
        </p:nvSpPr>
        <p:spPr>
          <a:xfrm>
            <a:off x="251520" y="116632"/>
            <a:ext cx="3707904" cy="641350"/>
          </a:xfrm>
        </p:spPr>
        <p:txBody>
          <a:bodyPr wrap="square" anchor="t">
            <a:spAutoFit/>
          </a:bodyPr>
          <a:lstStyle/>
          <a:p>
            <a:pPr algn="l" eaLnBrk="1" hangingPunct="1"/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Vulcan</a:t>
            </a:r>
            <a:r>
              <a:rPr lang="hu-HU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hielding</a:t>
            </a:r>
            <a:endParaRPr lang="en-US" sz="36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 descr="P5210033"/>
          <p:cNvPicPr>
            <a:picLocks noChangeAspect="1" noChangeArrowheads="1"/>
          </p:cNvPicPr>
          <p:nvPr/>
        </p:nvPicPr>
        <p:blipFill>
          <a:blip r:embed="rId3" cstate="print"/>
          <a:srcRect t="1353" r="25107"/>
          <a:stretch>
            <a:fillRect/>
          </a:stretch>
        </p:blipFill>
        <p:spPr bwMode="auto">
          <a:xfrm>
            <a:off x="5436096" y="1052736"/>
            <a:ext cx="3200400" cy="56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P5210032"/>
          <p:cNvPicPr>
            <a:picLocks noChangeAspect="1" noChangeArrowheads="1"/>
          </p:cNvPicPr>
          <p:nvPr/>
        </p:nvPicPr>
        <p:blipFill>
          <a:blip r:embed="rId4" cstate="print"/>
          <a:srcRect r="23299"/>
          <a:stretch>
            <a:fillRect/>
          </a:stretch>
        </p:blipFill>
        <p:spPr bwMode="auto">
          <a:xfrm>
            <a:off x="1763688" y="1124744"/>
            <a:ext cx="3201988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etector"/>
          <p:cNvPicPr>
            <a:picLocks noChangeAspect="1" noChangeArrowheads="1"/>
          </p:cNvPicPr>
          <p:nvPr/>
        </p:nvPicPr>
        <p:blipFill>
          <a:blip r:embed="rId2" cstate="print"/>
          <a:srcRect l="41403" t="4764" r="30995" b="23792"/>
          <a:stretch>
            <a:fillRect/>
          </a:stretch>
        </p:blipFill>
        <p:spPr bwMode="auto">
          <a:xfrm>
            <a:off x="7086600" y="609600"/>
            <a:ext cx="18669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5724128" cy="769441"/>
          </a:xfrm>
        </p:spPr>
        <p:txBody>
          <a:bodyPr wrap="square" anchor="t">
            <a:spAutoFit/>
          </a:bodyPr>
          <a:lstStyle/>
          <a:p>
            <a:pPr algn="l" eaLnBrk="1" hangingPunct="1"/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Vulcan</a:t>
            </a:r>
            <a:r>
              <a:rPr lang="hu-H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hutch</a:t>
            </a:r>
            <a:r>
              <a:rPr lang="hu-H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hu-HU" sz="2800" dirty="0" smtClean="0">
                <a:latin typeface="Times New Roman" pitchFamily="18" charset="0"/>
                <a:cs typeface="Times New Roman" pitchFamily="18" charset="0"/>
              </a:rPr>
              <a:t>(kuckó)</a:t>
            </a:r>
            <a:r>
              <a:rPr lang="en-US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7412" name="Picture 4" descr="se"/>
          <p:cNvPicPr>
            <a:picLocks noChangeAspect="1" noChangeArrowheads="1"/>
          </p:cNvPicPr>
          <p:nvPr/>
        </p:nvPicPr>
        <p:blipFill>
          <a:blip r:embed="rId3" cstate="print"/>
          <a:srcRect l="26485" t="23665" r="31656" b="22150"/>
          <a:stretch>
            <a:fillRect/>
          </a:stretch>
        </p:blipFill>
        <p:spPr bwMode="auto">
          <a:xfrm>
            <a:off x="152400" y="838200"/>
            <a:ext cx="5181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Line 5"/>
          <p:cNvSpPr>
            <a:spLocks noChangeShapeType="1"/>
          </p:cNvSpPr>
          <p:nvPr/>
        </p:nvSpPr>
        <p:spPr bwMode="auto">
          <a:xfrm flipH="1" flipV="1">
            <a:off x="4038600" y="4953000"/>
            <a:ext cx="1600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 flipH="1" flipV="1">
            <a:off x="2819400" y="5410200"/>
            <a:ext cx="152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 flipH="1" flipV="1">
            <a:off x="3429000" y="57150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 flipH="1">
            <a:off x="2514600" y="990600"/>
            <a:ext cx="18288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>
            <a:off x="4343400" y="990600"/>
            <a:ext cx="2971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flipH="1">
            <a:off x="2209800" y="2362200"/>
            <a:ext cx="3276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 flipH="1">
            <a:off x="3200400" y="3276600"/>
            <a:ext cx="2514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 flipH="1">
            <a:off x="3657600" y="41910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 flipH="1">
            <a:off x="1524000" y="11430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 flipH="1" flipV="1">
            <a:off x="2133600" y="3505200"/>
            <a:ext cx="213360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5638800" y="4038600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pitchFamily="34" charset="0"/>
              </a:rPr>
              <a:t>Beamstop</a:t>
            </a:r>
          </a:p>
        </p:txBody>
      </p:sp>
      <p:sp>
        <p:nvSpPr>
          <p:cNvPr id="17424" name="Text Box 16"/>
          <p:cNvSpPr txBox="1">
            <a:spLocks noChangeArrowheads="1"/>
          </p:cNvSpPr>
          <p:nvPr/>
        </p:nvSpPr>
        <p:spPr bwMode="auto">
          <a:xfrm>
            <a:off x="5410200" y="5638800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pitchFamily="34" charset="0"/>
              </a:rPr>
              <a:t>Utility Door</a:t>
            </a:r>
          </a:p>
        </p:txBody>
      </p:sp>
      <p:sp>
        <p:nvSpPr>
          <p:cNvPr id="17425" name="Text Box 17"/>
          <p:cNvSpPr txBox="1">
            <a:spLocks noChangeArrowheads="1"/>
          </p:cNvSpPr>
          <p:nvPr/>
        </p:nvSpPr>
        <p:spPr bwMode="auto">
          <a:xfrm>
            <a:off x="3733800" y="5715000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pitchFamily="34" charset="0"/>
              </a:rPr>
              <a:t>SPS</a:t>
            </a:r>
          </a:p>
        </p:txBody>
      </p:sp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2286000" y="6172200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pitchFamily="34" charset="0"/>
              </a:rPr>
              <a:t>Personnel Door</a:t>
            </a: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3886200" y="6096000"/>
            <a:ext cx="2133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pitchFamily="34" charset="0"/>
              </a:rPr>
              <a:t>PPS Main Control Panel / Door Control</a:t>
            </a:r>
          </a:p>
        </p:txBody>
      </p: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5638800" y="3124200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pitchFamily="34" charset="0"/>
              </a:rPr>
              <a:t>Get-Lost-Tube</a:t>
            </a:r>
          </a:p>
        </p:txBody>
      </p:sp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3733800" y="685800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pitchFamily="34" charset="0"/>
              </a:rPr>
              <a:t>90° Detector</a:t>
            </a:r>
          </a:p>
        </p:txBody>
      </p:sp>
      <p:sp>
        <p:nvSpPr>
          <p:cNvPr id="17430" name="Text Box 22"/>
          <p:cNvSpPr txBox="1">
            <a:spLocks noChangeArrowheads="1"/>
          </p:cNvSpPr>
          <p:nvPr/>
        </p:nvSpPr>
        <p:spPr bwMode="auto">
          <a:xfrm>
            <a:off x="5181600" y="2209800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pitchFamily="34" charset="0"/>
              </a:rPr>
              <a:t>Collimator</a:t>
            </a:r>
          </a:p>
        </p:txBody>
      </p:sp>
      <p:sp>
        <p:nvSpPr>
          <p:cNvPr id="17431" name="Line 23"/>
          <p:cNvSpPr>
            <a:spLocks noChangeShapeType="1"/>
          </p:cNvSpPr>
          <p:nvPr/>
        </p:nvSpPr>
        <p:spPr bwMode="auto">
          <a:xfrm flipH="1">
            <a:off x="3505200" y="2819400"/>
            <a:ext cx="1981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32" name="Text Box 24"/>
          <p:cNvSpPr txBox="1">
            <a:spLocks noChangeArrowheads="1"/>
          </p:cNvSpPr>
          <p:nvPr/>
        </p:nvSpPr>
        <p:spPr bwMode="auto">
          <a:xfrm>
            <a:off x="5181600" y="2590800"/>
            <a:ext cx="1447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pitchFamily="34" charset="0"/>
              </a:rPr>
              <a:t>Basement Hatch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9225" y="-25400"/>
            <a:ext cx="8740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VULCAN:  kintről</a:t>
            </a:r>
            <a:endParaRPr lang="en-US" sz="28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 descr="P918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913" y="1370013"/>
            <a:ext cx="6991350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402832" cy="792162"/>
          </a:xfrm>
        </p:spPr>
        <p:txBody>
          <a:bodyPr/>
          <a:lstStyle/>
          <a:p>
            <a:pPr algn="l" eaLnBrk="1" hangingPunct="1"/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Flux Measurements</a:t>
            </a: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556792"/>
            <a:ext cx="6840760" cy="5062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5720" y="285728"/>
            <a:ext cx="71133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u-HU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szerkezeti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anyagtudom</a:t>
            </a:r>
            <a:r>
              <a:rPr lang="hu-HU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ányban leginkább használható sugárzások</a:t>
            </a:r>
            <a:endParaRPr lang="hu-HU" sz="20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1643042" y="1009751"/>
          <a:ext cx="7285061" cy="5679975"/>
        </p:xfrm>
        <a:graphic>
          <a:graphicData uri="http://schemas.openxmlformats.org/presentationml/2006/ole">
            <p:oleObj spid="_x0000_s18436" name="Graph" r:id="rId3" imgW="3998880" imgH="3117600" progId="Origin50.Grap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accent2"/>
                </a:solidFill>
              </a:rPr>
              <a:t>High Intensity – Beam Profile</a:t>
            </a:r>
          </a:p>
        </p:txBody>
      </p:sp>
      <p:graphicFrame>
        <p:nvGraphicFramePr>
          <p:cNvPr id="1026" name="Object 20"/>
          <p:cNvGraphicFramePr>
            <a:graphicFrameLocks noChangeAspect="1"/>
          </p:cNvGraphicFramePr>
          <p:nvPr>
            <p:ph sz="half" idx="1"/>
          </p:nvPr>
        </p:nvGraphicFramePr>
        <p:xfrm>
          <a:off x="304800" y="3581400"/>
          <a:ext cx="1668463" cy="3019425"/>
        </p:xfrm>
        <a:graphic>
          <a:graphicData uri="http://schemas.openxmlformats.org/presentationml/2006/ole">
            <p:oleObj spid="_x0000_s29698" name="Graph" r:id="rId3" imgW="1669207" imgH="3018937" progId="Origin50.Graph">
              <p:embed/>
            </p:oleObj>
          </a:graphicData>
        </a:graphic>
      </p:graphicFrame>
      <p:graphicFrame>
        <p:nvGraphicFramePr>
          <p:cNvPr id="1027" name="Object 22"/>
          <p:cNvGraphicFramePr>
            <a:graphicFrameLocks noChangeAspect="1"/>
          </p:cNvGraphicFramePr>
          <p:nvPr>
            <p:ph sz="quarter" idx="2"/>
          </p:nvPr>
        </p:nvGraphicFramePr>
        <p:xfrm>
          <a:off x="2057400" y="3581400"/>
          <a:ext cx="3830638" cy="2959100"/>
        </p:xfrm>
        <a:graphic>
          <a:graphicData uri="http://schemas.openxmlformats.org/presentationml/2006/ole">
            <p:oleObj spid="_x0000_s29699" name="Graph" r:id="rId4" imgW="4023360" imgH="3108960" progId="Origin50.Graph">
              <p:embed/>
            </p:oleObj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57200" y="1219200"/>
            <a:ext cx="8221663" cy="2309813"/>
            <a:chOff x="7755" y="11919"/>
            <a:chExt cx="5179" cy="1817"/>
          </a:xfrm>
        </p:grpSpPr>
        <p:pic>
          <p:nvPicPr>
            <p:cNvPr id="1032" name="Picture 5" descr="2009-10-09_11_56_HIsam_25"/>
            <p:cNvPicPr>
              <a:picLocks noChangeAspect="1" noChangeArrowheads="1"/>
            </p:cNvPicPr>
            <p:nvPr/>
          </p:nvPicPr>
          <p:blipFill>
            <a:blip r:embed="rId5" cstate="print"/>
            <a:srcRect l="8833" t="45465" r="62399" b="7066"/>
            <a:stretch>
              <a:fillRect/>
            </a:stretch>
          </p:blipFill>
          <p:spPr bwMode="auto">
            <a:xfrm>
              <a:off x="11030" y="11921"/>
              <a:ext cx="777" cy="1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3" name="Picture 6" descr="2009-10-09_11_50_HIsam_22"/>
            <p:cNvPicPr>
              <a:picLocks noChangeAspect="1" noChangeArrowheads="1"/>
            </p:cNvPicPr>
            <p:nvPr/>
          </p:nvPicPr>
          <p:blipFill>
            <a:blip r:embed="rId6" cstate="print"/>
            <a:srcRect l="8699" t="43651" r="63200" b="8934"/>
            <a:stretch>
              <a:fillRect/>
            </a:stretch>
          </p:blipFill>
          <p:spPr bwMode="auto">
            <a:xfrm>
              <a:off x="10280" y="11920"/>
              <a:ext cx="759" cy="1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4" name="Picture 7" descr="2009-10-08_16_58_HIsam_10"/>
            <p:cNvPicPr>
              <a:picLocks noChangeAspect="1" noChangeArrowheads="1"/>
            </p:cNvPicPr>
            <p:nvPr/>
          </p:nvPicPr>
          <p:blipFill>
            <a:blip r:embed="rId7" cstate="print"/>
            <a:srcRect l="46300" t="47038" r="32567" b="5786"/>
            <a:stretch>
              <a:fillRect/>
            </a:stretch>
          </p:blipFill>
          <p:spPr bwMode="auto">
            <a:xfrm>
              <a:off x="7755" y="11921"/>
              <a:ext cx="571" cy="1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5" name="Text Box 8"/>
            <p:cNvSpPr txBox="1">
              <a:spLocks noChangeAspect="1" noChangeArrowheads="1"/>
            </p:cNvSpPr>
            <p:nvPr/>
          </p:nvSpPr>
          <p:spPr bwMode="auto">
            <a:xfrm>
              <a:off x="8480" y="13408"/>
              <a:ext cx="316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Times New Roman" pitchFamily="18" charset="0"/>
                </a:rPr>
                <a:t>1.3</a:t>
              </a:r>
            </a:p>
          </p:txBody>
        </p:sp>
        <p:sp>
          <p:nvSpPr>
            <p:cNvPr id="1036" name="Text Box 9"/>
            <p:cNvSpPr txBox="1">
              <a:spLocks noChangeAspect="1" noChangeArrowheads="1"/>
            </p:cNvSpPr>
            <p:nvPr/>
          </p:nvSpPr>
          <p:spPr bwMode="auto">
            <a:xfrm>
              <a:off x="9100" y="13416"/>
              <a:ext cx="316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Times New Roman" pitchFamily="18" charset="0"/>
                </a:rPr>
                <a:t>1.6</a:t>
              </a:r>
            </a:p>
          </p:txBody>
        </p:sp>
        <p:sp>
          <p:nvSpPr>
            <p:cNvPr id="1037" name="Text Box 10"/>
            <p:cNvSpPr txBox="1">
              <a:spLocks noChangeAspect="1" noChangeArrowheads="1"/>
            </p:cNvSpPr>
            <p:nvPr/>
          </p:nvSpPr>
          <p:spPr bwMode="auto">
            <a:xfrm>
              <a:off x="7903" y="13413"/>
              <a:ext cx="316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Times New Roman" pitchFamily="18" charset="0"/>
                </a:rPr>
                <a:t>1.0</a:t>
              </a:r>
            </a:p>
          </p:txBody>
        </p:sp>
        <p:sp>
          <p:nvSpPr>
            <p:cNvPr id="1038" name="Text Box 11"/>
            <p:cNvSpPr txBox="1">
              <a:spLocks noChangeAspect="1" noChangeArrowheads="1"/>
            </p:cNvSpPr>
            <p:nvPr/>
          </p:nvSpPr>
          <p:spPr bwMode="auto">
            <a:xfrm>
              <a:off x="9774" y="13416"/>
              <a:ext cx="316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Times New Roman" pitchFamily="18" charset="0"/>
                </a:rPr>
                <a:t>1.9</a:t>
              </a:r>
            </a:p>
          </p:txBody>
        </p:sp>
        <p:sp>
          <p:nvSpPr>
            <p:cNvPr id="1039" name="Text Box 12"/>
            <p:cNvSpPr txBox="1">
              <a:spLocks noChangeAspect="1" noChangeArrowheads="1"/>
            </p:cNvSpPr>
            <p:nvPr/>
          </p:nvSpPr>
          <p:spPr bwMode="auto">
            <a:xfrm>
              <a:off x="10488" y="13421"/>
              <a:ext cx="316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Times New Roman" pitchFamily="18" charset="0"/>
                </a:rPr>
                <a:t>2.2</a:t>
              </a:r>
            </a:p>
          </p:txBody>
        </p:sp>
        <p:sp>
          <p:nvSpPr>
            <p:cNvPr id="1040" name="Text Box 13"/>
            <p:cNvSpPr txBox="1">
              <a:spLocks noChangeAspect="1" noChangeArrowheads="1"/>
            </p:cNvSpPr>
            <p:nvPr/>
          </p:nvSpPr>
          <p:spPr bwMode="auto">
            <a:xfrm>
              <a:off x="12058" y="13424"/>
              <a:ext cx="316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Times New Roman" pitchFamily="18" charset="0"/>
                </a:rPr>
                <a:t>3.0</a:t>
              </a:r>
            </a:p>
          </p:txBody>
        </p:sp>
        <p:pic>
          <p:nvPicPr>
            <p:cNvPr id="1041" name="Picture 14" descr="2009-10-08_15_41_HIsam_13"/>
            <p:cNvPicPr>
              <a:picLocks noChangeAspect="1" noChangeArrowheads="1"/>
            </p:cNvPicPr>
            <p:nvPr/>
          </p:nvPicPr>
          <p:blipFill>
            <a:blip r:embed="rId8" cstate="print"/>
            <a:srcRect l="46968" t="44986" r="31499" b="7918"/>
            <a:stretch>
              <a:fillRect/>
            </a:stretch>
          </p:blipFill>
          <p:spPr bwMode="auto">
            <a:xfrm>
              <a:off x="8317" y="11919"/>
              <a:ext cx="590" cy="1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2" name="Picture 15" descr="2009-10-08_17_03_HIsam_16"/>
            <p:cNvPicPr>
              <a:picLocks noChangeAspect="1" noChangeArrowheads="1"/>
            </p:cNvPicPr>
            <p:nvPr/>
          </p:nvPicPr>
          <p:blipFill>
            <a:blip r:embed="rId9" cstate="print">
              <a:lum bright="-6000"/>
            </a:blip>
            <a:srcRect l="48300" t="44772" r="26866" b="7841"/>
            <a:stretch>
              <a:fillRect/>
            </a:stretch>
          </p:blipFill>
          <p:spPr bwMode="auto">
            <a:xfrm>
              <a:off x="8899" y="11923"/>
              <a:ext cx="671" cy="1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3" name="Picture 16" descr="2009-10-08_17_08_HIsam_19"/>
            <p:cNvPicPr>
              <a:picLocks noChangeAspect="1" noChangeArrowheads="1"/>
            </p:cNvPicPr>
            <p:nvPr/>
          </p:nvPicPr>
          <p:blipFill>
            <a:blip r:embed="rId10" cstate="print"/>
            <a:srcRect l="48167" t="44559" r="24867" b="8081"/>
            <a:stretch>
              <a:fillRect/>
            </a:stretch>
          </p:blipFill>
          <p:spPr bwMode="auto">
            <a:xfrm>
              <a:off x="9570" y="11924"/>
              <a:ext cx="728" cy="1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" name="Picture 17" descr="2009-10-09_11_56_HIsam_25"/>
            <p:cNvPicPr>
              <a:picLocks noChangeAspect="1" noChangeArrowheads="1"/>
            </p:cNvPicPr>
            <p:nvPr/>
          </p:nvPicPr>
          <p:blipFill>
            <a:blip r:embed="rId5" cstate="print"/>
            <a:srcRect l="86801" t="88400" r="2000" b="2640"/>
            <a:stretch>
              <a:fillRect/>
            </a:stretch>
          </p:blipFill>
          <p:spPr bwMode="auto">
            <a:xfrm>
              <a:off x="12632" y="12573"/>
              <a:ext cx="302" cy="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5" name="Picture 18" descr="2009-10-09_12_02_HIsam_30"/>
            <p:cNvPicPr>
              <a:picLocks noChangeAspect="1" noChangeArrowheads="1"/>
            </p:cNvPicPr>
            <p:nvPr/>
          </p:nvPicPr>
          <p:blipFill>
            <a:blip r:embed="rId11" cstate="print"/>
            <a:srcRect l="6400" t="46239" r="63200" b="6293"/>
            <a:stretch>
              <a:fillRect/>
            </a:stretch>
          </p:blipFill>
          <p:spPr bwMode="auto">
            <a:xfrm>
              <a:off x="11774" y="11923"/>
              <a:ext cx="821" cy="1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6" name="Text Box 19"/>
            <p:cNvSpPr txBox="1">
              <a:spLocks noChangeAspect="1" noChangeArrowheads="1"/>
            </p:cNvSpPr>
            <p:nvPr/>
          </p:nvSpPr>
          <p:spPr bwMode="auto">
            <a:xfrm>
              <a:off x="11264" y="13424"/>
              <a:ext cx="316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Times New Roman" pitchFamily="18" charset="0"/>
                </a:rPr>
                <a:t>2.5</a:t>
              </a:r>
            </a:p>
          </p:txBody>
        </p:sp>
      </p:grpSp>
      <p:graphicFrame>
        <p:nvGraphicFramePr>
          <p:cNvPr id="1028" name="Object 27"/>
          <p:cNvGraphicFramePr>
            <a:graphicFrameLocks noChangeAspect="1"/>
          </p:cNvGraphicFramePr>
          <p:nvPr>
            <p:ph sz="quarter" idx="3"/>
          </p:nvPr>
        </p:nvGraphicFramePr>
        <p:xfrm>
          <a:off x="5410200" y="3581400"/>
          <a:ext cx="3848100" cy="2973388"/>
        </p:xfrm>
        <a:graphic>
          <a:graphicData uri="http://schemas.openxmlformats.org/presentationml/2006/ole">
            <p:oleObj spid="_x0000_s29700" name="Graph" r:id="rId12" imgW="4023360" imgH="3108960" progId="Origin50.Graph">
              <p:embed/>
            </p:oleObj>
          </a:graphicData>
        </a:graphic>
      </p:graphicFrame>
      <p:sp>
        <p:nvSpPr>
          <p:cNvPr id="1031" name="Szövegdoboz 23"/>
          <p:cNvSpPr txBox="1">
            <a:spLocks noChangeArrowheads="1"/>
          </p:cNvSpPr>
          <p:nvPr/>
        </p:nvSpPr>
        <p:spPr bwMode="auto">
          <a:xfrm>
            <a:off x="8153400" y="3352800"/>
            <a:ext cx="311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ym typeface="Symbol" pitchFamily="18" charset="2"/>
              </a:rPr>
              <a:t>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accent2"/>
                </a:solidFill>
              </a:rPr>
              <a:t>High Intensity – Flux Estimation</a:t>
            </a:r>
          </a:p>
        </p:txBody>
      </p:sp>
      <p:graphicFrame>
        <p:nvGraphicFramePr>
          <p:cNvPr id="2050" name="Object 10"/>
          <p:cNvGraphicFramePr>
            <a:graphicFrameLocks noChangeAspect="1"/>
          </p:cNvGraphicFramePr>
          <p:nvPr>
            <p:ph idx="1"/>
          </p:nvPr>
        </p:nvGraphicFramePr>
        <p:xfrm>
          <a:off x="1905000" y="1066800"/>
          <a:ext cx="4826000" cy="3729038"/>
        </p:xfrm>
        <a:graphic>
          <a:graphicData uri="http://schemas.openxmlformats.org/presentationml/2006/ole">
            <p:oleObj spid="_x0000_s30722" name="Graph" r:id="rId3" imgW="4023360" imgH="3108960" progId="Origin50.Graph">
              <p:embed/>
            </p:oleObj>
          </a:graphicData>
        </a:graphic>
      </p:graphicFrame>
      <p:sp>
        <p:nvSpPr>
          <p:cNvPr id="2052" name="Text Box 12"/>
          <p:cNvSpPr txBox="1">
            <a:spLocks noChangeArrowheads="1"/>
          </p:cNvSpPr>
          <p:nvPr/>
        </p:nvSpPr>
        <p:spPr bwMode="auto">
          <a:xfrm>
            <a:off x="1524000" y="5105400"/>
            <a:ext cx="53768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</a:rPr>
              <a:t>60Hz ~ 6.7</a:t>
            </a:r>
            <a:r>
              <a:rPr lang="en-US" sz="3200" b="1">
                <a:solidFill>
                  <a:schemeClr val="accent2"/>
                </a:solidFill>
                <a:cs typeface="Arial" pitchFamily="34" charset="0"/>
              </a:rPr>
              <a:t>×10</a:t>
            </a:r>
            <a:r>
              <a:rPr lang="en-US" sz="3200" b="1" baseline="30000">
                <a:solidFill>
                  <a:schemeClr val="accent2"/>
                </a:solidFill>
                <a:cs typeface="Arial" pitchFamily="34" charset="0"/>
              </a:rPr>
              <a:t>7</a:t>
            </a:r>
            <a:r>
              <a:rPr lang="en-US" sz="3200" b="1">
                <a:solidFill>
                  <a:schemeClr val="accent2"/>
                </a:solidFill>
                <a:cs typeface="Arial" pitchFamily="34" charset="0"/>
              </a:rPr>
              <a:t> n/cm</a:t>
            </a:r>
            <a:r>
              <a:rPr lang="en-US" sz="3200" b="1" baseline="30000">
                <a:solidFill>
                  <a:schemeClr val="accent2"/>
                </a:solidFill>
                <a:cs typeface="Arial" pitchFamily="34" charset="0"/>
              </a:rPr>
              <a:t>2</a:t>
            </a:r>
            <a:r>
              <a:rPr lang="en-US" sz="3200" b="1">
                <a:solidFill>
                  <a:schemeClr val="accent2"/>
                </a:solidFill>
                <a:cs typeface="Arial" pitchFamily="34" charset="0"/>
              </a:rPr>
              <a:t>/s/MW</a:t>
            </a:r>
          </a:p>
          <a:p>
            <a:r>
              <a:rPr lang="en-US" sz="3200" b="1">
                <a:solidFill>
                  <a:schemeClr val="accent2"/>
                </a:solidFill>
                <a:cs typeface="Arial" pitchFamily="34" charset="0"/>
              </a:rPr>
              <a:t>30Hz ~ 3.8</a:t>
            </a:r>
            <a:r>
              <a:rPr lang="en-US" sz="3200" b="1">
                <a:solidFill>
                  <a:schemeClr val="accent2"/>
                </a:solidFill>
              </a:rPr>
              <a:t>×10</a:t>
            </a:r>
            <a:r>
              <a:rPr lang="en-US" sz="3200" b="1" baseline="30000">
                <a:solidFill>
                  <a:schemeClr val="accent2"/>
                </a:solidFill>
              </a:rPr>
              <a:t>7</a:t>
            </a:r>
            <a:r>
              <a:rPr lang="en-US" sz="3200" b="1">
                <a:solidFill>
                  <a:schemeClr val="accent2"/>
                </a:solidFill>
              </a:rPr>
              <a:t> n/cm</a:t>
            </a:r>
            <a:r>
              <a:rPr lang="en-US" sz="3200" b="1" baseline="30000">
                <a:solidFill>
                  <a:schemeClr val="accent2"/>
                </a:solidFill>
              </a:rPr>
              <a:t>2</a:t>
            </a:r>
            <a:r>
              <a:rPr lang="en-US" sz="3200" b="1">
                <a:solidFill>
                  <a:schemeClr val="accent2"/>
                </a:solidFill>
              </a:rPr>
              <a:t>/s/MW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152400"/>
            <a:ext cx="8229600" cy="715963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High Resolution – Beam Profile</a:t>
            </a:r>
            <a:r>
              <a:rPr lang="hu-H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hu-HU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hu-H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collimation</a:t>
            </a:r>
            <a:endParaRPr lang="en-US" sz="3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4" name="Object 21"/>
          <p:cNvGraphicFramePr>
            <a:graphicFrameLocks noChangeAspect="1"/>
          </p:cNvGraphicFramePr>
          <p:nvPr>
            <p:ph sz="quarter" idx="3"/>
          </p:nvPr>
        </p:nvGraphicFramePr>
        <p:xfrm>
          <a:off x="5295900" y="3733800"/>
          <a:ext cx="3848100" cy="2973388"/>
        </p:xfrm>
        <a:graphic>
          <a:graphicData uri="http://schemas.openxmlformats.org/presentationml/2006/ole">
            <p:oleObj spid="_x0000_s31746" name="Graph" r:id="rId3" imgW="4023360" imgH="3108960" progId="Origin50.Graph">
              <p:embed/>
            </p:oleObj>
          </a:graphicData>
        </a:graphic>
      </p:graphicFrame>
      <p:graphicFrame>
        <p:nvGraphicFramePr>
          <p:cNvPr id="3075" name="Object 38"/>
          <p:cNvGraphicFramePr>
            <a:graphicFrameLocks noChangeAspect="1"/>
          </p:cNvGraphicFramePr>
          <p:nvPr>
            <p:ph sz="quarter" idx="4"/>
          </p:nvPr>
        </p:nvGraphicFramePr>
        <p:xfrm>
          <a:off x="228600" y="3657600"/>
          <a:ext cx="1663700" cy="3013075"/>
        </p:xfrm>
        <a:graphic>
          <a:graphicData uri="http://schemas.openxmlformats.org/presentationml/2006/ole">
            <p:oleObj spid="_x0000_s31747" name="Graph" r:id="rId4" imgW="1669207" imgH="3018937" progId="Origin50.Graph">
              <p:embed/>
            </p:oleObj>
          </a:graphicData>
        </a:graphic>
      </p:graphicFrame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68088" y="1066799"/>
            <a:ext cx="8142512" cy="2679473"/>
            <a:chOff x="13933" y="11877"/>
            <a:chExt cx="5121" cy="2085"/>
          </a:xfrm>
        </p:grpSpPr>
        <p:pic>
          <p:nvPicPr>
            <p:cNvPr id="3079" name="Picture 23" descr="2009-10-09_12_09_HRsam_10"/>
            <p:cNvPicPr>
              <a:picLocks noChangeAspect="1" noChangeArrowheads="1"/>
            </p:cNvPicPr>
            <p:nvPr/>
          </p:nvPicPr>
          <p:blipFill>
            <a:blip r:embed="rId5" cstate="print">
              <a:lum bright="-6000"/>
            </a:blip>
            <a:srcRect l="10866" t="48000" r="61600" b="6081"/>
            <a:stretch>
              <a:fillRect/>
            </a:stretch>
          </p:blipFill>
          <p:spPr bwMode="auto">
            <a:xfrm>
              <a:off x="17768" y="11878"/>
              <a:ext cx="826" cy="1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0" name="Picture 24" descr="2009-10-08_12_31_HRsam_30"/>
            <p:cNvPicPr>
              <a:picLocks noChangeAspect="1" noChangeArrowheads="1"/>
            </p:cNvPicPr>
            <p:nvPr/>
          </p:nvPicPr>
          <p:blipFill>
            <a:blip r:embed="rId6" cstate="print"/>
            <a:srcRect l="47368" t="46533" r="33434" b="7520"/>
            <a:stretch>
              <a:fillRect/>
            </a:stretch>
          </p:blipFill>
          <p:spPr bwMode="auto">
            <a:xfrm>
              <a:off x="14022" y="11878"/>
              <a:ext cx="576" cy="1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25" descr="2009-10-08_14_15_HRsam_25"/>
            <p:cNvPicPr>
              <a:picLocks noChangeAspect="1" noChangeArrowheads="1"/>
            </p:cNvPicPr>
            <p:nvPr/>
          </p:nvPicPr>
          <p:blipFill>
            <a:blip r:embed="rId7" cstate="print"/>
            <a:srcRect l="44234" t="48372" r="34634" b="5841"/>
            <a:stretch>
              <a:fillRect/>
            </a:stretch>
          </p:blipFill>
          <p:spPr bwMode="auto">
            <a:xfrm>
              <a:off x="14567" y="11878"/>
              <a:ext cx="634" cy="1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26" descr="2009-10-08_14_15_HRsam_25"/>
            <p:cNvPicPr>
              <a:picLocks noChangeAspect="1" noChangeArrowheads="1"/>
            </p:cNvPicPr>
            <p:nvPr/>
          </p:nvPicPr>
          <p:blipFill>
            <a:blip r:embed="rId7" cstate="print"/>
            <a:srcRect l="85201" t="88400" r="400" b="3920"/>
            <a:stretch>
              <a:fillRect/>
            </a:stretch>
          </p:blipFill>
          <p:spPr bwMode="auto">
            <a:xfrm>
              <a:off x="18622" y="12618"/>
              <a:ext cx="4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3" name="Text Box 27"/>
            <p:cNvSpPr txBox="1">
              <a:spLocks noChangeArrowheads="1"/>
            </p:cNvSpPr>
            <p:nvPr/>
          </p:nvSpPr>
          <p:spPr bwMode="auto">
            <a:xfrm>
              <a:off x="17298" y="13614"/>
              <a:ext cx="315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Times New Roman" pitchFamily="18" charset="0"/>
                </a:rPr>
                <a:t>1.3</a:t>
              </a:r>
            </a:p>
          </p:txBody>
        </p:sp>
        <p:sp>
          <p:nvSpPr>
            <p:cNvPr id="3084" name="Text Box 28"/>
            <p:cNvSpPr txBox="1">
              <a:spLocks noChangeArrowheads="1"/>
            </p:cNvSpPr>
            <p:nvPr/>
          </p:nvSpPr>
          <p:spPr bwMode="auto">
            <a:xfrm>
              <a:off x="16652" y="13626"/>
              <a:ext cx="315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Times New Roman" pitchFamily="18" charset="0"/>
                </a:rPr>
                <a:t>1.6</a:t>
              </a:r>
            </a:p>
          </p:txBody>
        </p:sp>
        <p:sp>
          <p:nvSpPr>
            <p:cNvPr id="3085" name="Text Box 29"/>
            <p:cNvSpPr txBox="1">
              <a:spLocks noChangeArrowheads="1"/>
            </p:cNvSpPr>
            <p:nvPr/>
          </p:nvSpPr>
          <p:spPr bwMode="auto">
            <a:xfrm>
              <a:off x="15948" y="13624"/>
              <a:ext cx="315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Times New Roman" pitchFamily="18" charset="0"/>
                </a:rPr>
                <a:t>1.9</a:t>
              </a:r>
            </a:p>
          </p:txBody>
        </p:sp>
        <p:sp>
          <p:nvSpPr>
            <p:cNvPr id="3086" name="Text Box 30"/>
            <p:cNvSpPr txBox="1">
              <a:spLocks noChangeArrowheads="1"/>
            </p:cNvSpPr>
            <p:nvPr/>
          </p:nvSpPr>
          <p:spPr bwMode="auto">
            <a:xfrm>
              <a:off x="15348" y="13624"/>
              <a:ext cx="315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Times New Roman" pitchFamily="18" charset="0"/>
                </a:rPr>
                <a:t>2.2</a:t>
              </a:r>
            </a:p>
          </p:txBody>
        </p:sp>
        <p:sp>
          <p:nvSpPr>
            <p:cNvPr id="3087" name="Text Box 31"/>
            <p:cNvSpPr txBox="1">
              <a:spLocks noChangeArrowheads="1"/>
            </p:cNvSpPr>
            <p:nvPr/>
          </p:nvSpPr>
          <p:spPr bwMode="auto">
            <a:xfrm>
              <a:off x="14734" y="13626"/>
              <a:ext cx="315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Times New Roman" pitchFamily="18" charset="0"/>
                </a:rPr>
                <a:t>2.5</a:t>
              </a:r>
            </a:p>
          </p:txBody>
        </p:sp>
        <p:sp>
          <p:nvSpPr>
            <p:cNvPr id="3088" name="Text Box 32"/>
            <p:cNvSpPr txBox="1">
              <a:spLocks noChangeArrowheads="1"/>
            </p:cNvSpPr>
            <p:nvPr/>
          </p:nvSpPr>
          <p:spPr bwMode="auto">
            <a:xfrm>
              <a:off x="13933" y="13603"/>
              <a:ext cx="558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sym typeface="Symbol"/>
                </a:rPr>
                <a:t></a:t>
              </a:r>
              <a:r>
                <a:rPr lang="hu-HU" sz="2000" b="1" dirty="0" smtClean="0">
                  <a:latin typeface="Times New Roman" pitchFamily="18" charset="0"/>
                  <a:sym typeface="Symbol"/>
                </a:rPr>
                <a:t>:  </a:t>
              </a:r>
              <a:r>
                <a:rPr lang="en-US" sz="2000" b="1" dirty="0" smtClean="0">
                  <a:latin typeface="Times New Roman" pitchFamily="18" charset="0"/>
                </a:rPr>
                <a:t>3.0</a:t>
              </a:r>
              <a:endParaRPr lang="en-US" sz="2000" b="1" dirty="0">
                <a:latin typeface="Times New Roman" pitchFamily="18" charset="0"/>
              </a:endParaRPr>
            </a:p>
          </p:txBody>
        </p:sp>
        <p:pic>
          <p:nvPicPr>
            <p:cNvPr id="3089" name="Picture 33" descr="2009-10-08_14_24_HRsam_22"/>
            <p:cNvPicPr>
              <a:picLocks noChangeAspect="1" noChangeArrowheads="1"/>
            </p:cNvPicPr>
            <p:nvPr/>
          </p:nvPicPr>
          <p:blipFill>
            <a:blip r:embed="rId8" cstate="print"/>
            <a:srcRect l="33667" t="47333" r="45535" b="6880"/>
            <a:stretch>
              <a:fillRect/>
            </a:stretch>
          </p:blipFill>
          <p:spPr bwMode="auto">
            <a:xfrm>
              <a:off x="15186" y="11879"/>
              <a:ext cx="624" cy="1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0" name="Picture 34" descr="2009-10-08_14_31_HRsam_19"/>
            <p:cNvPicPr>
              <a:picLocks noChangeAspect="1" noChangeArrowheads="1"/>
            </p:cNvPicPr>
            <p:nvPr/>
          </p:nvPicPr>
          <p:blipFill>
            <a:blip r:embed="rId9" cstate="print"/>
            <a:srcRect l="51599" t="46371" r="27600" b="7706"/>
            <a:stretch>
              <a:fillRect/>
            </a:stretch>
          </p:blipFill>
          <p:spPr bwMode="auto">
            <a:xfrm>
              <a:off x="15806" y="11878"/>
              <a:ext cx="636" cy="1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1" name="Picture 35" descr="2009-10-08_15_29_HRsam_16"/>
            <p:cNvPicPr>
              <a:picLocks noChangeAspect="1" noChangeArrowheads="1"/>
            </p:cNvPicPr>
            <p:nvPr/>
          </p:nvPicPr>
          <p:blipFill>
            <a:blip r:embed="rId10" cstate="print">
              <a:lum bright="-18000"/>
            </a:blip>
            <a:srcRect l="40735" t="45999" r="35268" b="8080"/>
            <a:stretch>
              <a:fillRect/>
            </a:stretch>
          </p:blipFill>
          <p:spPr bwMode="auto">
            <a:xfrm>
              <a:off x="16435" y="11877"/>
              <a:ext cx="720" cy="1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" name="Picture 36" descr="2009-10-08_15_34_HRsam_13"/>
            <p:cNvPicPr>
              <a:picLocks noChangeAspect="1" noChangeArrowheads="1"/>
            </p:cNvPicPr>
            <p:nvPr/>
          </p:nvPicPr>
          <p:blipFill>
            <a:blip r:embed="rId11" cstate="print"/>
            <a:srcRect l="50267" t="46852" r="28934" b="7227"/>
            <a:stretch>
              <a:fillRect/>
            </a:stretch>
          </p:blipFill>
          <p:spPr bwMode="auto">
            <a:xfrm>
              <a:off x="17153" y="11878"/>
              <a:ext cx="624" cy="1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3" name="Text Box 37"/>
            <p:cNvSpPr txBox="1">
              <a:spLocks noChangeArrowheads="1"/>
            </p:cNvSpPr>
            <p:nvPr/>
          </p:nvSpPr>
          <p:spPr bwMode="auto">
            <a:xfrm>
              <a:off x="18038" y="13612"/>
              <a:ext cx="315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Times New Roman" pitchFamily="18" charset="0"/>
                </a:rPr>
                <a:t>1.0</a:t>
              </a:r>
            </a:p>
          </p:txBody>
        </p:sp>
      </p:grpSp>
      <p:graphicFrame>
        <p:nvGraphicFramePr>
          <p:cNvPr id="3076" name="Object 41"/>
          <p:cNvGraphicFramePr>
            <a:graphicFrameLocks noChangeAspect="1"/>
          </p:cNvGraphicFramePr>
          <p:nvPr>
            <p:ph sz="quarter" idx="1"/>
          </p:nvPr>
        </p:nvGraphicFramePr>
        <p:xfrm>
          <a:off x="1905000" y="3733800"/>
          <a:ext cx="3848100" cy="2973388"/>
        </p:xfrm>
        <a:graphic>
          <a:graphicData uri="http://schemas.openxmlformats.org/presentationml/2006/ole">
            <p:oleObj spid="_x0000_s31748" name="Graph" r:id="rId12" imgW="4023360" imgH="3108960" progId="Origin50.Grap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High Resolution Option</a:t>
            </a:r>
            <a:r>
              <a:rPr lang="hu-H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hu-H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hu-H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hu-HU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collimation</a:t>
            </a:r>
            <a:endParaRPr lang="en-US" sz="3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55170" y="1447801"/>
            <a:ext cx="7705261" cy="2673716"/>
            <a:chOff x="14058" y="16223"/>
            <a:chExt cx="4582" cy="1358"/>
          </a:xfrm>
        </p:grpSpPr>
        <p:pic>
          <p:nvPicPr>
            <p:cNvPr id="23559" name="Picture 5" descr="200910071755_thumb-3-0"/>
            <p:cNvPicPr>
              <a:picLocks noChangeAspect="1" noChangeArrowheads="1"/>
            </p:cNvPicPr>
            <p:nvPr/>
          </p:nvPicPr>
          <p:blipFill>
            <a:blip r:embed="rId2" cstate="print"/>
            <a:srcRect l="44800" t="54027" r="42801" b="26399"/>
            <a:stretch>
              <a:fillRect/>
            </a:stretch>
          </p:blipFill>
          <p:spPr bwMode="auto">
            <a:xfrm>
              <a:off x="17376" y="16223"/>
              <a:ext cx="559" cy="1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0" name="Picture 6" descr="200910031029_thumb"/>
            <p:cNvPicPr>
              <a:picLocks noChangeAspect="1" noChangeArrowheads="1"/>
            </p:cNvPicPr>
            <p:nvPr/>
          </p:nvPicPr>
          <p:blipFill>
            <a:blip r:embed="rId3" cstate="print"/>
            <a:srcRect l="44800" t="52480" r="43367" b="28000"/>
            <a:stretch>
              <a:fillRect/>
            </a:stretch>
          </p:blipFill>
          <p:spPr bwMode="auto">
            <a:xfrm>
              <a:off x="14198" y="16233"/>
              <a:ext cx="533" cy="1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1" name="Picture 7" descr="200910071159_thumb"/>
            <p:cNvPicPr>
              <a:picLocks noChangeAspect="1" noChangeArrowheads="1"/>
            </p:cNvPicPr>
            <p:nvPr/>
          </p:nvPicPr>
          <p:blipFill>
            <a:blip r:embed="rId4" cstate="print"/>
            <a:srcRect l="45200" t="52560" r="42101" b="27919"/>
            <a:stretch>
              <a:fillRect/>
            </a:stretch>
          </p:blipFill>
          <p:spPr bwMode="auto">
            <a:xfrm>
              <a:off x="14711" y="16232"/>
              <a:ext cx="572" cy="1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2" name="Picture 8" descr="200910071412_thumb-1-6"/>
            <p:cNvPicPr>
              <a:picLocks noChangeAspect="1" noChangeArrowheads="1"/>
            </p:cNvPicPr>
            <p:nvPr/>
          </p:nvPicPr>
          <p:blipFill>
            <a:blip r:embed="rId5" cstate="print"/>
            <a:srcRect l="45200" t="52560" r="41600" b="27919"/>
            <a:stretch>
              <a:fillRect/>
            </a:stretch>
          </p:blipFill>
          <p:spPr bwMode="auto">
            <a:xfrm>
              <a:off x="15287" y="16232"/>
              <a:ext cx="595" cy="1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3" name="Text Box 9"/>
            <p:cNvSpPr txBox="1">
              <a:spLocks noChangeAspect="1" noChangeArrowheads="1"/>
            </p:cNvSpPr>
            <p:nvPr/>
          </p:nvSpPr>
          <p:spPr bwMode="auto">
            <a:xfrm>
              <a:off x="14846" y="17330"/>
              <a:ext cx="315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Times New Roman" pitchFamily="18" charset="0"/>
                </a:rPr>
                <a:t>1.3</a:t>
              </a:r>
            </a:p>
          </p:txBody>
        </p:sp>
        <p:sp>
          <p:nvSpPr>
            <p:cNvPr id="23564" name="Text Box 10"/>
            <p:cNvSpPr txBox="1">
              <a:spLocks noChangeAspect="1" noChangeArrowheads="1"/>
            </p:cNvSpPr>
            <p:nvPr/>
          </p:nvSpPr>
          <p:spPr bwMode="auto">
            <a:xfrm>
              <a:off x="15408" y="17330"/>
              <a:ext cx="316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Times New Roman" pitchFamily="18" charset="0"/>
                </a:rPr>
                <a:t>1.6</a:t>
              </a:r>
            </a:p>
          </p:txBody>
        </p:sp>
        <p:sp>
          <p:nvSpPr>
            <p:cNvPr id="23565" name="Text Box 11"/>
            <p:cNvSpPr txBox="1">
              <a:spLocks noChangeAspect="1" noChangeArrowheads="1"/>
            </p:cNvSpPr>
            <p:nvPr/>
          </p:nvSpPr>
          <p:spPr bwMode="auto">
            <a:xfrm>
              <a:off x="14058" y="17266"/>
              <a:ext cx="583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latin typeface="Times New Roman" pitchFamily="18" charset="0"/>
                  <a:sym typeface="Symbol"/>
                </a:rPr>
                <a:t></a:t>
              </a:r>
              <a:r>
                <a:rPr lang="hu-HU" sz="2000" b="1" dirty="0" smtClean="0">
                  <a:latin typeface="Times New Roman" pitchFamily="18" charset="0"/>
                  <a:sym typeface="Symbol"/>
                </a:rPr>
                <a:t>:   </a:t>
              </a:r>
              <a:r>
                <a:rPr lang="en-US" sz="2000" b="1" dirty="0" smtClean="0">
                  <a:latin typeface="Times New Roman" pitchFamily="18" charset="0"/>
                </a:rPr>
                <a:t>1.0</a:t>
              </a:r>
              <a:endParaRPr lang="en-US" sz="2000" b="1" dirty="0">
                <a:latin typeface="Times New Roman" pitchFamily="18" charset="0"/>
              </a:endParaRPr>
            </a:p>
          </p:txBody>
        </p:sp>
        <p:pic>
          <p:nvPicPr>
            <p:cNvPr id="23566" name="Picture 12" descr="200910071503_thumb-1-9"/>
            <p:cNvPicPr>
              <a:picLocks noChangeAspect="1" noChangeArrowheads="1"/>
            </p:cNvPicPr>
            <p:nvPr/>
          </p:nvPicPr>
          <p:blipFill>
            <a:blip r:embed="rId6" cstate="print"/>
            <a:srcRect l="45200" t="53040" r="42000" b="27440"/>
            <a:stretch>
              <a:fillRect/>
            </a:stretch>
          </p:blipFill>
          <p:spPr bwMode="auto">
            <a:xfrm>
              <a:off x="15864" y="16232"/>
              <a:ext cx="576" cy="1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7" name="Text Box 13"/>
            <p:cNvSpPr txBox="1">
              <a:spLocks noChangeAspect="1" noChangeArrowheads="1"/>
            </p:cNvSpPr>
            <p:nvPr/>
          </p:nvSpPr>
          <p:spPr bwMode="auto">
            <a:xfrm>
              <a:off x="15946" y="17322"/>
              <a:ext cx="316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Times New Roman" pitchFamily="18" charset="0"/>
                </a:rPr>
                <a:t>1.9</a:t>
              </a:r>
            </a:p>
          </p:txBody>
        </p:sp>
        <p:sp>
          <p:nvSpPr>
            <p:cNvPr id="23568" name="Text Box 14"/>
            <p:cNvSpPr txBox="1">
              <a:spLocks noChangeAspect="1" noChangeArrowheads="1"/>
            </p:cNvSpPr>
            <p:nvPr/>
          </p:nvSpPr>
          <p:spPr bwMode="auto">
            <a:xfrm>
              <a:off x="16501" y="17322"/>
              <a:ext cx="317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Times New Roman" pitchFamily="18" charset="0"/>
                </a:rPr>
                <a:t>2.2</a:t>
              </a:r>
            </a:p>
          </p:txBody>
        </p:sp>
        <p:sp>
          <p:nvSpPr>
            <p:cNvPr id="23569" name="Text Box 15"/>
            <p:cNvSpPr txBox="1">
              <a:spLocks noChangeAspect="1" noChangeArrowheads="1"/>
            </p:cNvSpPr>
            <p:nvPr/>
          </p:nvSpPr>
          <p:spPr bwMode="auto">
            <a:xfrm>
              <a:off x="16995" y="17314"/>
              <a:ext cx="315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Times New Roman" pitchFamily="18" charset="0"/>
                </a:rPr>
                <a:t>2.5</a:t>
              </a:r>
            </a:p>
          </p:txBody>
        </p:sp>
        <p:sp>
          <p:nvSpPr>
            <p:cNvPr id="23570" name="Text Box 16"/>
            <p:cNvSpPr txBox="1">
              <a:spLocks noChangeAspect="1" noChangeArrowheads="1"/>
            </p:cNvSpPr>
            <p:nvPr/>
          </p:nvSpPr>
          <p:spPr bwMode="auto">
            <a:xfrm>
              <a:off x="17475" y="17302"/>
              <a:ext cx="316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Times New Roman" pitchFamily="18" charset="0"/>
                </a:rPr>
                <a:t>3.0</a:t>
              </a:r>
            </a:p>
          </p:txBody>
        </p:sp>
        <p:pic>
          <p:nvPicPr>
            <p:cNvPr id="23571" name="Picture 17" descr="200910071609_thumb-2-2"/>
            <p:cNvPicPr>
              <a:picLocks noChangeAspect="1" noChangeArrowheads="1"/>
            </p:cNvPicPr>
            <p:nvPr/>
          </p:nvPicPr>
          <p:blipFill>
            <a:blip r:embed="rId7" cstate="print"/>
            <a:srcRect l="45200" t="53467" r="42001" b="26959"/>
            <a:stretch>
              <a:fillRect/>
            </a:stretch>
          </p:blipFill>
          <p:spPr bwMode="auto">
            <a:xfrm>
              <a:off x="16383" y="16223"/>
              <a:ext cx="576" cy="1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2" name="Picture 18" descr="200910071740_thumb-2-5"/>
            <p:cNvPicPr>
              <a:picLocks noChangeAspect="1" noChangeArrowheads="1"/>
            </p:cNvPicPr>
            <p:nvPr/>
          </p:nvPicPr>
          <p:blipFill>
            <a:blip r:embed="rId8" cstate="print"/>
            <a:srcRect l="46799" t="53575" r="42403" b="26959"/>
            <a:stretch>
              <a:fillRect/>
            </a:stretch>
          </p:blipFill>
          <p:spPr bwMode="auto">
            <a:xfrm>
              <a:off x="16944" y="16232"/>
              <a:ext cx="486" cy="1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3" name="Picture 19" descr="200910031029_thumb-1"/>
            <p:cNvPicPr>
              <a:picLocks noChangeAspect="1" noChangeArrowheads="1"/>
            </p:cNvPicPr>
            <p:nvPr/>
          </p:nvPicPr>
          <p:blipFill>
            <a:blip r:embed="rId3" cstate="print"/>
            <a:srcRect l="85201" t="89680" r="400" b="3920"/>
            <a:stretch>
              <a:fillRect/>
            </a:stretch>
          </p:blipFill>
          <p:spPr bwMode="auto">
            <a:xfrm>
              <a:off x="17992" y="16625"/>
              <a:ext cx="648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556" name="Rectangle 21"/>
          <p:cNvSpPr>
            <a:spLocks noChangeArrowheads="1"/>
          </p:cNvSpPr>
          <p:nvPr/>
        </p:nvSpPr>
        <p:spPr bwMode="auto">
          <a:xfrm>
            <a:off x="4932040" y="4941168"/>
            <a:ext cx="3886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rgbClr val="0000CC"/>
                </a:solidFill>
              </a:rPr>
              <a:t>Vertical: 1.60</a:t>
            </a:r>
            <a:r>
              <a:rPr lang="en-US" sz="3200" baseline="30000" dirty="0">
                <a:solidFill>
                  <a:srgbClr val="0000CC"/>
                </a:solidFill>
              </a:rPr>
              <a:t>0</a:t>
            </a:r>
            <a:endParaRPr lang="en-US" sz="3200" dirty="0">
              <a:solidFill>
                <a:srgbClr val="0000CC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rgbClr val="0000CC"/>
                </a:solidFill>
              </a:rPr>
              <a:t>Horizontal: 0.20</a:t>
            </a:r>
            <a:r>
              <a:rPr lang="en-US" sz="3200" baseline="30000" dirty="0">
                <a:solidFill>
                  <a:srgbClr val="0000CC"/>
                </a:solidFill>
              </a:rPr>
              <a:t>0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23557" name="Text Box 23"/>
          <p:cNvSpPr txBox="1">
            <a:spLocks noChangeArrowheads="1"/>
          </p:cNvSpPr>
          <p:nvPr/>
        </p:nvSpPr>
        <p:spPr bwMode="auto">
          <a:xfrm>
            <a:off x="611560" y="5157192"/>
            <a:ext cx="20990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00CC"/>
                </a:solidFill>
              </a:rPr>
              <a:t>ANGULAR</a:t>
            </a:r>
          </a:p>
          <a:p>
            <a:pPr algn="ctr"/>
            <a:r>
              <a:rPr lang="en-US" sz="2800" dirty="0">
                <a:solidFill>
                  <a:srgbClr val="0000CC"/>
                </a:solidFill>
              </a:rPr>
              <a:t>DIVERGENCE</a:t>
            </a:r>
          </a:p>
        </p:txBody>
      </p:sp>
      <p:sp>
        <p:nvSpPr>
          <p:cNvPr id="23558" name="Line 24"/>
          <p:cNvSpPr>
            <a:spLocks noChangeShapeType="1"/>
          </p:cNvSpPr>
          <p:nvPr/>
        </p:nvSpPr>
        <p:spPr bwMode="auto">
          <a:xfrm>
            <a:off x="3419872" y="5517232"/>
            <a:ext cx="914400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808038"/>
          </a:xfrm>
        </p:spPr>
        <p:txBody>
          <a:bodyPr/>
          <a:lstStyle/>
          <a:p>
            <a:pPr algn="l" eaLnBrk="1" hangingPunct="1"/>
            <a:r>
              <a:rPr lang="en-US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Detector Module</a:t>
            </a:r>
          </a:p>
        </p:txBody>
      </p:sp>
      <p:sp>
        <p:nvSpPr>
          <p:cNvPr id="24579" name="AutoShape 4" descr="424492017@14092007-1C05"/>
          <p:cNvSpPr>
            <a:spLocks noChangeAspect="1" noChangeArrowheads="1"/>
          </p:cNvSpPr>
          <p:nvPr/>
        </p:nvSpPr>
        <p:spPr bwMode="auto">
          <a:xfrm>
            <a:off x="2924175" y="2195513"/>
            <a:ext cx="32956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4580" name="AutoShape 5" descr="424492017@14092007-1C05"/>
          <p:cNvSpPr>
            <a:spLocks noChangeAspect="1" noChangeArrowheads="1"/>
          </p:cNvSpPr>
          <p:nvPr/>
        </p:nvSpPr>
        <p:spPr bwMode="auto">
          <a:xfrm>
            <a:off x="2924175" y="2195513"/>
            <a:ext cx="32956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4581" name="AutoShape 6" descr="424492017@14092007-1C05"/>
          <p:cNvSpPr>
            <a:spLocks noChangeAspect="1" noChangeArrowheads="1"/>
          </p:cNvSpPr>
          <p:nvPr/>
        </p:nvSpPr>
        <p:spPr bwMode="auto">
          <a:xfrm>
            <a:off x="2924175" y="2195513"/>
            <a:ext cx="32956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24582" name="Picture 7" descr="untit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325" y="1370013"/>
            <a:ext cx="6983413" cy="522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8" descr="P9210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5188" y="4408488"/>
            <a:ext cx="3035300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Detector Banks + Collimators</a:t>
            </a:r>
          </a:p>
        </p:txBody>
      </p:sp>
      <p:pic>
        <p:nvPicPr>
          <p:cNvPr id="27651" name="Picture 4" descr="IMG_0768"/>
          <p:cNvPicPr>
            <a:picLocks noChangeAspect="1" noChangeArrowheads="1"/>
          </p:cNvPicPr>
          <p:nvPr/>
        </p:nvPicPr>
        <p:blipFill>
          <a:blip r:embed="rId2" cstate="print">
            <a:lum bright="8000"/>
          </a:blip>
          <a:srcRect/>
          <a:stretch>
            <a:fillRect/>
          </a:stretch>
        </p:blipFill>
        <p:spPr bwMode="auto">
          <a:xfrm>
            <a:off x="1691681" y="1233507"/>
            <a:ext cx="7452320" cy="562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ChangeArrowheads="1"/>
          </p:cNvSpPr>
          <p:nvPr/>
        </p:nvSpPr>
        <p:spPr bwMode="auto">
          <a:xfrm rot="-2700000">
            <a:off x="3985920" y="1381980"/>
            <a:ext cx="560090" cy="2545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4191000" y="304800"/>
            <a:ext cx="0" cy="914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4343400" y="304800"/>
            <a:ext cx="0" cy="914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>
            <a:off x="4343400" y="3048000"/>
            <a:ext cx="0" cy="990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>
            <a:off x="4191000" y="2895600"/>
            <a:ext cx="0" cy="1143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>
            <a:off x="4191000" y="1295400"/>
            <a:ext cx="0" cy="990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>
            <a:off x="4343400" y="1295400"/>
            <a:ext cx="0" cy="1143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>
            <a:off x="4191000" y="2362200"/>
            <a:ext cx="0" cy="457200"/>
          </a:xfrm>
          <a:prstGeom prst="line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>
            <a:off x="4343400" y="2514600"/>
            <a:ext cx="0" cy="457200"/>
          </a:xfrm>
          <a:prstGeom prst="line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V="1">
            <a:off x="4191000" y="2057400"/>
            <a:ext cx="2590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>
            <a:off x="4191000" y="2743200"/>
            <a:ext cx="2590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6781800" y="1895475"/>
            <a:ext cx="152400" cy="1524000"/>
          </a:xfrm>
          <a:prstGeom prst="rect">
            <a:avLst/>
          </a:prstGeom>
          <a:solidFill>
            <a:srgbClr val="A3FB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600200" y="1905000"/>
            <a:ext cx="2743200" cy="1524000"/>
            <a:chOff x="431" y="1584"/>
            <a:chExt cx="1728" cy="960"/>
          </a:xfrm>
        </p:grpSpPr>
        <p:sp>
          <p:nvSpPr>
            <p:cNvPr id="28694" name="Line 16"/>
            <p:cNvSpPr>
              <a:spLocks noChangeShapeType="1"/>
            </p:cNvSpPr>
            <p:nvPr/>
          </p:nvSpPr>
          <p:spPr bwMode="auto">
            <a:xfrm rot="10800000" flipV="1">
              <a:off x="527" y="2106"/>
              <a:ext cx="163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8695" name="Line 17"/>
            <p:cNvSpPr>
              <a:spLocks noChangeShapeType="1"/>
            </p:cNvSpPr>
            <p:nvPr/>
          </p:nvSpPr>
          <p:spPr bwMode="auto">
            <a:xfrm rot="10800000">
              <a:off x="527" y="1674"/>
              <a:ext cx="163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8696" name="Rectangle 18"/>
            <p:cNvSpPr>
              <a:spLocks noChangeArrowheads="1"/>
            </p:cNvSpPr>
            <p:nvPr/>
          </p:nvSpPr>
          <p:spPr bwMode="auto">
            <a:xfrm rot="10800000">
              <a:off x="431" y="1584"/>
              <a:ext cx="96" cy="960"/>
            </a:xfrm>
            <a:prstGeom prst="rect">
              <a:avLst/>
            </a:prstGeom>
            <a:solidFill>
              <a:srgbClr val="A3FBA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28688" name="Text Box 19"/>
          <p:cNvSpPr txBox="1">
            <a:spLocks noChangeArrowheads="1"/>
          </p:cNvSpPr>
          <p:nvPr/>
        </p:nvSpPr>
        <p:spPr bwMode="auto">
          <a:xfrm>
            <a:off x="5943600" y="3505200"/>
            <a:ext cx="17541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/>
              <a:t>Detector Bank #2</a:t>
            </a:r>
          </a:p>
          <a:p>
            <a:pPr algn="ctr"/>
            <a:r>
              <a:rPr lang="en-US" sz="1600"/>
              <a:t>+90°</a:t>
            </a:r>
          </a:p>
        </p:txBody>
      </p:sp>
      <p:sp>
        <p:nvSpPr>
          <p:cNvPr id="28689" name="Rectangle 20"/>
          <p:cNvSpPr>
            <a:spLocks noChangeArrowheads="1"/>
          </p:cNvSpPr>
          <p:nvPr/>
        </p:nvSpPr>
        <p:spPr bwMode="auto">
          <a:xfrm>
            <a:off x="457200" y="3505200"/>
            <a:ext cx="2514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Detector Bank #1</a:t>
            </a:r>
            <a:br>
              <a:rPr lang="en-US" sz="1600"/>
            </a:br>
            <a:r>
              <a:rPr lang="en-US" sz="1600"/>
              <a:t>-90°</a:t>
            </a:r>
          </a:p>
        </p:txBody>
      </p:sp>
      <p:sp>
        <p:nvSpPr>
          <p:cNvPr id="28690" name="Line 21"/>
          <p:cNvSpPr>
            <a:spLocks noChangeShapeType="1"/>
          </p:cNvSpPr>
          <p:nvPr/>
        </p:nvSpPr>
        <p:spPr bwMode="auto">
          <a:xfrm>
            <a:off x="2699792" y="1124744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8691" name="Text Box 22"/>
          <p:cNvSpPr txBox="1">
            <a:spLocks noChangeArrowheads="1"/>
          </p:cNvSpPr>
          <p:nvPr/>
        </p:nvSpPr>
        <p:spPr bwMode="auto">
          <a:xfrm>
            <a:off x="3059832" y="908720"/>
            <a:ext cx="446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Q</a:t>
            </a:r>
            <a:r>
              <a:rPr lang="en-US" baseline="-25000"/>
              <a:t>1</a:t>
            </a:r>
          </a:p>
        </p:txBody>
      </p:sp>
      <p:sp>
        <p:nvSpPr>
          <p:cNvPr id="28692" name="Line 23"/>
          <p:cNvSpPr>
            <a:spLocks noChangeShapeType="1"/>
          </p:cNvSpPr>
          <p:nvPr/>
        </p:nvSpPr>
        <p:spPr bwMode="auto">
          <a:xfrm flipH="1">
            <a:off x="4572000" y="1484784"/>
            <a:ext cx="990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8693" name="Text Box 24"/>
          <p:cNvSpPr txBox="1">
            <a:spLocks noChangeArrowheads="1"/>
          </p:cNvSpPr>
          <p:nvPr/>
        </p:nvSpPr>
        <p:spPr bwMode="auto">
          <a:xfrm>
            <a:off x="5508104" y="1196752"/>
            <a:ext cx="446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Q</a:t>
            </a:r>
            <a:r>
              <a:rPr lang="en-US" baseline="-25000" dirty="0"/>
              <a:t>2</a:t>
            </a:r>
          </a:p>
        </p:txBody>
      </p:sp>
      <p:grpSp>
        <p:nvGrpSpPr>
          <p:cNvPr id="31" name="Csoportba foglalás 30"/>
          <p:cNvGrpSpPr/>
          <p:nvPr/>
        </p:nvGrpSpPr>
        <p:grpSpPr>
          <a:xfrm>
            <a:off x="4040800" y="2242331"/>
            <a:ext cx="703157" cy="695154"/>
            <a:chOff x="3946758" y="4758195"/>
            <a:chExt cx="703157" cy="695154"/>
          </a:xfrm>
        </p:grpSpPr>
        <p:cxnSp>
          <p:nvCxnSpPr>
            <p:cNvPr id="26" name="Egyenes összekötő 25"/>
            <p:cNvCxnSpPr/>
            <p:nvPr/>
          </p:nvCxnSpPr>
          <p:spPr>
            <a:xfrm rot="16200000" flipH="1">
              <a:off x="3946758" y="4877285"/>
              <a:ext cx="576064" cy="5760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27"/>
            <p:cNvCxnSpPr/>
            <p:nvPr/>
          </p:nvCxnSpPr>
          <p:spPr>
            <a:xfrm rot="16200000" flipH="1">
              <a:off x="4073851" y="4758195"/>
              <a:ext cx="576064" cy="5760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gyenes összekötő 28"/>
            <p:cNvCxnSpPr/>
            <p:nvPr/>
          </p:nvCxnSpPr>
          <p:spPr>
            <a:xfrm rot="16200000" flipH="1">
              <a:off x="4045910" y="4802262"/>
              <a:ext cx="576064" cy="5760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29"/>
            <p:cNvCxnSpPr/>
            <p:nvPr/>
          </p:nvCxnSpPr>
          <p:spPr>
            <a:xfrm rot="16200000" flipH="1">
              <a:off x="4001843" y="4861158"/>
              <a:ext cx="576064" cy="5760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Csoportba foglalás 31"/>
          <p:cNvGrpSpPr/>
          <p:nvPr/>
        </p:nvGrpSpPr>
        <p:grpSpPr>
          <a:xfrm rot="16200000">
            <a:off x="3577295" y="1995178"/>
            <a:ext cx="703157" cy="695154"/>
            <a:chOff x="3946758" y="4758195"/>
            <a:chExt cx="703157" cy="695154"/>
          </a:xfrm>
        </p:grpSpPr>
        <p:cxnSp>
          <p:nvCxnSpPr>
            <p:cNvPr id="33" name="Egyenes összekötő 32"/>
            <p:cNvCxnSpPr/>
            <p:nvPr/>
          </p:nvCxnSpPr>
          <p:spPr>
            <a:xfrm rot="16200000" flipH="1">
              <a:off x="3946758" y="4877285"/>
              <a:ext cx="576064" cy="5760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33"/>
            <p:cNvCxnSpPr/>
            <p:nvPr/>
          </p:nvCxnSpPr>
          <p:spPr>
            <a:xfrm rot="16200000" flipH="1">
              <a:off x="4073851" y="4758195"/>
              <a:ext cx="576064" cy="5760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34"/>
            <p:cNvCxnSpPr/>
            <p:nvPr/>
          </p:nvCxnSpPr>
          <p:spPr>
            <a:xfrm rot="16200000" flipH="1">
              <a:off x="4045910" y="4802262"/>
              <a:ext cx="576064" cy="5760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35"/>
            <p:cNvCxnSpPr/>
            <p:nvPr/>
          </p:nvCxnSpPr>
          <p:spPr>
            <a:xfrm rot="16200000" flipH="1">
              <a:off x="4001843" y="4861158"/>
              <a:ext cx="576064" cy="5760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 idx="4294967295"/>
          </p:nvPr>
        </p:nvSpPr>
        <p:spPr/>
        <p:txBody>
          <a:bodyPr anchor="t">
            <a:spAutoFit/>
          </a:bodyPr>
          <a:lstStyle/>
          <a:p>
            <a:pPr eaLnBrk="1" hangingPunct="1"/>
            <a:endParaRPr lang="hu-HU" smtClean="0"/>
          </a:p>
        </p:txBody>
      </p:sp>
      <p:sp>
        <p:nvSpPr>
          <p:cNvPr id="29699" name="Rectangle 3"/>
          <p:cNvSpPr>
            <a:spLocks noGrp="1"/>
          </p:cNvSpPr>
          <p:nvPr>
            <p:ph type="body" idx="4294967295"/>
          </p:nvPr>
        </p:nvSpPr>
        <p:spPr/>
        <p:txBody>
          <a:bodyPr>
            <a:spAutoFit/>
          </a:bodyPr>
          <a:lstStyle/>
          <a:p>
            <a:pPr marL="230188" indent="-230188" eaLnBrk="1" hangingPunct="1"/>
            <a:endParaRPr lang="hu-HU" smtClean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3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334000" y="1752600"/>
            <a:ext cx="20383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cs typeface="Arial" pitchFamily="34" charset="0"/>
              </a:rPr>
              <a:t>400 kW</a:t>
            </a:r>
          </a:p>
          <a:p>
            <a:pPr algn="ctr"/>
            <a:endParaRPr lang="en-US" b="1">
              <a:cs typeface="Arial" pitchFamily="34" charset="0"/>
            </a:endParaRPr>
          </a:p>
          <a:p>
            <a:pPr algn="ctr"/>
            <a:r>
              <a:rPr lang="en-US" b="1">
                <a:cs typeface="Arial" pitchFamily="34" charset="0"/>
              </a:rPr>
              <a:t>Chopper running</a:t>
            </a:r>
          </a:p>
          <a:p>
            <a:pPr algn="ctr"/>
            <a:r>
              <a:rPr lang="en-US" b="1">
                <a:cs typeface="Arial" pitchFamily="34" charset="0"/>
              </a:rPr>
              <a:t>at 30 Hz </a:t>
            </a:r>
          </a:p>
          <a:p>
            <a:pPr algn="ctr"/>
            <a:endParaRPr lang="en-US" b="1">
              <a:cs typeface="Arial" pitchFamily="34" charset="0"/>
            </a:endParaRPr>
          </a:p>
          <a:p>
            <a:pPr algn="ctr"/>
            <a:r>
              <a:rPr lang="en-US" b="1">
                <a:cs typeface="Arial" pitchFamily="34" charset="0"/>
              </a:rPr>
              <a:t>2X at 60 Hz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Sample Table</a:t>
            </a:r>
          </a:p>
        </p:txBody>
      </p:sp>
      <p:pic>
        <p:nvPicPr>
          <p:cNvPr id="30723" name="Picture 3" descr="UT-BATTELLE_Eric Lutt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588" y="1303338"/>
            <a:ext cx="6927850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Sample Table in the </a:t>
            </a:r>
            <a:r>
              <a:rPr lang="hu-HU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hutch</a:t>
            </a:r>
            <a:endParaRPr lang="en-US" sz="36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7" name="Picture 5" descr="IMG_06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00200"/>
            <a:ext cx="6627813" cy="497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143108" y="928670"/>
            <a:ext cx="4551439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LEED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	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low energy electron diffraction</a:t>
            </a:r>
          </a:p>
          <a:p>
            <a:pPr>
              <a:lnSpc>
                <a:spcPct val="150000"/>
              </a:lnSpc>
            </a:pP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AES:	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Auger electron scattering</a:t>
            </a:r>
          </a:p>
          <a:p>
            <a:pPr>
              <a:lnSpc>
                <a:spcPct val="150000"/>
              </a:lnSpc>
            </a:pP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EELS:	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electron energy loss spectroscopy</a:t>
            </a:r>
          </a:p>
          <a:p>
            <a:pPr>
              <a:lnSpc>
                <a:spcPct val="150000"/>
              </a:lnSpc>
            </a:pP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SEM:	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scanning electron microscopy</a:t>
            </a:r>
          </a:p>
          <a:p>
            <a:pPr>
              <a:lnSpc>
                <a:spcPct val="150000"/>
              </a:lnSpc>
            </a:pP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HEED:	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high energy electron diffraction</a:t>
            </a:r>
          </a:p>
          <a:p>
            <a:pPr>
              <a:lnSpc>
                <a:spcPct val="150000"/>
              </a:lnSpc>
            </a:pP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TEM:	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transmission electron microscopy</a:t>
            </a:r>
          </a:p>
          <a:p>
            <a:pPr>
              <a:lnSpc>
                <a:spcPct val="150000"/>
              </a:lnSpc>
            </a:pP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XRD:	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X-ray diffraction</a:t>
            </a:r>
            <a:endParaRPr lang="hu-H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650" y="257175"/>
            <a:ext cx="8870950" cy="579537"/>
          </a:xfrm>
        </p:spPr>
        <p:txBody>
          <a:bodyPr anchor="t">
            <a:noAutofit/>
          </a:bodyPr>
          <a:lstStyle/>
          <a:p>
            <a:pPr algn="l" eaLnBrk="1" hangingPunct="1"/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In-situ measurements with </a:t>
            </a:r>
            <a:r>
              <a:rPr lang="en-US" sz="32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vacuum furnace</a:t>
            </a:r>
          </a:p>
        </p:txBody>
      </p:sp>
      <p:pic>
        <p:nvPicPr>
          <p:cNvPr id="33795" name="Picture 4" descr="P10003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650" y="1709737"/>
            <a:ext cx="6864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3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 sz="2400" b="1">
              <a:cs typeface="Arial" pitchFamily="34" charset="0"/>
            </a:endParaRPr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 sz="2400" b="1">
              <a:cs typeface="Arial" pitchFamily="34" charset="0"/>
            </a:endParaRPr>
          </a:p>
        </p:txBody>
      </p:sp>
      <p:sp>
        <p:nvSpPr>
          <p:cNvPr id="6151" name="Rectangle 6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 sz="2400" b="1">
              <a:cs typeface="Arial" pitchFamily="34" charset="0"/>
            </a:endParaRPr>
          </a:p>
        </p:txBody>
      </p:sp>
      <p:sp>
        <p:nvSpPr>
          <p:cNvPr id="6152" name="Rectangle 7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 sz="2400" b="1">
              <a:cs typeface="Arial" pitchFamily="34" charset="0"/>
            </a:endParaRPr>
          </a:p>
        </p:txBody>
      </p:sp>
      <p:sp>
        <p:nvSpPr>
          <p:cNvPr id="6153" name="Rectangle 8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 sz="2400" b="1">
              <a:cs typeface="Arial" pitchFamily="34" charset="0"/>
            </a:endParaRPr>
          </a:p>
        </p:txBody>
      </p:sp>
      <p:sp>
        <p:nvSpPr>
          <p:cNvPr id="6154" name="Rectangle 9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 sz="2400" b="1">
              <a:cs typeface="Arial" pitchFamily="34" charset="0"/>
            </a:endParaRPr>
          </a:p>
        </p:txBody>
      </p:sp>
      <p:pic>
        <p:nvPicPr>
          <p:cNvPr id="6155" name="Picture 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83920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116632"/>
            <a:ext cx="8229600" cy="457200"/>
          </a:xfrm>
        </p:spPr>
        <p:txBody>
          <a:bodyPr anchor="t">
            <a:noAutofit/>
          </a:bodyPr>
          <a:lstStyle/>
          <a:p>
            <a:pPr algn="l" eaLnBrk="1" hangingPunct="1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In-situ data collected on extruded Ti rod</a:t>
            </a:r>
          </a:p>
        </p:txBody>
      </p:sp>
      <p:sp>
        <p:nvSpPr>
          <p:cNvPr id="6157" name="Rectangle 14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 sz="2400" b="1">
              <a:cs typeface="Arial" pitchFamily="34" charset="0"/>
            </a:endParaRPr>
          </a:p>
        </p:txBody>
      </p:sp>
      <p:sp>
        <p:nvSpPr>
          <p:cNvPr id="6159" name="Text Box 19"/>
          <p:cNvSpPr txBox="1">
            <a:spLocks noChangeArrowheads="1"/>
          </p:cNvSpPr>
          <p:nvPr/>
        </p:nvSpPr>
        <p:spPr bwMode="auto">
          <a:xfrm>
            <a:off x="1066800" y="3733800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cs typeface="Arial" pitchFamily="34" charset="0"/>
              </a:rPr>
              <a:t>Bank 1</a:t>
            </a:r>
          </a:p>
        </p:txBody>
      </p:sp>
      <p:sp>
        <p:nvSpPr>
          <p:cNvPr id="6160" name="Text Box 20"/>
          <p:cNvSpPr txBox="1">
            <a:spLocks noChangeArrowheads="1"/>
          </p:cNvSpPr>
          <p:nvPr/>
        </p:nvSpPr>
        <p:spPr bwMode="auto">
          <a:xfrm>
            <a:off x="4419600" y="3733800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cs typeface="Arial" pitchFamily="34" charset="0"/>
              </a:rPr>
              <a:t>Bank 2</a:t>
            </a:r>
          </a:p>
        </p:txBody>
      </p:sp>
      <p:sp>
        <p:nvSpPr>
          <p:cNvPr id="6161" name="Text Box 21"/>
          <p:cNvSpPr txBox="1">
            <a:spLocks noChangeArrowheads="1"/>
          </p:cNvSpPr>
          <p:nvPr/>
        </p:nvSpPr>
        <p:spPr bwMode="auto">
          <a:xfrm>
            <a:off x="700088" y="2185988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cs typeface="Arial" pitchFamily="34" charset="0"/>
                <a:sym typeface="Symbol" pitchFamily="18" charset="2"/>
              </a:rPr>
              <a:t></a:t>
            </a:r>
          </a:p>
        </p:txBody>
      </p:sp>
      <p:sp>
        <p:nvSpPr>
          <p:cNvPr id="6162" name="Text Box 22"/>
          <p:cNvSpPr txBox="1">
            <a:spLocks noChangeArrowheads="1"/>
          </p:cNvSpPr>
          <p:nvPr/>
        </p:nvSpPr>
        <p:spPr bwMode="auto">
          <a:xfrm>
            <a:off x="728663" y="11049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cs typeface="Arial" pitchFamily="34" charset="0"/>
                <a:sym typeface="Symbol" pitchFamily="18" charset="2"/>
              </a:rPr>
              <a:t></a:t>
            </a:r>
          </a:p>
        </p:txBody>
      </p:sp>
      <p:sp>
        <p:nvSpPr>
          <p:cNvPr id="6163" name="Text Box 23"/>
          <p:cNvSpPr txBox="1">
            <a:spLocks noChangeArrowheads="1"/>
          </p:cNvSpPr>
          <p:nvPr/>
        </p:nvSpPr>
        <p:spPr bwMode="auto">
          <a:xfrm>
            <a:off x="733425" y="676275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3300"/>
                </a:solidFill>
                <a:cs typeface="Arial" pitchFamily="34" charset="0"/>
                <a:sym typeface="Symbol" pitchFamily="18" charset="2"/>
              </a:rPr>
              <a:t></a:t>
            </a:r>
          </a:p>
        </p:txBody>
      </p:sp>
      <p:sp>
        <p:nvSpPr>
          <p:cNvPr id="6165" name="Line 28"/>
          <p:cNvSpPr>
            <a:spLocks noChangeShapeType="1"/>
          </p:cNvSpPr>
          <p:nvPr/>
        </p:nvSpPr>
        <p:spPr bwMode="auto">
          <a:xfrm>
            <a:off x="1676400" y="2971800"/>
            <a:ext cx="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6166" name="Line 29"/>
          <p:cNvSpPr>
            <a:spLocks noChangeShapeType="1"/>
          </p:cNvSpPr>
          <p:nvPr/>
        </p:nvSpPr>
        <p:spPr bwMode="auto">
          <a:xfrm>
            <a:off x="4467225" y="2924175"/>
            <a:ext cx="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6167" name="Text Box 30"/>
          <p:cNvSpPr txBox="1">
            <a:spLocks noChangeArrowheads="1"/>
          </p:cNvSpPr>
          <p:nvPr/>
        </p:nvSpPr>
        <p:spPr bwMode="auto">
          <a:xfrm>
            <a:off x="4038600" y="3352800"/>
            <a:ext cx="1066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3300"/>
                </a:solidFill>
                <a:cs typeface="Arial" pitchFamily="34" charset="0"/>
              </a:rPr>
              <a:t>{20.0} missing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Load Frame</a:t>
            </a:r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47800"/>
            <a:ext cx="8026400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 rot="2405855">
            <a:off x="1639967" y="3277628"/>
            <a:ext cx="5040560" cy="1008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nyíllal 3"/>
          <p:cNvCxnSpPr/>
          <p:nvPr/>
        </p:nvCxnSpPr>
        <p:spPr>
          <a:xfrm rot="5400000">
            <a:off x="1582308" y="3059173"/>
            <a:ext cx="5472608" cy="1588"/>
          </a:xfrm>
          <a:prstGeom prst="straightConnector1">
            <a:avLst/>
          </a:prstGeom>
          <a:ln w="12700">
            <a:solidFill>
              <a:srgbClr val="FD030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rot="5400000">
            <a:off x="1836490" y="3068166"/>
            <a:ext cx="5472608" cy="1588"/>
          </a:xfrm>
          <a:prstGeom prst="straightConnector1">
            <a:avLst/>
          </a:prstGeom>
          <a:ln w="12700">
            <a:solidFill>
              <a:srgbClr val="FD030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573126" y="3532863"/>
            <a:ext cx="3404212" cy="1588"/>
          </a:xfrm>
          <a:prstGeom prst="straightConnector1">
            <a:avLst/>
          </a:prstGeom>
          <a:ln w="12700">
            <a:solidFill>
              <a:srgbClr val="FD030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rot="10800000" flipV="1">
            <a:off x="583236" y="3801582"/>
            <a:ext cx="3756751" cy="11016"/>
          </a:xfrm>
          <a:prstGeom prst="straightConnector1">
            <a:avLst/>
          </a:prstGeom>
          <a:ln w="12700">
            <a:solidFill>
              <a:srgbClr val="FD030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4572000" y="3789040"/>
            <a:ext cx="3404212" cy="1588"/>
          </a:xfrm>
          <a:prstGeom prst="straightConnector1">
            <a:avLst/>
          </a:prstGeom>
          <a:ln w="12700">
            <a:solidFill>
              <a:srgbClr val="FD030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 rot="10800000" flipV="1">
            <a:off x="570383" y="3549874"/>
            <a:ext cx="3756751" cy="11016"/>
          </a:xfrm>
          <a:prstGeom prst="straightConnector1">
            <a:avLst/>
          </a:prstGeom>
          <a:ln w="12700">
            <a:solidFill>
              <a:srgbClr val="FD030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églalap 17"/>
          <p:cNvSpPr/>
          <p:nvPr/>
        </p:nvSpPr>
        <p:spPr>
          <a:xfrm>
            <a:off x="4314298" y="3511593"/>
            <a:ext cx="270312" cy="297454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0" name="Egyenes összekötő nyíllal 19"/>
          <p:cNvCxnSpPr/>
          <p:nvPr/>
        </p:nvCxnSpPr>
        <p:spPr>
          <a:xfrm>
            <a:off x="3275856" y="1052736"/>
            <a:ext cx="1008112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 rot="5400000" flipH="1" flipV="1">
            <a:off x="6362244" y="4302090"/>
            <a:ext cx="914394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 rot="5400000">
            <a:off x="6408204" y="3104964"/>
            <a:ext cx="792088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/>
          <p:nvPr/>
        </p:nvCxnSpPr>
        <p:spPr>
          <a:xfrm rot="10800000">
            <a:off x="4602331" y="1053533"/>
            <a:ext cx="864096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zövegdoboz 31"/>
          <p:cNvSpPr txBox="1"/>
          <p:nvPr/>
        </p:nvSpPr>
        <p:spPr>
          <a:xfrm>
            <a:off x="4788024" y="548680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i="1" dirty="0" smtClean="0">
                <a:latin typeface="Times New Roman" pitchFamily="18" charset="0"/>
                <a:cs typeface="Times New Roman" pitchFamily="18" charset="0"/>
              </a:rPr>
              <a:t>0.5 mm</a:t>
            </a:r>
            <a:endParaRPr lang="hu-HU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Szövegdoboz 32"/>
          <p:cNvSpPr txBox="1"/>
          <p:nvPr/>
        </p:nvSpPr>
        <p:spPr>
          <a:xfrm>
            <a:off x="6876256" y="2564904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i="1" dirty="0" smtClean="0">
                <a:latin typeface="Times New Roman" pitchFamily="18" charset="0"/>
                <a:cs typeface="Times New Roman" pitchFamily="18" charset="0"/>
              </a:rPr>
              <a:t>0.5 mm</a:t>
            </a:r>
            <a:endParaRPr lang="hu-HU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Szövegdoboz 33"/>
          <p:cNvSpPr txBox="1"/>
          <p:nvPr/>
        </p:nvSpPr>
        <p:spPr>
          <a:xfrm>
            <a:off x="323528" y="6021288"/>
            <a:ext cx="8064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TOF  </a:t>
            </a:r>
            <a:r>
              <a:rPr lang="hu-HU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miatt  az anyag </a:t>
            </a:r>
            <a:r>
              <a:rPr lang="hu-HU" sz="2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belseje</a:t>
            </a:r>
            <a:r>
              <a:rPr lang="hu-HU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sz="2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0.5 mm</a:t>
            </a:r>
            <a:r>
              <a:rPr lang="hu-H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hu-HU" sz="2000" b="1" i="1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hu-HU" sz="2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térfogat felbontással </a:t>
            </a:r>
            <a:r>
              <a:rPr lang="hu-HU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pásztázható</a:t>
            </a:r>
            <a:endParaRPr lang="hu-HU" sz="2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Esrf-Grenoble-latke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97380"/>
            <a:ext cx="9144000" cy="4960620"/>
          </a:xfrm>
          <a:prstGeom prst="rect">
            <a:avLst/>
          </a:prstGeom>
        </p:spPr>
      </p:pic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303213" y="182563"/>
            <a:ext cx="39497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ESRF,  Grenoble</a:t>
            </a:r>
          </a:p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European Synchrotron Radiation Facility</a:t>
            </a:r>
            <a:endParaRPr lang="hu-H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5" name="Oval 7"/>
          <p:cNvSpPr>
            <a:spLocks noChangeArrowheads="1"/>
          </p:cNvSpPr>
          <p:nvPr/>
        </p:nvSpPr>
        <p:spPr bwMode="auto">
          <a:xfrm>
            <a:off x="3359150" y="4138613"/>
            <a:ext cx="2921000" cy="454025"/>
          </a:xfrm>
          <a:prstGeom prst="ellips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958975" y="2774950"/>
            <a:ext cx="838200" cy="1733550"/>
            <a:chOff x="1234" y="1748"/>
            <a:chExt cx="528" cy="1092"/>
          </a:xfrm>
        </p:grpSpPr>
        <p:sp>
          <p:nvSpPr>
            <p:cNvPr id="9222" name="Line 8"/>
            <p:cNvSpPr>
              <a:spLocks noChangeShapeType="1"/>
            </p:cNvSpPr>
            <p:nvPr/>
          </p:nvSpPr>
          <p:spPr bwMode="auto">
            <a:xfrm>
              <a:off x="1474" y="2160"/>
              <a:ext cx="0" cy="6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23" name="Text Box 9"/>
            <p:cNvSpPr txBox="1">
              <a:spLocks noChangeArrowheads="1"/>
            </p:cNvSpPr>
            <p:nvPr/>
          </p:nvSpPr>
          <p:spPr bwMode="auto">
            <a:xfrm>
              <a:off x="1234" y="1748"/>
              <a:ext cx="528" cy="3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3200" b="1" i="1">
                  <a:solidFill>
                    <a:srgbClr val="0033CC"/>
                  </a:solidFill>
                </a:rPr>
                <a:t>ILL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LL-Grenoble-latke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836712"/>
            <a:ext cx="8028384" cy="602128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79512" y="116632"/>
            <a:ext cx="5894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Institute </a:t>
            </a:r>
            <a:r>
              <a:rPr lang="hu-HU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Laue-Langevin</a:t>
            </a:r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ILL, Grenoble</a:t>
            </a:r>
            <a:endParaRPr lang="hu-HU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864442" y="1715012"/>
            <a:ext cx="1348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EMBL</a:t>
            </a:r>
            <a:endParaRPr lang="hu-HU" sz="32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Egyenes összekötő nyíllal 5"/>
          <p:cNvCxnSpPr/>
          <p:nvPr/>
        </p:nvCxnSpPr>
        <p:spPr>
          <a:xfrm rot="16200000" flipH="1">
            <a:off x="7072241" y="3016991"/>
            <a:ext cx="1196522" cy="4316"/>
          </a:xfrm>
          <a:prstGeom prst="straightConnector1">
            <a:avLst/>
          </a:prstGeom>
          <a:ln w="63500">
            <a:solidFill>
              <a:srgbClr val="FD030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37524"/>
            <a:ext cx="7977163" cy="5652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179512" y="116632"/>
            <a:ext cx="8209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Institute </a:t>
            </a:r>
            <a:r>
              <a:rPr lang="hu-HU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Laue-Langevin</a:t>
            </a:r>
            <a:r>
              <a:rPr lang="hu-H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ILL, Grenoble      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sz="2000" i="1" dirty="0" smtClean="0">
                <a:latin typeface="Times New Roman" pitchFamily="18" charset="0"/>
                <a:cs typeface="Times New Roman" pitchFamily="18" charset="0"/>
              </a:rPr>
              <a:t>1997-es állapot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hu-HU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1052</Words>
  <Application>Microsoft Office PowerPoint</Application>
  <PresentationFormat>Diavetítés a képernyőre (4:3 oldalarány)</PresentationFormat>
  <Paragraphs>243</Paragraphs>
  <Slides>63</Slides>
  <Notes>2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63</vt:i4>
      </vt:variant>
    </vt:vector>
  </HeadingPairs>
  <TitlesOfParts>
    <vt:vector size="65" baseType="lpstr">
      <vt:lpstr>Office-téma</vt:lpstr>
      <vt:lpstr>Graph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VULCAN: Guide – filter &amp; focus</vt:lpstr>
      <vt:lpstr>VULCAN: Overview</vt:lpstr>
      <vt:lpstr>Double Disc Chopper: made in Hungary</vt:lpstr>
      <vt:lpstr>Vulcan: shielding</vt:lpstr>
      <vt:lpstr>Vulcan: hutch  (kuckó) </vt:lpstr>
      <vt:lpstr>VULCAN:  kintről</vt:lpstr>
      <vt:lpstr>Flux Measurements</vt:lpstr>
      <vt:lpstr>High Intensity – Beam Profile</vt:lpstr>
      <vt:lpstr>High Intensity – Flux Estimation</vt:lpstr>
      <vt:lpstr>High Resolution – Beam Profile: no collimation</vt:lpstr>
      <vt:lpstr>High Resolution Option:  +  collimation</vt:lpstr>
      <vt:lpstr>Detector Module</vt:lpstr>
      <vt:lpstr>Detector Banks + Collimators</vt:lpstr>
      <vt:lpstr>56. dia</vt:lpstr>
      <vt:lpstr>57. dia</vt:lpstr>
      <vt:lpstr>Sample Table</vt:lpstr>
      <vt:lpstr>Sample Table in the hutch</vt:lpstr>
      <vt:lpstr>In-situ measurements with vacuum furnace</vt:lpstr>
      <vt:lpstr>In-situ data collected on extruded Ti rod</vt:lpstr>
      <vt:lpstr>Load Frame</vt:lpstr>
      <vt:lpstr>63. dia</vt:lpstr>
    </vt:vector>
  </TitlesOfParts>
  <Company>ELTE Anyagfizikai Tanszék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ungar</dc:creator>
  <cp:lastModifiedBy>Ungár Tamás</cp:lastModifiedBy>
  <cp:revision>98</cp:revision>
  <dcterms:created xsi:type="dcterms:W3CDTF">2010-11-11T17:56:35Z</dcterms:created>
  <dcterms:modified xsi:type="dcterms:W3CDTF">2011-06-03T07:08:28Z</dcterms:modified>
</cp:coreProperties>
</file>