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vml" ContentType="application/vnd.openxmlformats-officedocument.vmlDrawing"/>
  <Default Extension="doc" ContentType="application/msword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8" r:id="rId2"/>
    <p:sldId id="271" r:id="rId3"/>
    <p:sldId id="260" r:id="rId4"/>
    <p:sldId id="261" r:id="rId5"/>
    <p:sldId id="277" r:id="rId6"/>
    <p:sldId id="284" r:id="rId7"/>
    <p:sldId id="289" r:id="rId8"/>
    <p:sldId id="287" r:id="rId9"/>
    <p:sldId id="288" r:id="rId10"/>
    <p:sldId id="278" r:id="rId11"/>
    <p:sldId id="279" r:id="rId12"/>
    <p:sldId id="280" r:id="rId13"/>
    <p:sldId id="290" r:id="rId14"/>
    <p:sldId id="281" r:id="rId15"/>
    <p:sldId id="291" r:id="rId16"/>
    <p:sldId id="282" r:id="rId17"/>
    <p:sldId id="292" r:id="rId18"/>
    <p:sldId id="293" r:id="rId19"/>
    <p:sldId id="294" r:id="rId20"/>
    <p:sldId id="283" r:id="rId21"/>
    <p:sldId id="295" r:id="rId22"/>
    <p:sldId id="296" r:id="rId23"/>
    <p:sldId id="297" r:id="rId24"/>
    <p:sldId id="262" r:id="rId25"/>
    <p:sldId id="298" r:id="rId26"/>
    <p:sldId id="299" r:id="rId27"/>
    <p:sldId id="300" r:id="rId28"/>
    <p:sldId id="263" r:id="rId29"/>
    <p:sldId id="301" r:id="rId30"/>
    <p:sldId id="302" r:id="rId31"/>
    <p:sldId id="303" r:id="rId32"/>
    <p:sldId id="304" r:id="rId33"/>
    <p:sldId id="314" r:id="rId34"/>
    <p:sldId id="315" r:id="rId35"/>
    <p:sldId id="305" r:id="rId36"/>
    <p:sldId id="306" r:id="rId37"/>
    <p:sldId id="264" r:id="rId38"/>
    <p:sldId id="309" r:id="rId39"/>
    <p:sldId id="307" r:id="rId40"/>
    <p:sldId id="308" r:id="rId41"/>
    <p:sldId id="310" r:id="rId42"/>
    <p:sldId id="312" r:id="rId43"/>
    <p:sldId id="313" r:id="rId44"/>
    <p:sldId id="311" r:id="rId45"/>
    <p:sldId id="317" r:id="rId46"/>
    <p:sldId id="265" r:id="rId47"/>
    <p:sldId id="318" r:id="rId48"/>
    <p:sldId id="319" r:id="rId49"/>
    <p:sldId id="320" r:id="rId50"/>
    <p:sldId id="321" r:id="rId51"/>
    <p:sldId id="322" r:id="rId52"/>
    <p:sldId id="323" r:id="rId53"/>
    <p:sldId id="326" r:id="rId54"/>
    <p:sldId id="327" r:id="rId55"/>
    <p:sldId id="328" r:id="rId56"/>
    <p:sldId id="324" r:id="rId57"/>
    <p:sldId id="316" r:id="rId58"/>
    <p:sldId id="329" r:id="rId59"/>
    <p:sldId id="330" r:id="rId60"/>
    <p:sldId id="331" r:id="rId61"/>
    <p:sldId id="332" r:id="rId62"/>
    <p:sldId id="333" r:id="rId63"/>
    <p:sldId id="334" r:id="rId64"/>
    <p:sldId id="335" r:id="rId65"/>
    <p:sldId id="336" r:id="rId66"/>
    <p:sldId id="337" r:id="rId67"/>
    <p:sldId id="338" r:id="rId68"/>
    <p:sldId id="339" r:id="rId69"/>
    <p:sldId id="340" r:id="rId70"/>
    <p:sldId id="341" r:id="rId71"/>
    <p:sldId id="342" r:id="rId72"/>
    <p:sldId id="343" r:id="rId73"/>
    <p:sldId id="344" r:id="rId74"/>
    <p:sldId id="345" r:id="rId75"/>
    <p:sldId id="346" r:id="rId76"/>
    <p:sldId id="347" r:id="rId77"/>
    <p:sldId id="348" r:id="rId78"/>
    <p:sldId id="349" r:id="rId79"/>
    <p:sldId id="350" r:id="rId80"/>
    <p:sldId id="351" r:id="rId81"/>
    <p:sldId id="352" r:id="rId82"/>
    <p:sldId id="353" r:id="rId83"/>
    <p:sldId id="354" r:id="rId84"/>
    <p:sldId id="355" r:id="rId85"/>
    <p:sldId id="356" r:id="rId86"/>
    <p:sldId id="357" r:id="rId87"/>
    <p:sldId id="358" r:id="rId88"/>
    <p:sldId id="359" r:id="rId89"/>
    <p:sldId id="360" r:id="rId90"/>
    <p:sldId id="361" r:id="rId91"/>
    <p:sldId id="362" r:id="rId92"/>
    <p:sldId id="363" r:id="rId93"/>
    <p:sldId id="364" r:id="rId94"/>
    <p:sldId id="365" r:id="rId95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102" d="100"/>
          <a:sy n="102" d="100"/>
        </p:scale>
        <p:origin x="-902" y="-8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2007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7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90.emf"/><Relationship Id="rId1" Type="http://schemas.openxmlformats.org/officeDocument/2006/relationships/image" Target="../media/image8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6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1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2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3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4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86.wmf"/><Relationship Id="rId1" Type="http://schemas.openxmlformats.org/officeDocument/2006/relationships/image" Target="../media/image85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320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6457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5397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833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94900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3417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3913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3814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955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881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0723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748EFA-777D-4C4C-BB57-F2961D2444EE}" type="datetimeFigureOut">
              <a:rPr lang="en-US" smtClean="0"/>
              <a:t>11/19/2014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82290F-D75C-4DF0-AA2E-BA5088E950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31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mailto:tungar@cityu.edu.hk" TargetMode="Externa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microsoft.com/office/2007/relationships/hdphoto" Target="../media/hdphoto3.wdp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gi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12.wdp"/><Relationship Id="rId7" Type="http://schemas.microsoft.com/office/2007/relationships/hdphoto" Target="../media/hdphoto14.wdp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.png"/><Relationship Id="rId5" Type="http://schemas.microsoft.com/office/2007/relationships/hdphoto" Target="../media/hdphoto13.wdp"/><Relationship Id="rId4" Type="http://schemas.openxmlformats.org/officeDocument/2006/relationships/image" Target="../media/image49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15.wdp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6.wdp"/><Relationship Id="rId4" Type="http://schemas.openxmlformats.org/officeDocument/2006/relationships/image" Target="../media/image55.png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17.wdp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8.wdp"/><Relationship Id="rId4" Type="http://schemas.openxmlformats.org/officeDocument/2006/relationships/image" Target="../media/image57.png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19.wdp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20.wdp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5" Type="http://schemas.microsoft.com/office/2007/relationships/hdphoto" Target="../media/hdphoto21.wdp"/><Relationship Id="rId4" Type="http://schemas.openxmlformats.org/officeDocument/2006/relationships/image" Target="../media/image6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2.wdp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3.wdp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24.wdp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5" Type="http://schemas.microsoft.com/office/2007/relationships/hdphoto" Target="../media/hdphoto25.wdp"/><Relationship Id="rId4" Type="http://schemas.openxmlformats.org/officeDocument/2006/relationships/image" Target="../media/image66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26.wdp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9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70.wmf"/><Relationship Id="rId4" Type="http://schemas.openxmlformats.org/officeDocument/2006/relationships/oleObject" Target="../embeddings/Microsoft_Word_97_-_2003_Document1.doc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76.w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77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78.wmf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81.w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82.w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83.w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image" Target="../media/image84.wmf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86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85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4" Type="http://schemas.openxmlformats.org/officeDocument/2006/relationships/image" Target="../media/image87.wmf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4" Type="http://schemas.openxmlformats.org/officeDocument/2006/relationships/image" Target="../media/image88.wmf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7" Type="http://schemas.openxmlformats.org/officeDocument/2006/relationships/image" Target="../media/image9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Microsoft_Word_97_-_2003_Document2.doc"/><Relationship Id="rId5" Type="http://schemas.openxmlformats.org/officeDocument/2006/relationships/oleObject" Target="../embeddings/oleObject14.bin"/><Relationship Id="rId4" Type="http://schemas.openxmlformats.org/officeDocument/2006/relationships/image" Target="../media/image89.wmf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gif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71600" y="476672"/>
            <a:ext cx="7765267" cy="50167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A6180/8180: 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Modern Scattering Methods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 Materials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Science</a:t>
            </a: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Lecture given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by 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Prof. Tamas UNGAR	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Office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G6601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E-mail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hlinkClick r:id="rId2"/>
              </a:rPr>
              <a:t>tungar@cityu.edu.hk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Course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leader: Dr Suresh M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Chathoth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6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Structure </a:t>
            </a:r>
            <a:r>
              <a:rPr lang="en-US" sz="36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determination by diffraction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07504" y="6255593"/>
            <a:ext cx="1211263" cy="485775"/>
            <a:chOff x="4297" y="361"/>
            <a:chExt cx="910" cy="36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155679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7405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11560" y="1052736"/>
            <a:ext cx="6264857" cy="3046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LP :  Lorentz-Polarization factor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polarization factor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Lorentz  -  polarization factor  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for an unpolarized incoming beam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0" name="Group 79"/>
          <p:cNvGrpSpPr/>
          <p:nvPr/>
        </p:nvGrpSpPr>
        <p:grpSpPr>
          <a:xfrm>
            <a:off x="4186663" y="1556792"/>
            <a:ext cx="2257545" cy="1173788"/>
            <a:chOff x="3419872" y="1866994"/>
            <a:chExt cx="2257545" cy="1173788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50000" contrast="-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9872" y="1916832"/>
              <a:ext cx="2085975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" name="Rectangle 78"/>
            <p:cNvSpPr/>
            <p:nvPr/>
          </p:nvSpPr>
          <p:spPr>
            <a:xfrm>
              <a:off x="5364088" y="2708920"/>
              <a:ext cx="216024" cy="2442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 rot="20798154">
              <a:off x="5461393" y="1866994"/>
              <a:ext cx="216024" cy="2442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50000" contras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6187" y="4243933"/>
            <a:ext cx="2066925" cy="105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" name="TextBox 83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79512" y="764704"/>
            <a:ext cx="32047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</a:t>
            </a:r>
            <a:r>
              <a:rPr lang="en-US" sz="2400" b="1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NaCl</a:t>
            </a:r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as  </a:t>
            </a:r>
            <a:r>
              <a:rPr lang="en-US" sz="2400" b="1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ZnS</a:t>
            </a:r>
            <a:endParaRPr lang="en-US" sz="2400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474" y="2636912"/>
            <a:ext cx="8704014" cy="2923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3779912" y="5703639"/>
            <a:ext cx="44655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4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intensities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turn </a:t>
            </a:r>
            <a:r>
              <a:rPr lang="en-US" sz="24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out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 be </a:t>
            </a:r>
            <a:r>
              <a:rPr lang="en-US" sz="24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wrong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228184" y="3356992"/>
            <a:ext cx="2592288" cy="2088232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TextBox 80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29990" y="1360788"/>
            <a:ext cx="34483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from the two options:</a:t>
            </a: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checking with the other option: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3886"/>
          <a:stretch/>
        </p:blipFill>
        <p:spPr bwMode="auto">
          <a:xfrm>
            <a:off x="2843808" y="1418106"/>
            <a:ext cx="1260104" cy="282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7" r="48881"/>
          <a:stretch/>
        </p:blipFill>
        <p:spPr bwMode="auto">
          <a:xfrm>
            <a:off x="3878370" y="1809351"/>
            <a:ext cx="739841" cy="403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 descr="http://www.chemguide.co.uk/atoms/structures/naclexpl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054"/>
          <a:stretch/>
        </p:blipFill>
        <p:spPr bwMode="auto">
          <a:xfrm>
            <a:off x="925138" y="2204864"/>
            <a:ext cx="3503017" cy="3168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ttp://www.geocities.jp/ohba_lab_ob_page/Structure/Zn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1988840"/>
            <a:ext cx="3578561" cy="3384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Picture 2" descr="http://www.chemguide.co.uk/atoms/structures/naclexpl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109" t="28498" r="-1" b="30643"/>
          <a:stretch/>
        </p:blipFill>
        <p:spPr bwMode="auto">
          <a:xfrm>
            <a:off x="1764301" y="5439148"/>
            <a:ext cx="932313" cy="1176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TextBox 76"/>
          <p:cNvSpPr txBox="1"/>
          <p:nvPr/>
        </p:nvSpPr>
        <p:spPr>
          <a:xfrm>
            <a:off x="1979712" y="1052736"/>
            <a:ext cx="501772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 Cl                               </a:t>
            </a:r>
            <a:r>
              <a:rPr lang="en-US" sz="32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ZnS</a:t>
            </a:r>
            <a:endParaRPr lang="en-US" sz="32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270892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58785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Patterson function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special 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1424831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7" name="TextBox 76"/>
              <p:cNvSpPr txBox="1"/>
              <p:nvPr/>
            </p:nvSpPr>
            <p:spPr>
              <a:xfrm>
                <a:off x="539552" y="2996952"/>
                <a:ext cx="7199407" cy="34161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 structure factor in terms of continuous electron/charge density:</a:t>
                </a:r>
              </a:p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this is a Fourier transform:</a:t>
                </a:r>
              </a:p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  <a:r>
                  <a:rPr lang="en-US" sz="2800" i="1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FT[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(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]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 scattered intensity:   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=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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  <a:r>
                  <a:rPr lang="en-US" sz="2800" i="1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</a:t>
                </a:r>
                <a:r>
                  <a:rPr lang="en-US" sz="28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2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, </a:t>
                </a:r>
                <a:r>
                  <a:rPr lang="en-US" sz="2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where 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K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2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𝑠𝑖𝑛</m:t>
                        </m:r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</m:t>
                        </m:r>
                      </m:num>
                      <m:den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</m:t>
                        </m:r>
                      </m:den>
                    </m:f>
                  </m:oMath>
                </a14:m>
                <a:endParaRPr lang="en-US" sz="2800" baseline="30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TextBox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552" y="2996952"/>
                <a:ext cx="7199407" cy="3416128"/>
              </a:xfrm>
              <a:prstGeom prst="rect">
                <a:avLst/>
              </a:prstGeom>
              <a:blipFill rotWithShape="1">
                <a:blip r:embed="rId2"/>
                <a:stretch>
                  <a:fillRect l="-931" t="-8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990560" y="116632"/>
            <a:ext cx="28055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function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298" y="908720"/>
            <a:ext cx="2864358" cy="3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0702" y="1208552"/>
            <a:ext cx="3054096" cy="780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041" y="2132856"/>
            <a:ext cx="1669542" cy="240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2204864"/>
            <a:ext cx="3115056" cy="633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8" name="Picture 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4740" y="3501008"/>
            <a:ext cx="5157216" cy="694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7" name="TextBox 76"/>
              <p:cNvSpPr txBox="1"/>
              <p:nvPr/>
            </p:nvSpPr>
            <p:spPr>
              <a:xfrm>
                <a:off x="1195177" y="1268760"/>
                <a:ext cx="6681637" cy="31139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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  <a:r>
                  <a:rPr lang="en-US" sz="2800" i="1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</a:t>
                </a:r>
                <a:r>
                  <a:rPr lang="en-US" sz="28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2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 </a:t>
                </a:r>
                <a:r>
                  <a:rPr 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  <a:r>
                  <a:rPr lang="en-US" sz="2800" i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</a:t>
                </a:r>
                <a:r>
                  <a:rPr 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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  <a:r>
                  <a:rPr lang="en-US" sz="2800" i="1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</a:t>
                </a:r>
                <a:r>
                  <a:rPr lang="en-US" sz="2800" i="1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*</a:t>
                </a:r>
                <a:r>
                  <a:rPr lang="en-US" sz="2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 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FT[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sz="28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)]×FT[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(-</a:t>
                </a:r>
                <a:r>
                  <a:rPr lang="en-US" sz="28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)]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</a:t>
                </a:r>
              </a:p>
              <a:p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= FT[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sz="28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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</a:t>
                </a:r>
                <a:r>
                  <a: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(-</a:t>
                </a:r>
                <a:r>
                  <a:rPr lang="en-US" sz="28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)] = FT[P(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)]</a:t>
                </a:r>
              </a:p>
              <a:p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P(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= </a:t>
                </a:r>
                <a14:m>
                  <m:oMath xmlns:m="http://schemas.openxmlformats.org/officeDocument/2006/math">
                    <m:nary>
                      <m:naryPr>
                        <m:limLoc m:val="undOvr"/>
                        <m:subHide m:val="on"/>
                        <m:supHide m:val="on"/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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(</m:t>
                        </m:r>
                        <m:r>
                          <a:rPr lang="en-US" sz="2800" b="1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𝐫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)</m:t>
                        </m:r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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(</m:t>
                        </m:r>
                        <m:r>
                          <a:rPr lang="en-US" sz="2800" b="1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𝐫</m:t>
                        </m:r>
                        <m:r>
                          <a:rPr lang="en-US" sz="2800" b="0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+</m:t>
                        </m:r>
                        <m:r>
                          <a:rPr lang="en-US" sz="2800" b="1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𝐫</m:t>
                        </m:r>
                        <m:r>
                          <a:rPr lang="en-US" sz="2800" b="0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′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)</m:t>
                        </m:r>
                        <m:sSup>
                          <m:sSupPr>
                            <m:ctrlPr>
                              <a:rPr lang="en-US" sz="2800" b="0" i="1" smtClean="0">
                                <a:latin typeface="Cambria Math"/>
                                <a:cs typeface="Times New Roman" panose="02020603050405020304" pitchFamily="18" charset="0"/>
                                <a:sym typeface="Symbol"/>
                              </a:rPr>
                            </m:ctrlPr>
                          </m:sSupPr>
                          <m:e>
                            <m:r>
                              <a:rPr lang="en-US" sz="2800" b="0" i="1" smtClean="0">
                                <a:latin typeface="Cambria Math"/>
                                <a:cs typeface="Times New Roman" panose="02020603050405020304" pitchFamily="18" charset="0"/>
                                <a:sym typeface="Symbol"/>
                              </a:rPr>
                              <m:t>𝑑</m:t>
                            </m:r>
                          </m:e>
                          <m:sup>
                            <m:r>
                              <a:rPr lang="en-US" sz="2800" b="0" i="1" smtClean="0">
                                <a:latin typeface="Cambria Math"/>
                                <a:cs typeface="Times New Roman" panose="02020603050405020304" pitchFamily="18" charset="0"/>
                                <a:sym typeface="Symbol"/>
                              </a:rPr>
                              <m:t>3</m:t>
                            </m:r>
                          </m:sup>
                        </m:sSup>
                        <m:r>
                          <a:rPr lang="en-US" sz="2800" b="1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𝐫</m:t>
                        </m:r>
                        <m:r>
                          <a:rPr lang="en-US" sz="2800" b="0" i="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′</m:t>
                        </m:r>
                      </m:e>
                    </m:nary>
                  </m:oMath>
                </a14:m>
                <a:endPara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Patterson function: autocorrelation of 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(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r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TextBox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5177" y="1268760"/>
                <a:ext cx="6681637" cy="3113929"/>
              </a:xfrm>
              <a:prstGeom prst="rect">
                <a:avLst/>
              </a:prstGeom>
              <a:blipFill rotWithShape="1">
                <a:blip r:embed="rId2"/>
                <a:stretch>
                  <a:fillRect l="-1825" t="-1957" r="-1004" b="-45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990560" y="116632"/>
            <a:ext cx="28055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function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4561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2990560" y="116632"/>
            <a:ext cx="28055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function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492315"/>
            <a:ext cx="5304961" cy="48170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366861" y="836712"/>
            <a:ext cx="8025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linear  charge density  and the corresponding Patterson function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2990560" y="116632"/>
            <a:ext cx="28055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function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366861" y="836712"/>
            <a:ext cx="72674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diffraction experiment yields:  the </a:t>
            </a:r>
            <a:r>
              <a:rPr lang="en-US" sz="28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pair - correlation</a:t>
            </a:r>
            <a:endParaRPr lang="en-US" sz="2800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Kép 1" descr="Na-Cl-Crystal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25402" y="1600234"/>
            <a:ext cx="4470969" cy="3888432"/>
          </a:xfrm>
          <a:prstGeom prst="rect">
            <a:avLst/>
          </a:prstGeom>
        </p:spPr>
      </p:pic>
      <p:grpSp>
        <p:nvGrpSpPr>
          <p:cNvPr id="80" name="Csoportba foglalás 32"/>
          <p:cNvGrpSpPr/>
          <p:nvPr/>
        </p:nvGrpSpPr>
        <p:grpSpPr>
          <a:xfrm>
            <a:off x="611560" y="2302785"/>
            <a:ext cx="8211597" cy="4438583"/>
            <a:chOff x="813742" y="1323239"/>
            <a:chExt cx="8211597" cy="4438583"/>
          </a:xfrm>
        </p:grpSpPr>
        <p:sp>
          <p:nvSpPr>
            <p:cNvPr id="81" name="Ellipszis 25"/>
            <p:cNvSpPr/>
            <p:nvPr/>
          </p:nvSpPr>
          <p:spPr>
            <a:xfrm>
              <a:off x="2774657" y="3523006"/>
              <a:ext cx="432048" cy="414101"/>
            </a:xfrm>
            <a:prstGeom prst="ellipse">
              <a:avLst/>
            </a:prstGeom>
            <a:solidFill>
              <a:srgbClr val="168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82" name="Ellipszis 26"/>
            <p:cNvSpPr/>
            <p:nvPr/>
          </p:nvSpPr>
          <p:spPr>
            <a:xfrm>
              <a:off x="943224" y="1658523"/>
              <a:ext cx="432048" cy="414101"/>
            </a:xfrm>
            <a:prstGeom prst="ellipse">
              <a:avLst/>
            </a:prstGeom>
            <a:solidFill>
              <a:srgbClr val="168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3" name="Csoportba foglalás 31"/>
            <p:cNvGrpSpPr/>
            <p:nvPr/>
          </p:nvGrpSpPr>
          <p:grpSpPr>
            <a:xfrm>
              <a:off x="813742" y="1323239"/>
              <a:ext cx="8211597" cy="4438583"/>
              <a:chOff x="813742" y="1323239"/>
              <a:chExt cx="8211597" cy="4438583"/>
            </a:xfrm>
          </p:grpSpPr>
          <p:grpSp>
            <p:nvGrpSpPr>
              <p:cNvPr id="84" name="Csoportba foglalás 14"/>
              <p:cNvGrpSpPr/>
              <p:nvPr/>
            </p:nvGrpSpPr>
            <p:grpSpPr>
              <a:xfrm rot="727204">
                <a:off x="2627784" y="3212976"/>
                <a:ext cx="1080120" cy="1224136"/>
                <a:chOff x="4572000" y="3356992"/>
                <a:chExt cx="2839716" cy="2844697"/>
              </a:xfrm>
            </p:grpSpPr>
            <p:sp>
              <p:nvSpPr>
                <p:cNvPr id="92" name="Ív 11"/>
                <p:cNvSpPr/>
                <p:nvPr/>
              </p:nvSpPr>
              <p:spPr>
                <a:xfrm rot="2518333">
                  <a:off x="4770372" y="3895783"/>
                  <a:ext cx="1584176" cy="1728192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3" name="Ív 12"/>
                <p:cNvSpPr/>
                <p:nvPr/>
              </p:nvSpPr>
              <p:spPr>
                <a:xfrm rot="2518333">
                  <a:off x="4735343" y="3682261"/>
                  <a:ext cx="2154508" cy="2181006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4" name="Ív 13"/>
                <p:cNvSpPr/>
                <p:nvPr/>
              </p:nvSpPr>
              <p:spPr>
                <a:xfrm rot="2518333">
                  <a:off x="4572000" y="3356992"/>
                  <a:ext cx="2839716" cy="2844697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85" name="Csoportba foglalás 15"/>
              <p:cNvGrpSpPr/>
              <p:nvPr/>
            </p:nvGrpSpPr>
            <p:grpSpPr>
              <a:xfrm rot="960607">
                <a:off x="813742" y="1323239"/>
                <a:ext cx="1080120" cy="1224136"/>
                <a:chOff x="4572000" y="3356992"/>
                <a:chExt cx="2839716" cy="2844697"/>
              </a:xfrm>
            </p:grpSpPr>
            <p:sp>
              <p:nvSpPr>
                <p:cNvPr id="89" name="Ív 16"/>
                <p:cNvSpPr/>
                <p:nvPr/>
              </p:nvSpPr>
              <p:spPr>
                <a:xfrm rot="2518333">
                  <a:off x="4770372" y="3895783"/>
                  <a:ext cx="1584176" cy="1728192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0" name="Ív 17"/>
                <p:cNvSpPr/>
                <p:nvPr/>
              </p:nvSpPr>
              <p:spPr>
                <a:xfrm rot="2518333">
                  <a:off x="4735343" y="3682261"/>
                  <a:ext cx="2154508" cy="2181006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1" name="Ív 18"/>
                <p:cNvSpPr/>
                <p:nvPr/>
              </p:nvSpPr>
              <p:spPr>
                <a:xfrm rot="2518333">
                  <a:off x="4572000" y="3356992"/>
                  <a:ext cx="2839716" cy="2844697"/>
                </a:xfrm>
                <a:prstGeom prst="arc">
                  <a:avLst/>
                </a:prstGeom>
                <a:ln w="25400">
                  <a:solidFill>
                    <a:srgbClr val="0000CC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cxnSp>
            <p:nvCxnSpPr>
              <p:cNvPr id="86" name="Egyenes összekötő nyíllal 21"/>
              <p:cNvCxnSpPr/>
              <p:nvPr/>
            </p:nvCxnSpPr>
            <p:spPr>
              <a:xfrm>
                <a:off x="1979712" y="2060848"/>
                <a:ext cx="6480720" cy="2448272"/>
              </a:xfrm>
              <a:prstGeom prst="straightConnector1">
                <a:avLst/>
              </a:prstGeom>
              <a:ln w="38100">
                <a:solidFill>
                  <a:srgbClr val="0000CC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Egyenes összekötő nyíllal 22"/>
              <p:cNvCxnSpPr/>
              <p:nvPr/>
            </p:nvCxnSpPr>
            <p:spPr>
              <a:xfrm>
                <a:off x="3779912" y="3933056"/>
                <a:ext cx="4688904" cy="584448"/>
              </a:xfrm>
              <a:prstGeom prst="straightConnector1">
                <a:avLst/>
              </a:prstGeom>
              <a:ln w="38100">
                <a:solidFill>
                  <a:srgbClr val="0000CC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88" name="Kép 29" descr="sinusz2.png"/>
              <p:cNvPicPr>
                <a:picLocks noChangeAspect="1"/>
              </p:cNvPicPr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 rot="5400000">
                <a:off x="7160729" y="3897212"/>
                <a:ext cx="2520280" cy="1208940"/>
              </a:xfrm>
              <a:prstGeom prst="rect">
                <a:avLst/>
              </a:prstGeom>
            </p:spPr>
          </p:pic>
        </p:grpSp>
      </p:grpSp>
      <p:cxnSp>
        <p:nvCxnSpPr>
          <p:cNvPr id="95" name="Egyenes összekötő nyíllal 28"/>
          <p:cNvCxnSpPr/>
          <p:nvPr/>
        </p:nvCxnSpPr>
        <p:spPr>
          <a:xfrm rot="16200000" flipH="1">
            <a:off x="985442" y="2896378"/>
            <a:ext cx="1800200" cy="1800200"/>
          </a:xfrm>
          <a:prstGeom prst="straightConnector1">
            <a:avLst/>
          </a:prstGeom>
          <a:ln w="635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1553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3645024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60016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Patterson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function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 analysis,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data-bases and applications, 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special 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1349579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555776" y="116632"/>
            <a:ext cx="42450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 analysis, data – bases 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406382" y="764704"/>
            <a:ext cx="64179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diffraction pattern is the </a:t>
            </a:r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fingerprint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 materials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169" name="Group 7168"/>
          <p:cNvGrpSpPr/>
          <p:nvPr/>
        </p:nvGrpSpPr>
        <p:grpSpPr>
          <a:xfrm>
            <a:off x="1979712" y="1124744"/>
            <a:ext cx="6984776" cy="5472608"/>
            <a:chOff x="1979712" y="1124744"/>
            <a:chExt cx="6984776" cy="5472608"/>
          </a:xfrm>
        </p:grpSpPr>
        <p:pic>
          <p:nvPicPr>
            <p:cNvPr id="717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30000" contrast="8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658"/>
            <a:stretch/>
          </p:blipFill>
          <p:spPr bwMode="auto">
            <a:xfrm>
              <a:off x="1979712" y="1296339"/>
              <a:ext cx="6912768" cy="530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68" name="Rectangle 7167"/>
            <p:cNvSpPr/>
            <p:nvPr/>
          </p:nvSpPr>
          <p:spPr>
            <a:xfrm>
              <a:off x="8676456" y="1124744"/>
              <a:ext cx="288032" cy="15841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0974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2204864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58169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indexing, 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Patterson function</a:t>
            </a:r>
          </a:p>
          <a:p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special 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193272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555776" y="116632"/>
            <a:ext cx="42450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 analysis, data – bases 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406382" y="764704"/>
            <a:ext cx="64179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diffraction pattern is the </a:t>
            </a:r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fingerprint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 materials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4436"/>
          <a:stretch/>
        </p:blipFill>
        <p:spPr bwMode="auto">
          <a:xfrm>
            <a:off x="1182834" y="1340768"/>
            <a:ext cx="7709646" cy="4957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194" name="Picture 2" descr="http://www.icdd.com/resources/webpdf/sample.gif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09" y="1196752"/>
            <a:ext cx="8176255" cy="45365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2833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340" name="Picture 4" descr="https://lh3.googleusercontent.com/-TeE6rhZAXxk/TW5eP4yZCkI/AAAAAAAAAFs/xT-SXfaKaX4/s1600/JCPDS+Card.jp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053" y="1052736"/>
            <a:ext cx="7884387" cy="5202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06045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340" name="Picture 4" descr="https://lh3.googleusercontent.com/-TeE6rhZAXxk/TW5eP4yZCkI/AAAAAAAAAFs/xT-SXfaKaX4/s1600/JCPDS+Card.jp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053" y="1052736"/>
            <a:ext cx="7884387" cy="5202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4644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60000">
            <a:off x="2162922" y="-613645"/>
            <a:ext cx="4962207" cy="801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8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8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151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8128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7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8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8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151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43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593"/>
          <a:stretch/>
        </p:blipFill>
        <p:spPr bwMode="auto">
          <a:xfrm>
            <a:off x="875646" y="980728"/>
            <a:ext cx="7587454" cy="5267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3365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8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8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3195998" y="116632"/>
            <a:ext cx="2456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ICDD data files</a:t>
            </a:r>
          </a:p>
        </p:txBody>
      </p:sp>
      <p:cxnSp>
        <p:nvCxnSpPr>
          <p:cNvPr id="151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936" b="3"/>
          <a:stretch/>
        </p:blipFill>
        <p:spPr bwMode="auto">
          <a:xfrm>
            <a:off x="450370" y="1052736"/>
            <a:ext cx="8156746" cy="538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43365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4005064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59400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Patterson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function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Rietveld analysis, 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special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3621932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699792" y="116632"/>
            <a:ext cx="6263253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the Rietveld method</a:t>
            </a:r>
          </a:p>
          <a:p>
            <a:endParaRPr lang="en-US" sz="1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refinement from powder patterns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Group 150"/>
          <p:cNvGrpSpPr/>
          <p:nvPr/>
        </p:nvGrpSpPr>
        <p:grpSpPr>
          <a:xfrm>
            <a:off x="827584" y="1412776"/>
            <a:ext cx="7794763" cy="4893647"/>
            <a:chOff x="663381" y="1052736"/>
            <a:chExt cx="7794763" cy="4893647"/>
          </a:xfrm>
        </p:grpSpPr>
        <p:sp>
          <p:nvSpPr>
            <p:cNvPr id="75" name="TextBox 74"/>
            <p:cNvSpPr txBox="1"/>
            <p:nvPr/>
          </p:nvSpPr>
          <p:spPr>
            <a:xfrm>
              <a:off x="663381" y="1052736"/>
              <a:ext cx="7794763" cy="48936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principle of the Rietveld Method is </a:t>
              </a:r>
              <a:endPara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to minimize 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 function 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M, 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difference between </a:t>
              </a:r>
            </a:p>
            <a:p>
              <a:pPr>
                <a:lnSpc>
                  <a:spcPct val="150000"/>
                </a:lnSpc>
              </a:pP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measured diffraction pattern  </a:t>
              </a:r>
              <a:r>
                <a:rPr lang="en-US" sz="3200" dirty="0" err="1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3200" baseline="30000" dirty="0" err="1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obs</a:t>
              </a:r>
              <a:endParaRPr lang="en-US" sz="3200" baseline="30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and the 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calculated 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pattern  </a:t>
              </a:r>
              <a:r>
                <a:rPr lang="en-US" sz="3200" dirty="0" err="1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3200" baseline="30000" dirty="0" err="1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calc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150000"/>
                </a:lnSpc>
              </a:pP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endPara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			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  <a:r>
                <a:rPr lang="en-US" sz="2400" i="1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:  weights,  c :  scaling factor</a:t>
              </a:r>
            </a:p>
          </p:txBody>
        </p:sp>
        <p:pic>
          <p:nvPicPr>
            <p:cNvPr id="17414" name="Picture 6" descr=" M = \sum_{i} W_i \left \{ y_i^{obs} - \frac{1}{c} y_i^{calc} \right \}^2   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30000" contrast="8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3728" y="3933056"/>
              <a:ext cx="4455855" cy="9361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304745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915816" y="116632"/>
            <a:ext cx="30909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Rietveld method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703" b="58138"/>
          <a:stretch/>
        </p:blipFill>
        <p:spPr bwMode="auto">
          <a:xfrm>
            <a:off x="2371039" y="908720"/>
            <a:ext cx="6432372" cy="4968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878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08246" y="116632"/>
            <a:ext cx="14398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" name="Group 87"/>
          <p:cNvGrpSpPr/>
          <p:nvPr/>
        </p:nvGrpSpPr>
        <p:grpSpPr>
          <a:xfrm>
            <a:off x="827584" y="980728"/>
            <a:ext cx="7803852" cy="4994465"/>
            <a:chOff x="827584" y="980728"/>
            <a:chExt cx="7803852" cy="4994465"/>
          </a:xfrm>
        </p:grpSpPr>
        <p:grpSp>
          <p:nvGrpSpPr>
            <p:cNvPr id="80" name="Group 79"/>
            <p:cNvGrpSpPr/>
            <p:nvPr/>
          </p:nvGrpSpPr>
          <p:grpSpPr>
            <a:xfrm>
              <a:off x="827584" y="980728"/>
              <a:ext cx="7803852" cy="4994465"/>
              <a:chOff x="827584" y="980728"/>
              <a:chExt cx="7803852" cy="4994465"/>
            </a:xfrm>
          </p:grpSpPr>
          <p:grpSp>
            <p:nvGrpSpPr>
              <p:cNvPr id="78" name="Group 77"/>
              <p:cNvGrpSpPr/>
              <p:nvPr/>
            </p:nvGrpSpPr>
            <p:grpSpPr>
              <a:xfrm>
                <a:off x="827584" y="980728"/>
                <a:ext cx="7803852" cy="4994465"/>
                <a:chOff x="827584" y="980728"/>
                <a:chExt cx="7803852" cy="4994465"/>
              </a:xfrm>
            </p:grpSpPr>
            <p:pic>
              <p:nvPicPr>
                <p:cNvPr id="1026" name="Picture 2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27584" y="980728"/>
                  <a:ext cx="7803852" cy="4994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Rectangle 76"/>
                <p:cNvSpPr/>
                <p:nvPr/>
              </p:nvSpPr>
              <p:spPr>
                <a:xfrm>
                  <a:off x="5868144" y="1772816"/>
                  <a:ext cx="504056" cy="2880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6482308" y="5373216"/>
                  <a:ext cx="504056" cy="2880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" name="Rectangle 80"/>
              <p:cNvSpPr/>
              <p:nvPr/>
            </p:nvSpPr>
            <p:spPr>
              <a:xfrm>
                <a:off x="926779" y="4869160"/>
                <a:ext cx="504056" cy="2880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83" name="Straight Connector 82"/>
            <p:cNvCxnSpPr/>
            <p:nvPr/>
          </p:nvCxnSpPr>
          <p:spPr>
            <a:xfrm flipH="1">
              <a:off x="1282492" y="5043656"/>
              <a:ext cx="17120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 flipV="1">
              <a:off x="1274872" y="4853920"/>
              <a:ext cx="1" cy="20764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TextBox 86"/>
            <p:cNvSpPr txBox="1"/>
            <p:nvPr/>
          </p:nvSpPr>
          <p:spPr>
            <a:xfrm>
              <a:off x="1074497" y="4987915"/>
              <a:ext cx="38985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0478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915816" y="116632"/>
            <a:ext cx="30909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Rietveld method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8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593"/>
          <a:stretch/>
        </p:blipFill>
        <p:spPr bwMode="auto">
          <a:xfrm>
            <a:off x="2195431" y="836712"/>
            <a:ext cx="6310194" cy="5500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8805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915816" y="116632"/>
            <a:ext cx="30909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Rietveld method</a:t>
            </a:r>
          </a:p>
        </p:txBody>
      </p:sp>
      <p:grpSp>
        <p:nvGrpSpPr>
          <p:cNvPr id="21505" name="Group 21504"/>
          <p:cNvGrpSpPr/>
          <p:nvPr/>
        </p:nvGrpSpPr>
        <p:grpSpPr>
          <a:xfrm>
            <a:off x="1330116" y="476672"/>
            <a:ext cx="7562364" cy="5976664"/>
            <a:chOff x="1330116" y="764704"/>
            <a:chExt cx="7562364" cy="5976664"/>
          </a:xfrm>
        </p:grpSpPr>
        <p:pic>
          <p:nvPicPr>
            <p:cNvPr id="21506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10000" contrast="6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116" y="864096"/>
              <a:ext cx="7562364" cy="5877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4" name="Rectangle 21503"/>
            <p:cNvSpPr/>
            <p:nvPr/>
          </p:nvSpPr>
          <p:spPr>
            <a:xfrm>
              <a:off x="6732240" y="764704"/>
              <a:ext cx="576064" cy="4320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07" name="TextBox 21506"/>
          <p:cNvSpPr txBox="1"/>
          <p:nvPr/>
        </p:nvSpPr>
        <p:spPr>
          <a:xfrm>
            <a:off x="6094729" y="6453336"/>
            <a:ext cx="29417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R.A.Jung</a:t>
            </a:r>
            <a:r>
              <a:rPr lang="en-US" sz="1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The Rietveld Method, 1993</a:t>
            </a:r>
            <a:endParaRPr lang="en-US" sz="14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206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494116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60016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Patterson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function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analysis, </a:t>
            </a:r>
          </a:p>
          <a:p>
            <a:r>
              <a:rPr lang="en-US" sz="3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special </a:t>
            </a:r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applications,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stress-strain 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181885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17232" y="1412776"/>
            <a:ext cx="7809130" cy="521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Szövegdoboz 2"/>
          <p:cNvSpPr txBox="1"/>
          <p:nvPr/>
        </p:nvSpPr>
        <p:spPr>
          <a:xfrm>
            <a:off x="395536" y="116632"/>
            <a:ext cx="64443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err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Macherauch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, E. (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1965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schematic classification of internal stresses</a:t>
            </a:r>
            <a:endParaRPr lang="hu-HU" sz="2800" dirty="0">
              <a:solidFill>
                <a:srgbClr val="00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1124744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4470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l="55305" t="4139" b="48951"/>
          <a:stretch>
            <a:fillRect/>
          </a:stretch>
        </p:blipFill>
        <p:spPr bwMode="auto">
          <a:xfrm>
            <a:off x="179512" y="1412775"/>
            <a:ext cx="3168352" cy="2693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Szövegdoboz 2"/>
          <p:cNvSpPr txBox="1"/>
          <p:nvPr/>
        </p:nvSpPr>
        <p:spPr>
          <a:xfrm>
            <a:off x="395536" y="44624"/>
            <a:ext cx="64443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err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Macherauch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, E. (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1965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schematic classification of internal stresses</a:t>
            </a:r>
            <a:endParaRPr lang="hu-HU" sz="2800" dirty="0">
              <a:solidFill>
                <a:srgbClr val="00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Szövegdoboz 3"/>
          <p:cNvSpPr txBox="1"/>
          <p:nvPr/>
        </p:nvSpPr>
        <p:spPr>
          <a:xfrm>
            <a:off x="3540368" y="1833786"/>
            <a:ext cx="4992072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32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2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Symbol"/>
              </a:rPr>
              <a:t>: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macro-stress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averaged over </a:t>
            </a:r>
            <a:r>
              <a:rPr lang="en-US" sz="24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many grains</a:t>
            </a:r>
          </a:p>
          <a:p>
            <a:endParaRPr lang="en-US" sz="2400" dirty="0" smtClean="0">
              <a:latin typeface="Times New Roman" pitchFamily="18" charset="0"/>
              <a:cs typeface="Times New Roman" pitchFamily="18" charset="0"/>
              <a:sym typeface="Symbol"/>
            </a:endParaRPr>
          </a:p>
          <a:p>
            <a:r>
              <a:rPr lang="hu-HU" sz="32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2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II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: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intergranular-stresses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averaged over </a:t>
            </a:r>
            <a:r>
              <a:rPr lang="en-US" sz="24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individual grains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</a:p>
          <a:p>
            <a:r>
              <a:rPr lang="hu-HU" sz="36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6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III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: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micro-strains  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(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or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stresses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)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produced by </a:t>
            </a:r>
            <a:r>
              <a:rPr lang="en-US" sz="28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dislocations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8" name="Egyenes összekötő 149"/>
          <p:cNvCxnSpPr/>
          <p:nvPr/>
        </p:nvCxnSpPr>
        <p:spPr>
          <a:xfrm>
            <a:off x="179512" y="105273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16325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88013" y="128651"/>
            <a:ext cx="5368777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stress – strain</a:t>
            </a:r>
          </a:p>
          <a:p>
            <a:endParaRPr lang="en-US" sz="1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ONLY  strain can be measured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Egyenes összekötő 149"/>
          <p:cNvCxnSpPr/>
          <p:nvPr/>
        </p:nvCxnSpPr>
        <p:spPr>
          <a:xfrm>
            <a:off x="179512" y="134076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https://fys.kuleuven.be/iks/nvsf/images/xrd_figure_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996" y="1435942"/>
            <a:ext cx="4762500" cy="5305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4" name="Group 183"/>
          <p:cNvGrpSpPr/>
          <p:nvPr/>
        </p:nvGrpSpPr>
        <p:grpSpPr>
          <a:xfrm>
            <a:off x="375673" y="1700808"/>
            <a:ext cx="2790562" cy="4392488"/>
            <a:chOff x="375673" y="1844824"/>
            <a:chExt cx="2790562" cy="4392488"/>
          </a:xfrm>
        </p:grpSpPr>
        <p:grpSp>
          <p:nvGrpSpPr>
            <p:cNvPr id="162" name="Group 161"/>
            <p:cNvGrpSpPr/>
            <p:nvPr/>
          </p:nvGrpSpPr>
          <p:grpSpPr>
            <a:xfrm>
              <a:off x="957703" y="1844824"/>
              <a:ext cx="1916784" cy="1008112"/>
              <a:chOff x="957703" y="1556792"/>
              <a:chExt cx="1916784" cy="1008112"/>
            </a:xfrm>
          </p:grpSpPr>
          <p:sp>
            <p:nvSpPr>
              <p:cNvPr id="75" name="Rectangle 74"/>
              <p:cNvSpPr/>
              <p:nvPr/>
            </p:nvSpPr>
            <p:spPr>
              <a:xfrm>
                <a:off x="957703" y="1801210"/>
                <a:ext cx="1916783" cy="547670"/>
              </a:xfrm>
              <a:prstGeom prst="rect">
                <a:avLst/>
              </a:pr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1" name="Group 160"/>
              <p:cNvGrpSpPr/>
              <p:nvPr/>
            </p:nvGrpSpPr>
            <p:grpSpPr>
              <a:xfrm>
                <a:off x="1110198" y="1556792"/>
                <a:ext cx="1764289" cy="1008112"/>
                <a:chOff x="1110198" y="1556792"/>
                <a:chExt cx="1764289" cy="1008112"/>
              </a:xfrm>
            </p:grpSpPr>
            <p:grpSp>
              <p:nvGrpSpPr>
                <p:cNvPr id="158" name="Group 157"/>
                <p:cNvGrpSpPr/>
                <p:nvPr/>
              </p:nvGrpSpPr>
              <p:grpSpPr>
                <a:xfrm>
                  <a:off x="1110198" y="1556792"/>
                  <a:ext cx="1595012" cy="1008112"/>
                  <a:chOff x="1110198" y="1556792"/>
                  <a:chExt cx="1595012" cy="1008112"/>
                </a:xfrm>
              </p:grpSpPr>
              <p:grpSp>
                <p:nvGrpSpPr>
                  <p:cNvPr id="154" name="Group 153"/>
                  <p:cNvGrpSpPr/>
                  <p:nvPr/>
                </p:nvGrpSpPr>
                <p:grpSpPr>
                  <a:xfrm>
                    <a:off x="1110198" y="1916832"/>
                    <a:ext cx="1595012" cy="288032"/>
                    <a:chOff x="1110198" y="1916832"/>
                    <a:chExt cx="1595012" cy="288032"/>
                  </a:xfrm>
                </p:grpSpPr>
                <p:cxnSp>
                  <p:nvCxnSpPr>
                    <p:cNvPr id="153" name="Straight Connector 152"/>
                    <p:cNvCxnSpPr/>
                    <p:nvPr/>
                  </p:nvCxnSpPr>
                  <p:spPr>
                    <a:xfrm>
                      <a:off x="1110198" y="1916832"/>
                      <a:ext cx="1589594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Straight Connector 154"/>
                    <p:cNvCxnSpPr/>
                    <p:nvPr/>
                  </p:nvCxnSpPr>
                  <p:spPr>
                    <a:xfrm>
                      <a:off x="1115616" y="2204864"/>
                      <a:ext cx="1589594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7" name="Straight Arrow Connector 156"/>
                  <p:cNvCxnSpPr/>
                  <p:nvPr/>
                </p:nvCxnSpPr>
                <p:spPr>
                  <a:xfrm>
                    <a:off x="2483768" y="1556792"/>
                    <a:ext cx="0" cy="360040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Arrow Connector 158"/>
                  <p:cNvCxnSpPr/>
                  <p:nvPr/>
                </p:nvCxnSpPr>
                <p:spPr>
                  <a:xfrm>
                    <a:off x="2483768" y="2204864"/>
                    <a:ext cx="0" cy="360040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headEnd type="triangle" w="med" len="lg"/>
                    <a:tailEnd type="non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0" name="TextBox 159"/>
                <p:cNvSpPr txBox="1"/>
                <p:nvPr/>
              </p:nvSpPr>
              <p:spPr>
                <a:xfrm>
                  <a:off x="2535933" y="1801210"/>
                  <a:ext cx="33855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d</a:t>
                  </a:r>
                  <a:endPara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165" name="Rectangle 164"/>
            <p:cNvSpPr/>
            <p:nvPr/>
          </p:nvSpPr>
          <p:spPr>
            <a:xfrm>
              <a:off x="971600" y="3601410"/>
              <a:ext cx="1916783" cy="547670"/>
            </a:xfrm>
            <a:prstGeom prst="rect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" name="Group 165"/>
            <p:cNvGrpSpPr/>
            <p:nvPr/>
          </p:nvGrpSpPr>
          <p:grpSpPr>
            <a:xfrm rot="20385938">
              <a:off x="1124095" y="3356992"/>
              <a:ext cx="1764289" cy="1008112"/>
              <a:chOff x="1110198" y="1556792"/>
              <a:chExt cx="1764289" cy="1008112"/>
            </a:xfrm>
          </p:grpSpPr>
          <p:grpSp>
            <p:nvGrpSpPr>
              <p:cNvPr id="167" name="Group 166"/>
              <p:cNvGrpSpPr/>
              <p:nvPr/>
            </p:nvGrpSpPr>
            <p:grpSpPr>
              <a:xfrm>
                <a:off x="1110198" y="1556792"/>
                <a:ext cx="1595012" cy="1008112"/>
                <a:chOff x="1110198" y="1556792"/>
                <a:chExt cx="1595012" cy="1008112"/>
              </a:xfrm>
            </p:grpSpPr>
            <p:grpSp>
              <p:nvGrpSpPr>
                <p:cNvPr id="169" name="Group 168"/>
                <p:cNvGrpSpPr/>
                <p:nvPr/>
              </p:nvGrpSpPr>
              <p:grpSpPr>
                <a:xfrm>
                  <a:off x="1110198" y="1916832"/>
                  <a:ext cx="1595012" cy="288032"/>
                  <a:chOff x="1110198" y="1916832"/>
                  <a:chExt cx="1595012" cy="288032"/>
                </a:xfrm>
              </p:grpSpPr>
              <p:cxnSp>
                <p:nvCxnSpPr>
                  <p:cNvPr id="172" name="Straight Connector 171"/>
                  <p:cNvCxnSpPr/>
                  <p:nvPr/>
                </p:nvCxnSpPr>
                <p:spPr>
                  <a:xfrm>
                    <a:off x="1110198" y="1916832"/>
                    <a:ext cx="1589594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Straight Connector 172"/>
                  <p:cNvCxnSpPr/>
                  <p:nvPr/>
                </p:nvCxnSpPr>
                <p:spPr>
                  <a:xfrm>
                    <a:off x="1115616" y="2204864"/>
                    <a:ext cx="1589594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70" name="Straight Arrow Connector 169"/>
                <p:cNvCxnSpPr/>
                <p:nvPr/>
              </p:nvCxnSpPr>
              <p:spPr>
                <a:xfrm>
                  <a:off x="2483768" y="1556792"/>
                  <a:ext cx="0" cy="36004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Arrow Connector 170"/>
                <p:cNvCxnSpPr/>
                <p:nvPr/>
              </p:nvCxnSpPr>
              <p:spPr>
                <a:xfrm>
                  <a:off x="2483768" y="2204864"/>
                  <a:ext cx="0" cy="36004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headEnd type="triangle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" name="TextBox 167"/>
              <p:cNvSpPr txBox="1"/>
              <p:nvPr/>
            </p:nvSpPr>
            <p:spPr>
              <a:xfrm>
                <a:off x="2535933" y="1801210"/>
                <a:ext cx="33855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  <a:endParaRPr lang="en-US" sz="2400" i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63" name="Cube 162"/>
            <p:cNvSpPr/>
            <p:nvPr/>
          </p:nvSpPr>
          <p:spPr>
            <a:xfrm>
              <a:off x="375673" y="4823244"/>
              <a:ext cx="2528143" cy="1414068"/>
            </a:xfrm>
            <a:prstGeom prst="cube">
              <a:avLst>
                <a:gd name="adj" fmla="val 40266"/>
              </a:avLst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" name="Straight Connector 180"/>
            <p:cNvCxnSpPr/>
            <p:nvPr/>
          </p:nvCxnSpPr>
          <p:spPr>
            <a:xfrm flipV="1">
              <a:off x="2387545" y="4855649"/>
              <a:ext cx="465350" cy="8568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 flipV="1">
              <a:off x="2517146" y="5351871"/>
              <a:ext cx="378663" cy="6947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Arrow Connector 178"/>
            <p:cNvCxnSpPr/>
            <p:nvPr/>
          </p:nvCxnSpPr>
          <p:spPr>
            <a:xfrm rot="17943537">
              <a:off x="2425104" y="5064610"/>
              <a:ext cx="0" cy="36004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/>
            <p:cNvCxnSpPr/>
            <p:nvPr/>
          </p:nvCxnSpPr>
          <p:spPr>
            <a:xfrm rot="17943537">
              <a:off x="2986215" y="5350258"/>
              <a:ext cx="0" cy="36004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lg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TextBox 176"/>
            <p:cNvSpPr txBox="1"/>
            <p:nvPr/>
          </p:nvSpPr>
          <p:spPr>
            <a:xfrm>
              <a:off x="2627784" y="49835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endPara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9932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288013" y="128651"/>
            <a:ext cx="8250207" cy="5847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stress – strain</a:t>
            </a:r>
          </a:p>
          <a:p>
            <a:endParaRPr lang="en-US" sz="1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ONLY  strain can be measured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	d 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is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always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measured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parallel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to 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where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is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distance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of the 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planes normal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 the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vector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tilting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specimen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allows to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determine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different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components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of the 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strain-tensor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Egyenes összekötő 149"/>
          <p:cNvCxnSpPr/>
          <p:nvPr/>
        </p:nvCxnSpPr>
        <p:spPr>
          <a:xfrm>
            <a:off x="179512" y="134076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" name="Group 183"/>
          <p:cNvGrpSpPr/>
          <p:nvPr/>
        </p:nvGrpSpPr>
        <p:grpSpPr>
          <a:xfrm>
            <a:off x="375673" y="1700808"/>
            <a:ext cx="2790562" cy="4392488"/>
            <a:chOff x="375673" y="1844824"/>
            <a:chExt cx="2790562" cy="4392488"/>
          </a:xfrm>
        </p:grpSpPr>
        <p:grpSp>
          <p:nvGrpSpPr>
            <p:cNvPr id="162" name="Group 161"/>
            <p:cNvGrpSpPr/>
            <p:nvPr/>
          </p:nvGrpSpPr>
          <p:grpSpPr>
            <a:xfrm>
              <a:off x="957703" y="1844824"/>
              <a:ext cx="1916784" cy="1008112"/>
              <a:chOff x="957703" y="1556792"/>
              <a:chExt cx="1916784" cy="1008112"/>
            </a:xfrm>
          </p:grpSpPr>
          <p:sp>
            <p:nvSpPr>
              <p:cNvPr id="75" name="Rectangle 74"/>
              <p:cNvSpPr/>
              <p:nvPr/>
            </p:nvSpPr>
            <p:spPr>
              <a:xfrm>
                <a:off x="957703" y="1801210"/>
                <a:ext cx="1916783" cy="547670"/>
              </a:xfrm>
              <a:prstGeom prst="rect">
                <a:avLst/>
              </a:pr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1" name="Group 160"/>
              <p:cNvGrpSpPr/>
              <p:nvPr/>
            </p:nvGrpSpPr>
            <p:grpSpPr>
              <a:xfrm>
                <a:off x="1110198" y="1556792"/>
                <a:ext cx="1764289" cy="1008112"/>
                <a:chOff x="1110198" y="1556792"/>
                <a:chExt cx="1764289" cy="1008112"/>
              </a:xfrm>
            </p:grpSpPr>
            <p:grpSp>
              <p:nvGrpSpPr>
                <p:cNvPr id="158" name="Group 157"/>
                <p:cNvGrpSpPr/>
                <p:nvPr/>
              </p:nvGrpSpPr>
              <p:grpSpPr>
                <a:xfrm>
                  <a:off x="1110198" y="1556792"/>
                  <a:ext cx="1595012" cy="1008112"/>
                  <a:chOff x="1110198" y="1556792"/>
                  <a:chExt cx="1595012" cy="1008112"/>
                </a:xfrm>
              </p:grpSpPr>
              <p:grpSp>
                <p:nvGrpSpPr>
                  <p:cNvPr id="154" name="Group 153"/>
                  <p:cNvGrpSpPr/>
                  <p:nvPr/>
                </p:nvGrpSpPr>
                <p:grpSpPr>
                  <a:xfrm>
                    <a:off x="1110198" y="1916832"/>
                    <a:ext cx="1595012" cy="288032"/>
                    <a:chOff x="1110198" y="1916832"/>
                    <a:chExt cx="1595012" cy="288032"/>
                  </a:xfrm>
                </p:grpSpPr>
                <p:cxnSp>
                  <p:nvCxnSpPr>
                    <p:cNvPr id="153" name="Straight Connector 152"/>
                    <p:cNvCxnSpPr/>
                    <p:nvPr/>
                  </p:nvCxnSpPr>
                  <p:spPr>
                    <a:xfrm>
                      <a:off x="1110198" y="1916832"/>
                      <a:ext cx="1589594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Straight Connector 154"/>
                    <p:cNvCxnSpPr/>
                    <p:nvPr/>
                  </p:nvCxnSpPr>
                  <p:spPr>
                    <a:xfrm>
                      <a:off x="1115616" y="2204864"/>
                      <a:ext cx="1589594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7" name="Straight Arrow Connector 156"/>
                  <p:cNvCxnSpPr/>
                  <p:nvPr/>
                </p:nvCxnSpPr>
                <p:spPr>
                  <a:xfrm>
                    <a:off x="2483768" y="1556792"/>
                    <a:ext cx="0" cy="360040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Arrow Connector 158"/>
                  <p:cNvCxnSpPr/>
                  <p:nvPr/>
                </p:nvCxnSpPr>
                <p:spPr>
                  <a:xfrm>
                    <a:off x="2483768" y="2204864"/>
                    <a:ext cx="0" cy="360040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headEnd type="triangle" w="med" len="lg"/>
                    <a:tailEnd type="non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0" name="TextBox 159"/>
                <p:cNvSpPr txBox="1"/>
                <p:nvPr/>
              </p:nvSpPr>
              <p:spPr>
                <a:xfrm>
                  <a:off x="2535933" y="1801210"/>
                  <a:ext cx="33855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d</a:t>
                  </a:r>
                  <a:endPara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165" name="Rectangle 164"/>
            <p:cNvSpPr/>
            <p:nvPr/>
          </p:nvSpPr>
          <p:spPr>
            <a:xfrm>
              <a:off x="971600" y="3601410"/>
              <a:ext cx="1916783" cy="547670"/>
            </a:xfrm>
            <a:prstGeom prst="rect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" name="Group 165"/>
            <p:cNvGrpSpPr/>
            <p:nvPr/>
          </p:nvGrpSpPr>
          <p:grpSpPr>
            <a:xfrm rot="20385938">
              <a:off x="1124095" y="3356992"/>
              <a:ext cx="1764289" cy="1008112"/>
              <a:chOff x="1110198" y="1556792"/>
              <a:chExt cx="1764289" cy="1008112"/>
            </a:xfrm>
          </p:grpSpPr>
          <p:grpSp>
            <p:nvGrpSpPr>
              <p:cNvPr id="167" name="Group 166"/>
              <p:cNvGrpSpPr/>
              <p:nvPr/>
            </p:nvGrpSpPr>
            <p:grpSpPr>
              <a:xfrm>
                <a:off x="1110198" y="1556792"/>
                <a:ext cx="1595012" cy="1008112"/>
                <a:chOff x="1110198" y="1556792"/>
                <a:chExt cx="1595012" cy="1008112"/>
              </a:xfrm>
            </p:grpSpPr>
            <p:grpSp>
              <p:nvGrpSpPr>
                <p:cNvPr id="169" name="Group 168"/>
                <p:cNvGrpSpPr/>
                <p:nvPr/>
              </p:nvGrpSpPr>
              <p:grpSpPr>
                <a:xfrm>
                  <a:off x="1110198" y="1916832"/>
                  <a:ext cx="1595012" cy="288032"/>
                  <a:chOff x="1110198" y="1916832"/>
                  <a:chExt cx="1595012" cy="288032"/>
                </a:xfrm>
              </p:grpSpPr>
              <p:cxnSp>
                <p:nvCxnSpPr>
                  <p:cNvPr id="172" name="Straight Connector 171"/>
                  <p:cNvCxnSpPr/>
                  <p:nvPr/>
                </p:nvCxnSpPr>
                <p:spPr>
                  <a:xfrm>
                    <a:off x="1110198" y="1916832"/>
                    <a:ext cx="1589594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Straight Connector 172"/>
                  <p:cNvCxnSpPr/>
                  <p:nvPr/>
                </p:nvCxnSpPr>
                <p:spPr>
                  <a:xfrm>
                    <a:off x="1115616" y="2204864"/>
                    <a:ext cx="1589594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70" name="Straight Arrow Connector 169"/>
                <p:cNvCxnSpPr/>
                <p:nvPr/>
              </p:nvCxnSpPr>
              <p:spPr>
                <a:xfrm>
                  <a:off x="2483768" y="1556792"/>
                  <a:ext cx="0" cy="36004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Arrow Connector 170"/>
                <p:cNvCxnSpPr/>
                <p:nvPr/>
              </p:nvCxnSpPr>
              <p:spPr>
                <a:xfrm>
                  <a:off x="2483768" y="2204864"/>
                  <a:ext cx="0" cy="36004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headEnd type="triangle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" name="TextBox 167"/>
              <p:cNvSpPr txBox="1"/>
              <p:nvPr/>
            </p:nvSpPr>
            <p:spPr>
              <a:xfrm>
                <a:off x="2535933" y="1801210"/>
                <a:ext cx="33855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  <a:endParaRPr lang="en-US" sz="2400" i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63" name="Cube 162"/>
            <p:cNvSpPr/>
            <p:nvPr/>
          </p:nvSpPr>
          <p:spPr>
            <a:xfrm>
              <a:off x="375673" y="4823244"/>
              <a:ext cx="2528143" cy="1414068"/>
            </a:xfrm>
            <a:prstGeom prst="cube">
              <a:avLst>
                <a:gd name="adj" fmla="val 40266"/>
              </a:avLst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" name="Straight Connector 180"/>
            <p:cNvCxnSpPr/>
            <p:nvPr/>
          </p:nvCxnSpPr>
          <p:spPr>
            <a:xfrm flipV="1">
              <a:off x="2387545" y="4855649"/>
              <a:ext cx="465350" cy="8568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 flipV="1">
              <a:off x="2517146" y="5351871"/>
              <a:ext cx="378663" cy="6947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Arrow Connector 178"/>
            <p:cNvCxnSpPr/>
            <p:nvPr/>
          </p:nvCxnSpPr>
          <p:spPr>
            <a:xfrm rot="17943537">
              <a:off x="2425104" y="5064610"/>
              <a:ext cx="0" cy="36004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/>
            <p:cNvCxnSpPr/>
            <p:nvPr/>
          </p:nvCxnSpPr>
          <p:spPr>
            <a:xfrm rot="17943537">
              <a:off x="2986215" y="5350258"/>
              <a:ext cx="0" cy="36004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lg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TextBox 176"/>
            <p:cNvSpPr txBox="1"/>
            <p:nvPr/>
          </p:nvSpPr>
          <p:spPr>
            <a:xfrm>
              <a:off x="2627784" y="49835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endPara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4690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2050" name="Picture 2" descr="http://www.opengda.org/documentation/manuals/Diffcalc/trunk/_images/sixcircle_gamma_on_arm.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280" y="764704"/>
            <a:ext cx="5735216" cy="5816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288013" y="128651"/>
            <a:ext cx="8825878" cy="67403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stress – strain</a:t>
            </a:r>
          </a:p>
          <a:p>
            <a:endParaRPr lang="en-US" sz="1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6-circle diffractometer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for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stress measurement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at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synchrotrons</a:t>
            </a: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http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://www.opengda.org/documentation/manuals/Diffcalc/trunk/user/manual.html</a:t>
            </a:r>
          </a:p>
        </p:txBody>
      </p:sp>
    </p:spTree>
    <p:extLst>
      <p:ext uri="{BB962C8B-B14F-4D97-AF65-F5344CB8AC3E}">
        <p14:creationId xmlns:p14="http://schemas.microsoft.com/office/powerpoint/2010/main" val="2014571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3226964" y="128651"/>
            <a:ext cx="2137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stress – strain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30000"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0626" y="2650958"/>
            <a:ext cx="5829846" cy="3802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Box 74"/>
          <p:cNvSpPr txBox="1"/>
          <p:nvPr/>
        </p:nvSpPr>
        <p:spPr>
          <a:xfrm>
            <a:off x="251520" y="908720"/>
            <a:ext cx="435888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usual notations for X-ray</a:t>
            </a: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stress-strain experiments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: sample coordinates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laboratory coordinates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8448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3226964" y="128651"/>
            <a:ext cx="2137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stress – strain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38" name="Group 5137"/>
          <p:cNvGrpSpPr/>
          <p:nvPr/>
        </p:nvGrpSpPr>
        <p:grpSpPr>
          <a:xfrm>
            <a:off x="1666974" y="1242822"/>
            <a:ext cx="7081490" cy="4922482"/>
            <a:chOff x="1522958" y="916622"/>
            <a:chExt cx="7081490" cy="4922482"/>
          </a:xfrm>
        </p:grpSpPr>
        <p:grpSp>
          <p:nvGrpSpPr>
            <p:cNvPr id="5125" name="Group 5124"/>
            <p:cNvGrpSpPr/>
            <p:nvPr/>
          </p:nvGrpSpPr>
          <p:grpSpPr>
            <a:xfrm>
              <a:off x="1522958" y="1714854"/>
              <a:ext cx="6505426" cy="3802378"/>
              <a:chOff x="995028" y="1229883"/>
              <a:chExt cx="6505426" cy="3802378"/>
            </a:xfrm>
          </p:grpSpPr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30000" contras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47308">
                <a:off x="1670608" y="1229883"/>
                <a:ext cx="5829846" cy="38023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124" name="Group 5123"/>
              <p:cNvGrpSpPr/>
              <p:nvPr/>
            </p:nvGrpSpPr>
            <p:grpSpPr>
              <a:xfrm>
                <a:off x="995028" y="1846830"/>
                <a:ext cx="4081028" cy="2187915"/>
                <a:chOff x="995028" y="1846830"/>
                <a:chExt cx="4081028" cy="2187915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 rot="2307742">
                  <a:off x="3059832" y="2348880"/>
                  <a:ext cx="2016224" cy="1152128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121" name="Group 5120"/>
                <p:cNvGrpSpPr/>
                <p:nvPr/>
              </p:nvGrpSpPr>
              <p:grpSpPr>
                <a:xfrm>
                  <a:off x="2411760" y="1846830"/>
                  <a:ext cx="1656184" cy="2088088"/>
                  <a:chOff x="2411760" y="1846830"/>
                  <a:chExt cx="1656184" cy="2088088"/>
                </a:xfrm>
              </p:grpSpPr>
              <p:cxnSp>
                <p:nvCxnSpPr>
                  <p:cNvPr id="164" name="Straight Connector 163"/>
                  <p:cNvCxnSpPr/>
                  <p:nvPr/>
                </p:nvCxnSpPr>
                <p:spPr>
                  <a:xfrm flipH="1" flipV="1">
                    <a:off x="3131840" y="1846830"/>
                    <a:ext cx="288032" cy="21401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9" name="Straight Connector 188"/>
                  <p:cNvCxnSpPr/>
                  <p:nvPr/>
                </p:nvCxnSpPr>
                <p:spPr>
                  <a:xfrm flipH="1">
                    <a:off x="3885456" y="3717032"/>
                    <a:ext cx="182488" cy="21788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" name="Straight Connector 189"/>
                  <p:cNvCxnSpPr/>
                  <p:nvPr/>
                </p:nvCxnSpPr>
                <p:spPr>
                  <a:xfrm flipH="1" flipV="1">
                    <a:off x="2411760" y="2760078"/>
                    <a:ext cx="1482080" cy="117297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/>
                  <p:cNvCxnSpPr/>
                  <p:nvPr/>
                </p:nvCxnSpPr>
                <p:spPr>
                  <a:xfrm flipH="1">
                    <a:off x="2411760" y="1846830"/>
                    <a:ext cx="720080" cy="91440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96" name="Group 195"/>
                <p:cNvGrpSpPr/>
                <p:nvPr/>
              </p:nvGrpSpPr>
              <p:grpSpPr>
                <a:xfrm>
                  <a:off x="1943708" y="1880900"/>
                  <a:ext cx="1656184" cy="2088088"/>
                  <a:chOff x="2411760" y="1846830"/>
                  <a:chExt cx="1656184" cy="2088088"/>
                </a:xfrm>
              </p:grpSpPr>
              <p:cxnSp>
                <p:nvCxnSpPr>
                  <p:cNvPr id="197" name="Straight Connector 196"/>
                  <p:cNvCxnSpPr/>
                  <p:nvPr/>
                </p:nvCxnSpPr>
                <p:spPr>
                  <a:xfrm flipH="1" flipV="1">
                    <a:off x="3131840" y="1846830"/>
                    <a:ext cx="288032" cy="21401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" name="Straight Connector 197"/>
                  <p:cNvCxnSpPr/>
                  <p:nvPr/>
                </p:nvCxnSpPr>
                <p:spPr>
                  <a:xfrm flipH="1">
                    <a:off x="3885456" y="3717032"/>
                    <a:ext cx="182488" cy="21788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" name="Straight Connector 198"/>
                  <p:cNvCxnSpPr/>
                  <p:nvPr/>
                </p:nvCxnSpPr>
                <p:spPr>
                  <a:xfrm flipH="1" flipV="1">
                    <a:off x="2411760" y="2760078"/>
                    <a:ext cx="1482080" cy="117297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0" name="Straight Connector 199"/>
                  <p:cNvCxnSpPr/>
                  <p:nvPr/>
                </p:nvCxnSpPr>
                <p:spPr>
                  <a:xfrm flipH="1">
                    <a:off x="2411760" y="1846830"/>
                    <a:ext cx="720080" cy="91440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01" name="Group 200"/>
                <p:cNvGrpSpPr/>
                <p:nvPr/>
              </p:nvGrpSpPr>
              <p:grpSpPr>
                <a:xfrm>
                  <a:off x="1475656" y="1914970"/>
                  <a:ext cx="1656184" cy="2088088"/>
                  <a:chOff x="2411760" y="1846830"/>
                  <a:chExt cx="1656184" cy="2088088"/>
                </a:xfrm>
              </p:grpSpPr>
              <p:cxnSp>
                <p:nvCxnSpPr>
                  <p:cNvPr id="202" name="Straight Connector 201"/>
                  <p:cNvCxnSpPr/>
                  <p:nvPr/>
                </p:nvCxnSpPr>
                <p:spPr>
                  <a:xfrm flipH="1" flipV="1">
                    <a:off x="3131840" y="1846830"/>
                    <a:ext cx="288032" cy="21401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3" name="Straight Connector 202"/>
                  <p:cNvCxnSpPr/>
                  <p:nvPr/>
                </p:nvCxnSpPr>
                <p:spPr>
                  <a:xfrm flipH="1">
                    <a:off x="3885456" y="3717032"/>
                    <a:ext cx="182488" cy="21788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/>
                  <p:cNvCxnSpPr/>
                  <p:nvPr/>
                </p:nvCxnSpPr>
                <p:spPr>
                  <a:xfrm flipH="1" flipV="1">
                    <a:off x="2411760" y="2760078"/>
                    <a:ext cx="1482080" cy="117297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5" name="Straight Connector 204"/>
                  <p:cNvCxnSpPr/>
                  <p:nvPr/>
                </p:nvCxnSpPr>
                <p:spPr>
                  <a:xfrm flipH="1">
                    <a:off x="2411760" y="1846830"/>
                    <a:ext cx="720080" cy="91440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06" name="Group 205"/>
                <p:cNvGrpSpPr/>
                <p:nvPr/>
              </p:nvGrpSpPr>
              <p:grpSpPr>
                <a:xfrm>
                  <a:off x="995028" y="1946657"/>
                  <a:ext cx="1656184" cy="2088088"/>
                  <a:chOff x="2411760" y="1846830"/>
                  <a:chExt cx="1656184" cy="2088088"/>
                </a:xfrm>
              </p:grpSpPr>
              <p:cxnSp>
                <p:nvCxnSpPr>
                  <p:cNvPr id="207" name="Straight Connector 206"/>
                  <p:cNvCxnSpPr/>
                  <p:nvPr/>
                </p:nvCxnSpPr>
                <p:spPr>
                  <a:xfrm flipH="1" flipV="1">
                    <a:off x="3131840" y="1846830"/>
                    <a:ext cx="288032" cy="21401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/>
                  <p:cNvCxnSpPr/>
                  <p:nvPr/>
                </p:nvCxnSpPr>
                <p:spPr>
                  <a:xfrm flipH="1">
                    <a:off x="3885456" y="3717032"/>
                    <a:ext cx="182488" cy="21788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" name="Straight Connector 208"/>
                  <p:cNvCxnSpPr/>
                  <p:nvPr/>
                </p:nvCxnSpPr>
                <p:spPr>
                  <a:xfrm flipH="1" flipV="1">
                    <a:off x="2411760" y="2760078"/>
                    <a:ext cx="1482080" cy="117297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Straight Connector 209"/>
                  <p:cNvCxnSpPr/>
                  <p:nvPr/>
                </p:nvCxnSpPr>
                <p:spPr>
                  <a:xfrm flipH="1">
                    <a:off x="2411760" y="1846830"/>
                    <a:ext cx="720080" cy="91440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5127" name="Straight Arrow Connector 5126"/>
            <p:cNvCxnSpPr/>
            <p:nvPr/>
          </p:nvCxnSpPr>
          <p:spPr>
            <a:xfrm>
              <a:off x="2243038" y="980728"/>
              <a:ext cx="2352836" cy="2429188"/>
            </a:xfrm>
            <a:prstGeom prst="straightConnector1">
              <a:avLst/>
            </a:prstGeom>
            <a:ln w="63500">
              <a:solidFill>
                <a:srgbClr val="00B050"/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Arrow Connector 215"/>
            <p:cNvCxnSpPr/>
            <p:nvPr/>
          </p:nvCxnSpPr>
          <p:spPr>
            <a:xfrm flipV="1">
              <a:off x="4595874" y="2888828"/>
              <a:ext cx="4008574" cy="521088"/>
            </a:xfrm>
            <a:prstGeom prst="straightConnector1">
              <a:avLst/>
            </a:prstGeom>
            <a:ln w="63500">
              <a:solidFill>
                <a:srgbClr val="00B050"/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Arrow Connector 220"/>
            <p:cNvCxnSpPr/>
            <p:nvPr/>
          </p:nvCxnSpPr>
          <p:spPr>
            <a:xfrm>
              <a:off x="4595874" y="3409916"/>
              <a:ext cx="2352836" cy="2429188"/>
            </a:xfrm>
            <a:prstGeom prst="straightConnector1">
              <a:avLst/>
            </a:prstGeom>
            <a:ln w="63500">
              <a:solidFill>
                <a:srgbClr val="00B050"/>
              </a:solidFill>
              <a:prstDash val="dash"/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Arrow Connector 221"/>
            <p:cNvCxnSpPr/>
            <p:nvPr/>
          </p:nvCxnSpPr>
          <p:spPr>
            <a:xfrm flipV="1">
              <a:off x="4595874" y="1412776"/>
              <a:ext cx="1632310" cy="1997140"/>
            </a:xfrm>
            <a:prstGeom prst="straightConnector1">
              <a:avLst/>
            </a:prstGeom>
            <a:ln w="63500">
              <a:solidFill>
                <a:srgbClr val="FF0000">
                  <a:alpha val="30000"/>
                </a:srgb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4" name="TextBox 5133"/>
            <p:cNvSpPr txBox="1"/>
            <p:nvPr/>
          </p:nvSpPr>
          <p:spPr>
            <a:xfrm>
              <a:off x="6126366" y="1340768"/>
              <a:ext cx="38985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26" name="Straight Arrow Connector 225"/>
            <p:cNvCxnSpPr/>
            <p:nvPr/>
          </p:nvCxnSpPr>
          <p:spPr>
            <a:xfrm flipV="1">
              <a:off x="4570418" y="1124744"/>
              <a:ext cx="960171" cy="2273768"/>
            </a:xfrm>
            <a:prstGeom prst="straightConnector1">
              <a:avLst/>
            </a:prstGeom>
            <a:ln w="25400">
              <a:solidFill>
                <a:schemeClr val="tx1">
                  <a:alpha val="20000"/>
                </a:scheme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TextBox 229"/>
            <p:cNvSpPr txBox="1"/>
            <p:nvPr/>
          </p:nvSpPr>
          <p:spPr>
            <a:xfrm>
              <a:off x="5471882" y="1268760"/>
              <a:ext cx="39626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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069982" y="916622"/>
              <a:ext cx="41229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92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08246" y="116632"/>
            <a:ext cx="14398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727" y="962647"/>
            <a:ext cx="4098305" cy="321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404" y="1400814"/>
            <a:ext cx="2597460" cy="313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298" y="1741424"/>
            <a:ext cx="5861926" cy="322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834" y="2475467"/>
            <a:ext cx="2498998" cy="320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93"/>
          <a:stretch/>
        </p:blipFill>
        <p:spPr bwMode="auto">
          <a:xfrm>
            <a:off x="824453" y="3186830"/>
            <a:ext cx="43408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95" y="3573016"/>
            <a:ext cx="6929249" cy="325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4853" y="4293096"/>
            <a:ext cx="2733034" cy="360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Picture 9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9802" y="4941168"/>
            <a:ext cx="4032448" cy="864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5" name="Picture 6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8572"/>
          <a:stretch/>
        </p:blipFill>
        <p:spPr bwMode="auto">
          <a:xfrm>
            <a:off x="747341" y="2812965"/>
            <a:ext cx="4640547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6" name="Egyenes összekötő 149"/>
          <p:cNvCxnSpPr/>
          <p:nvPr/>
        </p:nvCxnSpPr>
        <p:spPr>
          <a:xfrm>
            <a:off x="179512" y="22768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Egyenes összekötő 149"/>
          <p:cNvCxnSpPr/>
          <p:nvPr/>
        </p:nvCxnSpPr>
        <p:spPr>
          <a:xfrm>
            <a:off x="251520" y="40770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9388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3226964" y="128651"/>
            <a:ext cx="2137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stress – strain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627" y="1844824"/>
            <a:ext cx="6376416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4" name="Straight Arrow Connector 153"/>
          <p:cNvCxnSpPr/>
          <p:nvPr/>
        </p:nvCxnSpPr>
        <p:spPr>
          <a:xfrm flipV="1">
            <a:off x="1475656" y="2478872"/>
            <a:ext cx="0" cy="1315228"/>
          </a:xfrm>
          <a:prstGeom prst="straightConnector1">
            <a:avLst/>
          </a:prstGeom>
          <a:ln w="38100">
            <a:solidFill>
              <a:srgbClr val="FF0000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/>
          <p:cNvCxnSpPr/>
          <p:nvPr/>
        </p:nvCxnSpPr>
        <p:spPr>
          <a:xfrm flipV="1">
            <a:off x="4139952" y="2839679"/>
            <a:ext cx="0" cy="1315228"/>
          </a:xfrm>
          <a:prstGeom prst="straightConnector1">
            <a:avLst/>
          </a:prstGeom>
          <a:ln w="38100">
            <a:solidFill>
              <a:srgbClr val="FF0000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56"/>
          <p:cNvSpPr txBox="1"/>
          <p:nvPr/>
        </p:nvSpPr>
        <p:spPr>
          <a:xfrm>
            <a:off x="755091" y="3717032"/>
            <a:ext cx="2549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sample coordinates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3635896" y="4077072"/>
            <a:ext cx="29418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laboratory coordinates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69" name="TextBox 7168"/>
          <p:cNvSpPr txBox="1"/>
          <p:nvPr/>
        </p:nvSpPr>
        <p:spPr>
          <a:xfrm>
            <a:off x="7812360" y="2420888"/>
            <a:ext cx="5437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8448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3226964" y="128651"/>
            <a:ext cx="2137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stress – strain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Group 151"/>
          <p:cNvGrpSpPr/>
          <p:nvPr/>
        </p:nvGrpSpPr>
        <p:grpSpPr>
          <a:xfrm>
            <a:off x="570518" y="836712"/>
            <a:ext cx="8154451" cy="5571305"/>
            <a:chOff x="570518" y="836712"/>
            <a:chExt cx="8154451" cy="5571305"/>
          </a:xfrm>
        </p:grpSpPr>
        <p:pic>
          <p:nvPicPr>
            <p:cNvPr id="819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518" y="836712"/>
              <a:ext cx="3497426" cy="2821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5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040" y="980728"/>
              <a:ext cx="3792929" cy="2743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6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8104" y="3872676"/>
              <a:ext cx="3050654" cy="2535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" name="TextBox 155"/>
            <p:cNvSpPr txBox="1"/>
            <p:nvPr/>
          </p:nvSpPr>
          <p:spPr>
            <a:xfrm>
              <a:off x="683568" y="3200490"/>
              <a:ext cx="3967753" cy="2554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(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</a:p>
            <a:p>
              <a:endPara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typical plots</a:t>
              </a:r>
            </a:p>
            <a:p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:  eq. (1)  can be solved</a:t>
              </a:r>
            </a:p>
            <a:p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c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:  eq. (1)  cannot be solved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5828461" y="6005701"/>
            <a:ext cx="5437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5324405" y="3274457"/>
            <a:ext cx="5437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6447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600199" y="2147887"/>
            <a:ext cx="7240588" cy="3781425"/>
            <a:chOff x="457200" y="304800"/>
            <a:chExt cx="7240588" cy="3781425"/>
          </a:xfrm>
        </p:grpSpPr>
        <p:sp>
          <p:nvSpPr>
            <p:cNvPr id="28675" name="Rectangle 3"/>
            <p:cNvSpPr>
              <a:spLocks noChangeArrowheads="1"/>
            </p:cNvSpPr>
            <p:nvPr/>
          </p:nvSpPr>
          <p:spPr bwMode="auto">
            <a:xfrm rot="-2700000">
              <a:off x="3985920" y="1381980"/>
              <a:ext cx="560090" cy="2545867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hu-HU"/>
            </a:p>
          </p:txBody>
        </p:sp>
        <p:sp>
          <p:nvSpPr>
            <p:cNvPr id="28676" name="Line 4"/>
            <p:cNvSpPr>
              <a:spLocks noChangeShapeType="1"/>
            </p:cNvSpPr>
            <p:nvPr/>
          </p:nvSpPr>
          <p:spPr bwMode="auto">
            <a:xfrm>
              <a:off x="4191000" y="304800"/>
              <a:ext cx="0" cy="9144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77" name="Line 5"/>
            <p:cNvSpPr>
              <a:spLocks noChangeShapeType="1"/>
            </p:cNvSpPr>
            <p:nvPr/>
          </p:nvSpPr>
          <p:spPr bwMode="auto">
            <a:xfrm>
              <a:off x="4343400" y="304800"/>
              <a:ext cx="0" cy="9144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78" name="Line 6"/>
            <p:cNvSpPr>
              <a:spLocks noChangeShapeType="1"/>
            </p:cNvSpPr>
            <p:nvPr/>
          </p:nvSpPr>
          <p:spPr bwMode="auto">
            <a:xfrm>
              <a:off x="4343400" y="3048000"/>
              <a:ext cx="0" cy="9906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79" name="Line 7"/>
            <p:cNvSpPr>
              <a:spLocks noChangeShapeType="1"/>
            </p:cNvSpPr>
            <p:nvPr/>
          </p:nvSpPr>
          <p:spPr bwMode="auto">
            <a:xfrm>
              <a:off x="4191000" y="2895600"/>
              <a:ext cx="0" cy="11430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0" name="Line 8"/>
            <p:cNvSpPr>
              <a:spLocks noChangeShapeType="1"/>
            </p:cNvSpPr>
            <p:nvPr/>
          </p:nvSpPr>
          <p:spPr bwMode="auto">
            <a:xfrm>
              <a:off x="4191000" y="1295400"/>
              <a:ext cx="0" cy="9906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1" name="Line 9"/>
            <p:cNvSpPr>
              <a:spLocks noChangeShapeType="1"/>
            </p:cNvSpPr>
            <p:nvPr/>
          </p:nvSpPr>
          <p:spPr bwMode="auto">
            <a:xfrm>
              <a:off x="4343400" y="1295400"/>
              <a:ext cx="0" cy="11430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2" name="Line 10"/>
            <p:cNvSpPr>
              <a:spLocks noChangeShapeType="1"/>
            </p:cNvSpPr>
            <p:nvPr/>
          </p:nvSpPr>
          <p:spPr bwMode="auto">
            <a:xfrm>
              <a:off x="4191000" y="2362200"/>
              <a:ext cx="0" cy="4572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3" name="Line 11"/>
            <p:cNvSpPr>
              <a:spLocks noChangeShapeType="1"/>
            </p:cNvSpPr>
            <p:nvPr/>
          </p:nvSpPr>
          <p:spPr bwMode="auto">
            <a:xfrm>
              <a:off x="4343400" y="2514600"/>
              <a:ext cx="0" cy="45720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4" name="Line 12"/>
            <p:cNvSpPr>
              <a:spLocks noChangeShapeType="1"/>
            </p:cNvSpPr>
            <p:nvPr/>
          </p:nvSpPr>
          <p:spPr bwMode="auto">
            <a:xfrm flipV="1">
              <a:off x="4191000" y="2057400"/>
              <a:ext cx="259080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5" name="Line 13"/>
            <p:cNvSpPr>
              <a:spLocks noChangeShapeType="1"/>
            </p:cNvSpPr>
            <p:nvPr/>
          </p:nvSpPr>
          <p:spPr bwMode="auto">
            <a:xfrm>
              <a:off x="4191000" y="2743200"/>
              <a:ext cx="259080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86" name="Rectangle 14"/>
            <p:cNvSpPr>
              <a:spLocks noChangeArrowheads="1"/>
            </p:cNvSpPr>
            <p:nvPr/>
          </p:nvSpPr>
          <p:spPr bwMode="auto">
            <a:xfrm>
              <a:off x="6781800" y="1895475"/>
              <a:ext cx="152400" cy="1524000"/>
            </a:xfrm>
            <a:prstGeom prst="rect">
              <a:avLst/>
            </a:prstGeom>
            <a:solidFill>
              <a:srgbClr val="A3FBA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hu-HU"/>
            </a:p>
          </p:txBody>
        </p:sp>
        <p:grpSp>
          <p:nvGrpSpPr>
            <p:cNvPr id="2" name="Group 15"/>
            <p:cNvGrpSpPr>
              <a:grpSpLocks/>
            </p:cNvGrpSpPr>
            <p:nvPr/>
          </p:nvGrpSpPr>
          <p:grpSpPr bwMode="auto">
            <a:xfrm>
              <a:off x="1600200" y="1905000"/>
              <a:ext cx="2743200" cy="1524000"/>
              <a:chOff x="431" y="1584"/>
              <a:chExt cx="1728" cy="960"/>
            </a:xfrm>
          </p:grpSpPr>
          <p:sp>
            <p:nvSpPr>
              <p:cNvPr id="28694" name="Line 16"/>
              <p:cNvSpPr>
                <a:spLocks noChangeShapeType="1"/>
              </p:cNvSpPr>
              <p:nvPr/>
            </p:nvSpPr>
            <p:spPr bwMode="auto">
              <a:xfrm rot="10800000" flipV="1">
                <a:off x="527" y="2106"/>
                <a:ext cx="1632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28695" name="Line 17"/>
              <p:cNvSpPr>
                <a:spLocks noChangeShapeType="1"/>
              </p:cNvSpPr>
              <p:nvPr/>
            </p:nvSpPr>
            <p:spPr bwMode="auto">
              <a:xfrm rot="10800000">
                <a:off x="527" y="1674"/>
                <a:ext cx="1632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28696" name="Rectangle 18"/>
              <p:cNvSpPr>
                <a:spLocks noChangeArrowheads="1"/>
              </p:cNvSpPr>
              <p:nvPr/>
            </p:nvSpPr>
            <p:spPr bwMode="auto">
              <a:xfrm rot="10800000">
                <a:off x="431" y="1584"/>
                <a:ext cx="96" cy="960"/>
              </a:xfrm>
              <a:prstGeom prst="rect">
                <a:avLst/>
              </a:prstGeom>
              <a:solidFill>
                <a:srgbClr val="A3FB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</p:grpSp>
        <p:sp>
          <p:nvSpPr>
            <p:cNvPr id="28688" name="Text Box 19"/>
            <p:cNvSpPr txBox="1">
              <a:spLocks noChangeArrowheads="1"/>
            </p:cNvSpPr>
            <p:nvPr/>
          </p:nvSpPr>
          <p:spPr bwMode="auto">
            <a:xfrm>
              <a:off x="5943600" y="3505200"/>
              <a:ext cx="1754188" cy="581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sz="1600" dirty="0"/>
                <a:t>Detector Bank #2</a:t>
              </a:r>
            </a:p>
            <a:p>
              <a:pPr algn="ctr"/>
              <a:r>
                <a:rPr lang="en-US" sz="1600" dirty="0"/>
                <a:t>+90°</a:t>
              </a:r>
            </a:p>
          </p:txBody>
        </p:sp>
        <p:sp>
          <p:nvSpPr>
            <p:cNvPr id="28689" name="Rectangle 20"/>
            <p:cNvSpPr>
              <a:spLocks noChangeArrowheads="1"/>
            </p:cNvSpPr>
            <p:nvPr/>
          </p:nvSpPr>
          <p:spPr bwMode="auto">
            <a:xfrm>
              <a:off x="457200" y="3505200"/>
              <a:ext cx="2514600" cy="581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1600"/>
                <a:t>Detector Bank #1</a:t>
              </a:r>
              <a:br>
                <a:rPr lang="en-US" sz="1600"/>
              </a:br>
              <a:r>
                <a:rPr lang="en-US" sz="1600"/>
                <a:t>-90°</a:t>
              </a:r>
            </a:p>
          </p:txBody>
        </p:sp>
        <p:sp>
          <p:nvSpPr>
            <p:cNvPr id="28690" name="Line 21"/>
            <p:cNvSpPr>
              <a:spLocks noChangeShapeType="1"/>
            </p:cNvSpPr>
            <p:nvPr/>
          </p:nvSpPr>
          <p:spPr bwMode="auto">
            <a:xfrm>
              <a:off x="2699792" y="1124744"/>
              <a:ext cx="609600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91" name="Text Box 22"/>
            <p:cNvSpPr txBox="1">
              <a:spLocks noChangeArrowheads="1"/>
            </p:cNvSpPr>
            <p:nvPr/>
          </p:nvSpPr>
          <p:spPr bwMode="auto">
            <a:xfrm>
              <a:off x="3059832" y="908720"/>
              <a:ext cx="446088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/>
                <a:t>Q</a:t>
              </a:r>
              <a:r>
                <a:rPr lang="en-US" baseline="-25000"/>
                <a:t>1</a:t>
              </a:r>
            </a:p>
          </p:txBody>
        </p:sp>
        <p:sp>
          <p:nvSpPr>
            <p:cNvPr id="28692" name="Line 23"/>
            <p:cNvSpPr>
              <a:spLocks noChangeShapeType="1"/>
            </p:cNvSpPr>
            <p:nvPr/>
          </p:nvSpPr>
          <p:spPr bwMode="auto">
            <a:xfrm flipH="1">
              <a:off x="4572000" y="1484784"/>
              <a:ext cx="990600" cy="838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8693" name="Text Box 24"/>
            <p:cNvSpPr txBox="1">
              <a:spLocks noChangeArrowheads="1"/>
            </p:cNvSpPr>
            <p:nvPr/>
          </p:nvSpPr>
          <p:spPr bwMode="auto">
            <a:xfrm>
              <a:off x="5508104" y="1196752"/>
              <a:ext cx="446088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dirty="0"/>
                <a:t>Q</a:t>
              </a:r>
              <a:r>
                <a:rPr lang="en-US" baseline="-25000" dirty="0"/>
                <a:t>2</a:t>
              </a:r>
            </a:p>
          </p:txBody>
        </p:sp>
        <p:grpSp>
          <p:nvGrpSpPr>
            <p:cNvPr id="3" name="Csoportba foglalás 30"/>
            <p:cNvGrpSpPr/>
            <p:nvPr/>
          </p:nvGrpSpPr>
          <p:grpSpPr>
            <a:xfrm>
              <a:off x="4040800" y="2242331"/>
              <a:ext cx="703157" cy="695154"/>
              <a:chOff x="3946758" y="4758195"/>
              <a:chExt cx="703157" cy="695154"/>
            </a:xfrm>
          </p:grpSpPr>
          <p:cxnSp>
            <p:nvCxnSpPr>
              <p:cNvPr id="26" name="Egyenes összekötő 25"/>
              <p:cNvCxnSpPr/>
              <p:nvPr/>
            </p:nvCxnSpPr>
            <p:spPr>
              <a:xfrm rot="16200000" flipH="1">
                <a:off x="3946758" y="4877285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7"/>
              <p:cNvCxnSpPr/>
              <p:nvPr/>
            </p:nvCxnSpPr>
            <p:spPr>
              <a:xfrm rot="16200000" flipH="1">
                <a:off x="4073851" y="4758195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8"/>
              <p:cNvCxnSpPr/>
              <p:nvPr/>
            </p:nvCxnSpPr>
            <p:spPr>
              <a:xfrm rot="16200000" flipH="1">
                <a:off x="4045910" y="4802262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29"/>
              <p:cNvCxnSpPr/>
              <p:nvPr/>
            </p:nvCxnSpPr>
            <p:spPr>
              <a:xfrm rot="16200000" flipH="1">
                <a:off x="4001843" y="4861158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Csoportba foglalás 31"/>
            <p:cNvGrpSpPr/>
            <p:nvPr/>
          </p:nvGrpSpPr>
          <p:grpSpPr>
            <a:xfrm rot="16200000">
              <a:off x="3577295" y="1995178"/>
              <a:ext cx="703157" cy="695154"/>
              <a:chOff x="3946758" y="4758195"/>
              <a:chExt cx="703157" cy="695154"/>
            </a:xfrm>
          </p:grpSpPr>
          <p:cxnSp>
            <p:nvCxnSpPr>
              <p:cNvPr id="33" name="Egyenes összekötő 32"/>
              <p:cNvCxnSpPr/>
              <p:nvPr/>
            </p:nvCxnSpPr>
            <p:spPr>
              <a:xfrm rot="16200000" flipH="1">
                <a:off x="3946758" y="4877285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33"/>
              <p:cNvCxnSpPr/>
              <p:nvPr/>
            </p:nvCxnSpPr>
            <p:spPr>
              <a:xfrm rot="16200000" flipH="1">
                <a:off x="4073851" y="4758195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34"/>
              <p:cNvCxnSpPr/>
              <p:nvPr/>
            </p:nvCxnSpPr>
            <p:spPr>
              <a:xfrm rot="16200000" flipH="1">
                <a:off x="4045910" y="4802262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35"/>
              <p:cNvCxnSpPr/>
              <p:nvPr/>
            </p:nvCxnSpPr>
            <p:spPr>
              <a:xfrm rot="16200000" flipH="1">
                <a:off x="4001843" y="4861158"/>
                <a:ext cx="576064" cy="5760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07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08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3226964" y="128651"/>
            <a:ext cx="2353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lattice – strains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1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4017201" y="1196752"/>
            <a:ext cx="271503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time-of-flight (TOF)</a:t>
            </a:r>
          </a:p>
          <a:p>
            <a:pPr algn="ctr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neutron beam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773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4"/>
          <p:cNvSpPr>
            <a:spLocks noGrp="1" noChangeArrowheads="1"/>
          </p:cNvSpPr>
          <p:nvPr>
            <p:ph type="title"/>
          </p:nvPr>
        </p:nvSpPr>
        <p:spPr>
          <a:xfrm>
            <a:off x="827584" y="517497"/>
            <a:ext cx="7992888" cy="535239"/>
          </a:xfrm>
        </p:spPr>
        <p:txBody>
          <a:bodyPr>
            <a:normAutofit/>
          </a:bodyPr>
          <a:lstStyle/>
          <a:p>
            <a:pPr algn="l" eaLnBrk="1" hangingPunct="1"/>
            <a:r>
              <a:rPr lang="en-US" sz="24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Detector Banks    +    Collimators  VULCAN, SNS, Oak Ridge</a:t>
            </a:r>
          </a:p>
        </p:txBody>
      </p:sp>
      <p:pic>
        <p:nvPicPr>
          <p:cNvPr id="27651" name="Picture 4" descr="IMG_0768"/>
          <p:cNvPicPr>
            <a:picLocks noChangeAspect="1" noChangeArrowheads="1"/>
          </p:cNvPicPr>
          <p:nvPr/>
        </p:nvPicPr>
        <p:blipFill>
          <a:blip r:embed="rId2" cstate="print">
            <a:lum bright="8000"/>
          </a:blip>
          <a:srcRect/>
          <a:stretch>
            <a:fillRect/>
          </a:stretch>
        </p:blipFill>
        <p:spPr bwMode="auto">
          <a:xfrm>
            <a:off x="1691681" y="1233507"/>
            <a:ext cx="7452320" cy="562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Csoportba foglalás 9"/>
          <p:cNvGrpSpPr/>
          <p:nvPr/>
        </p:nvGrpSpPr>
        <p:grpSpPr>
          <a:xfrm>
            <a:off x="1752600" y="990600"/>
            <a:ext cx="6248400" cy="3429000"/>
            <a:chOff x="1752600" y="990600"/>
            <a:chExt cx="6248400" cy="3429000"/>
          </a:xfrm>
        </p:grpSpPr>
        <p:cxnSp>
          <p:nvCxnSpPr>
            <p:cNvPr id="5" name="Egyenes összekötő nyíllal 4"/>
            <p:cNvCxnSpPr/>
            <p:nvPr/>
          </p:nvCxnSpPr>
          <p:spPr>
            <a:xfrm rot="16200000" flipH="1">
              <a:off x="152400" y="2590800"/>
              <a:ext cx="3429000" cy="228600"/>
            </a:xfrm>
            <a:prstGeom prst="straightConnector1">
              <a:avLst/>
            </a:prstGeom>
            <a:ln w="50800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nyíllal 5"/>
            <p:cNvCxnSpPr/>
            <p:nvPr/>
          </p:nvCxnSpPr>
          <p:spPr>
            <a:xfrm>
              <a:off x="2057400" y="990600"/>
              <a:ext cx="5943600" cy="2590800"/>
            </a:xfrm>
            <a:prstGeom prst="straightConnector1">
              <a:avLst/>
            </a:prstGeom>
            <a:ln w="50800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Egyenes összekötő nyíllal 6"/>
          <p:cNvCxnSpPr/>
          <p:nvPr/>
        </p:nvCxnSpPr>
        <p:spPr>
          <a:xfrm rot="16200000" flipH="1">
            <a:off x="2590800" y="2590800"/>
            <a:ext cx="3429000" cy="22860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8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9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3226964" y="44624"/>
            <a:ext cx="2353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lattice – strains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82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413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6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3226964" y="128651"/>
            <a:ext cx="2353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lattice – strains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8" name="Group 167"/>
          <p:cNvGrpSpPr/>
          <p:nvPr/>
        </p:nvGrpSpPr>
        <p:grpSpPr>
          <a:xfrm>
            <a:off x="6891341" y="4428728"/>
            <a:ext cx="2073147" cy="2312640"/>
            <a:chOff x="482629" y="836712"/>
            <a:chExt cx="2073147" cy="2312640"/>
          </a:xfrm>
        </p:grpSpPr>
        <p:cxnSp>
          <p:nvCxnSpPr>
            <p:cNvPr id="152" name="Straight Arrow Connector 151"/>
            <p:cNvCxnSpPr/>
            <p:nvPr/>
          </p:nvCxnSpPr>
          <p:spPr>
            <a:xfrm>
              <a:off x="1547664" y="980728"/>
              <a:ext cx="0" cy="1008112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/>
            <p:cNvCxnSpPr/>
            <p:nvPr/>
          </p:nvCxnSpPr>
          <p:spPr>
            <a:xfrm>
              <a:off x="1547664" y="2141240"/>
              <a:ext cx="0" cy="1008112"/>
            </a:xfrm>
            <a:prstGeom prst="straightConnector1">
              <a:avLst/>
            </a:prstGeom>
            <a:ln w="50800">
              <a:solidFill>
                <a:srgbClr val="FF0000"/>
              </a:solidFill>
              <a:prstDash val="dash"/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Rectangle 152"/>
            <p:cNvSpPr/>
            <p:nvPr/>
          </p:nvSpPr>
          <p:spPr>
            <a:xfrm rot="2697465">
              <a:off x="881630" y="1997808"/>
              <a:ext cx="1395404" cy="180956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Arrow Connector 155"/>
            <p:cNvCxnSpPr/>
            <p:nvPr/>
          </p:nvCxnSpPr>
          <p:spPr>
            <a:xfrm>
              <a:off x="1538849" y="1988840"/>
              <a:ext cx="944919" cy="0"/>
            </a:xfrm>
            <a:prstGeom prst="straightConnector1">
              <a:avLst/>
            </a:prstGeom>
            <a:ln w="50800">
              <a:solidFill>
                <a:schemeClr val="tx1">
                  <a:alpha val="50000"/>
                </a:scheme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Arrow Connector 156"/>
            <p:cNvCxnSpPr/>
            <p:nvPr/>
          </p:nvCxnSpPr>
          <p:spPr>
            <a:xfrm flipH="1">
              <a:off x="582336" y="1988840"/>
              <a:ext cx="944022" cy="0"/>
            </a:xfrm>
            <a:prstGeom prst="straightConnector1">
              <a:avLst/>
            </a:prstGeom>
            <a:ln w="50800">
              <a:solidFill>
                <a:schemeClr val="tx1">
                  <a:alpha val="50000"/>
                </a:scheme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TextBox 158"/>
            <p:cNvSpPr txBox="1"/>
            <p:nvPr/>
          </p:nvSpPr>
          <p:spPr>
            <a:xfrm>
              <a:off x="482629" y="1990581"/>
              <a:ext cx="63350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B1</a:t>
              </a:r>
            </a:p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axial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946175" y="1340768"/>
              <a:ext cx="55656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B2</a:t>
              </a:r>
            </a:p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side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2" name="Straight Arrow Connector 161"/>
            <p:cNvCxnSpPr/>
            <p:nvPr/>
          </p:nvCxnSpPr>
          <p:spPr>
            <a:xfrm flipH="1" flipV="1">
              <a:off x="632456" y="1124744"/>
              <a:ext cx="385499" cy="40653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Arrow Connector 163"/>
            <p:cNvCxnSpPr/>
            <p:nvPr/>
          </p:nvCxnSpPr>
          <p:spPr>
            <a:xfrm>
              <a:off x="2138925" y="2636912"/>
              <a:ext cx="416851" cy="43204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/>
            <p:nvPr/>
          </p:nvSpPr>
          <p:spPr>
            <a:xfrm>
              <a:off x="748159" y="836712"/>
              <a:ext cx="40107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sym typeface="Symbol"/>
                </a:rPr>
                <a:t></a:t>
              </a:r>
              <a:endParaRPr lang="en-US" sz="2800" dirty="0"/>
            </a:p>
          </p:txBody>
        </p:sp>
      </p:grpSp>
      <p:pic>
        <p:nvPicPr>
          <p:cNvPr id="170" name="Picture 169" descr="Graph01b.jpg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9512" y="764704"/>
            <a:ext cx="4356484" cy="3744416"/>
          </a:xfrm>
          <a:prstGeom prst="rect">
            <a:avLst/>
          </a:prstGeom>
        </p:spPr>
      </p:pic>
      <p:pic>
        <p:nvPicPr>
          <p:cNvPr id="171" name="Picture 170" descr="Graph02b.jpg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60032" y="764704"/>
            <a:ext cx="4176464" cy="3744416"/>
          </a:xfrm>
          <a:prstGeom prst="rect">
            <a:avLst/>
          </a:prstGeom>
        </p:spPr>
      </p:pic>
      <p:sp>
        <p:nvSpPr>
          <p:cNvPr id="172" name="TextBox 171"/>
          <p:cNvSpPr txBox="1"/>
          <p:nvPr/>
        </p:nvSpPr>
        <p:spPr>
          <a:xfrm>
            <a:off x="655126" y="5320987"/>
            <a:ext cx="28921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316  stainless-steel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6447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537321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60016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Patterson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function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analysis, </a:t>
            </a:r>
          </a:p>
          <a:p>
            <a:r>
              <a:rPr lang="en-US" sz="3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special </a:t>
            </a:r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texture determination, </a:t>
            </a:r>
          </a:p>
          <a:p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1320539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2290390" y="908720"/>
            <a:ext cx="4535216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bulk, polycrystalline materials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consist almost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NEVER  </a:t>
            </a:r>
          </a:p>
          <a:p>
            <a:pPr algn="ctr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randomly oriented 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grains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crystallites</a:t>
            </a:r>
          </a:p>
          <a:p>
            <a:pPr algn="ctr"/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distribution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the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crystallographic orientation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</a:p>
          <a:p>
            <a:pPr algn="ctr"/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grains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crystallites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is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478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254125" y="1412776"/>
            <a:ext cx="663575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60000">
            <a:off x="187196" y="4628066"/>
            <a:ext cx="8751979" cy="956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763688" y="764704"/>
            <a:ext cx="68371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random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preferred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orientation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4497" y="836712"/>
            <a:ext cx="3563509" cy="3816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">
            <a:off x="149134" y="4923708"/>
            <a:ext cx="8558784" cy="12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8" name="Straight Arrow Connector 77"/>
          <p:cNvCxnSpPr/>
          <p:nvPr/>
        </p:nvCxnSpPr>
        <p:spPr>
          <a:xfrm flipH="1">
            <a:off x="6468279" y="3501008"/>
            <a:ext cx="594021" cy="1008112"/>
          </a:xfrm>
          <a:prstGeom prst="straightConnector1">
            <a:avLst/>
          </a:prstGeom>
          <a:ln w="25400">
            <a:solidFill>
              <a:schemeClr val="tx1"/>
            </a:solidFill>
            <a:headEnd type="arrow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5939422" y="3717032"/>
            <a:ext cx="8258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54.7</a:t>
            </a:r>
            <a:r>
              <a:rPr lang="en-US" sz="2400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endParaRPr lang="en-US" sz="2400" baseline="30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8" name="Group 157"/>
          <p:cNvGrpSpPr/>
          <p:nvPr/>
        </p:nvGrpSpPr>
        <p:grpSpPr>
          <a:xfrm>
            <a:off x="467544" y="1446778"/>
            <a:ext cx="6961348" cy="4809098"/>
            <a:chOff x="995028" y="1734810"/>
            <a:chExt cx="6961348" cy="4809098"/>
          </a:xfrm>
        </p:grpSpPr>
        <p:grpSp>
          <p:nvGrpSpPr>
            <p:cNvPr id="114" name="Group 113"/>
            <p:cNvGrpSpPr/>
            <p:nvPr/>
          </p:nvGrpSpPr>
          <p:grpSpPr>
            <a:xfrm rot="18255306">
              <a:off x="1958142" y="1925632"/>
              <a:ext cx="4248472" cy="3866827"/>
              <a:chOff x="3023828" y="2463279"/>
              <a:chExt cx="4248472" cy="3866827"/>
            </a:xfrm>
          </p:grpSpPr>
          <p:grpSp>
            <p:nvGrpSpPr>
              <p:cNvPr id="97" name="Group 96"/>
              <p:cNvGrpSpPr/>
              <p:nvPr/>
            </p:nvGrpSpPr>
            <p:grpSpPr>
              <a:xfrm>
                <a:off x="3023828" y="2463279"/>
                <a:ext cx="4248472" cy="3846041"/>
                <a:chOff x="3023828" y="2463279"/>
                <a:chExt cx="4248472" cy="3846041"/>
              </a:xfrm>
            </p:grpSpPr>
            <p:sp>
              <p:nvSpPr>
                <p:cNvPr id="78" name="Cube 77"/>
                <p:cNvSpPr/>
                <p:nvPr/>
              </p:nvSpPr>
              <p:spPr>
                <a:xfrm>
                  <a:off x="3023828" y="3573016"/>
                  <a:ext cx="4248472" cy="2736304"/>
                </a:xfrm>
                <a:prstGeom prst="cube">
                  <a:avLst>
                    <a:gd name="adj" fmla="val 50829"/>
                  </a:avLst>
                </a:prstGeom>
                <a:solidFill>
                  <a:schemeClr val="accent6">
                    <a:lumMod val="75000"/>
                    <a:alpha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3" name="Group 92"/>
                <p:cNvGrpSpPr/>
                <p:nvPr/>
              </p:nvGrpSpPr>
              <p:grpSpPr>
                <a:xfrm>
                  <a:off x="3215520" y="3645024"/>
                  <a:ext cx="3061440" cy="1835552"/>
                  <a:chOff x="2968599" y="716578"/>
                  <a:chExt cx="3061440" cy="1835552"/>
                </a:xfrm>
              </p:grpSpPr>
              <p:grpSp>
                <p:nvGrpSpPr>
                  <p:cNvPr id="90" name="Group 89"/>
                  <p:cNvGrpSpPr/>
                  <p:nvPr/>
                </p:nvGrpSpPr>
                <p:grpSpPr>
                  <a:xfrm>
                    <a:off x="3780401" y="1514954"/>
                    <a:ext cx="1634010" cy="1037176"/>
                    <a:chOff x="3780401" y="1514954"/>
                    <a:chExt cx="1634010" cy="1037176"/>
                  </a:xfrm>
                </p:grpSpPr>
                <p:sp>
                  <p:nvSpPr>
                    <p:cNvPr id="87" name="Rectangle 86"/>
                    <p:cNvSpPr/>
                    <p:nvPr/>
                  </p:nvSpPr>
                  <p:spPr>
                    <a:xfrm>
                      <a:off x="3780401" y="1730425"/>
                      <a:ext cx="864096" cy="821705"/>
                    </a:xfrm>
                    <a:prstGeom prst="rect">
                      <a:avLst/>
                    </a:prstGeom>
                    <a:solidFill>
                      <a:srgbClr val="0070C0">
                        <a:alpha val="20000"/>
                      </a:srgb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Parallelogram 87"/>
                    <p:cNvSpPr/>
                    <p:nvPr/>
                  </p:nvSpPr>
                  <p:spPr>
                    <a:xfrm rot="20426483">
                      <a:off x="4478796" y="1649258"/>
                      <a:ext cx="935615" cy="773107"/>
                    </a:xfrm>
                    <a:prstGeom prst="parallelogram">
                      <a:avLst>
                        <a:gd name="adj" fmla="val 35470"/>
                      </a:avLst>
                    </a:prstGeom>
                    <a:solidFill>
                      <a:srgbClr val="0070C0">
                        <a:alpha val="20000"/>
                      </a:srgb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Parallelogram 88"/>
                    <p:cNvSpPr/>
                    <p:nvPr/>
                  </p:nvSpPr>
                  <p:spPr>
                    <a:xfrm>
                      <a:off x="3780401" y="1514954"/>
                      <a:ext cx="1481699" cy="212892"/>
                    </a:xfrm>
                    <a:prstGeom prst="parallelogram">
                      <a:avLst>
                        <a:gd name="adj" fmla="val 285250"/>
                      </a:avLst>
                    </a:prstGeom>
                    <a:solidFill>
                      <a:srgbClr val="0070C0">
                        <a:alpha val="20000"/>
                      </a:srgb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cxnSp>
                <p:nvCxnSpPr>
                  <p:cNvPr id="81" name="Straight Arrow Connector 80"/>
                  <p:cNvCxnSpPr/>
                  <p:nvPr/>
                </p:nvCxnSpPr>
                <p:spPr>
                  <a:xfrm flipV="1">
                    <a:off x="3780401" y="716578"/>
                    <a:ext cx="0" cy="1037729"/>
                  </a:xfrm>
                  <a:prstGeom prst="straightConnector1">
                    <a:avLst/>
                  </a:prstGeom>
                  <a:ln w="25400">
                    <a:solidFill>
                      <a:schemeClr val="tx1"/>
                    </a:solidFill>
                    <a:tailEnd type="triangl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68599" y="1108556"/>
                    <a:ext cx="739305" cy="400110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[</a:t>
                    </a:r>
                    <a:r>
                      <a:rPr lang="en-US" sz="20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001]</a:t>
                    </a:r>
                    <a:endParaRPr lang="en-US" sz="2000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cxnSp>
                <p:nvCxnSpPr>
                  <p:cNvPr id="83" name="Straight Arrow Connector 82"/>
                  <p:cNvCxnSpPr/>
                  <p:nvPr/>
                </p:nvCxnSpPr>
                <p:spPr>
                  <a:xfrm flipV="1">
                    <a:off x="3780401" y="1514954"/>
                    <a:ext cx="1481699" cy="1033421"/>
                  </a:xfrm>
                  <a:prstGeom prst="straightConnector1">
                    <a:avLst/>
                  </a:prstGeom>
                  <a:ln w="38100">
                    <a:solidFill>
                      <a:schemeClr val="tx1"/>
                    </a:solidFill>
                    <a:tailEnd type="triangle" w="med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92" name="TextBox 91"/>
                  <p:cNvSpPr txBox="1"/>
                  <p:nvPr/>
                </p:nvSpPr>
                <p:spPr>
                  <a:xfrm>
                    <a:off x="5292080" y="1180348"/>
                    <a:ext cx="737959" cy="461665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4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[</a:t>
                    </a:r>
                    <a:r>
                      <a:rPr lang="en-US" sz="20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111]</a:t>
                    </a:r>
                    <a:endParaRPr lang="en-US" sz="2000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cxnSp>
              <p:nvCxnSpPr>
                <p:cNvPr id="94" name="Straight Arrow Connector 93"/>
                <p:cNvCxnSpPr/>
                <p:nvPr/>
              </p:nvCxnSpPr>
              <p:spPr>
                <a:xfrm flipV="1">
                  <a:off x="6300192" y="2556670"/>
                  <a:ext cx="0" cy="1232370"/>
                </a:xfrm>
                <a:prstGeom prst="straightConnector1">
                  <a:avLst/>
                </a:prstGeom>
                <a:ln w="50800">
                  <a:solidFill>
                    <a:schemeClr val="tx1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6" name="TextBox 95"/>
                <p:cNvSpPr txBox="1"/>
                <p:nvPr/>
              </p:nvSpPr>
              <p:spPr>
                <a:xfrm>
                  <a:off x="6372200" y="2463279"/>
                  <a:ext cx="385042" cy="52322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endPara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02" name="Group 101"/>
              <p:cNvGrpSpPr/>
              <p:nvPr/>
            </p:nvGrpSpPr>
            <p:grpSpPr>
              <a:xfrm>
                <a:off x="3542900" y="3538483"/>
                <a:ext cx="900100" cy="360040"/>
                <a:chOff x="2123728" y="1772816"/>
                <a:chExt cx="900100" cy="360040"/>
              </a:xfrm>
            </p:grpSpPr>
            <p:sp>
              <p:nvSpPr>
                <p:cNvPr id="98" name="Oval 97"/>
                <p:cNvSpPr/>
                <p:nvPr/>
              </p:nvSpPr>
              <p:spPr>
                <a:xfrm>
                  <a:off x="2123728" y="1772816"/>
                  <a:ext cx="900100" cy="360040"/>
                </a:xfrm>
                <a:prstGeom prst="ellipse">
                  <a:avLst/>
                </a:prstGeom>
                <a:noFill/>
                <a:ln w="38100">
                  <a:solidFill>
                    <a:srgbClr val="0033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99" name="Straight Arrow Connector 98"/>
                <p:cNvCxnSpPr/>
                <p:nvPr/>
              </p:nvCxnSpPr>
              <p:spPr>
                <a:xfrm flipH="1">
                  <a:off x="2463284" y="1772816"/>
                  <a:ext cx="180020" cy="0"/>
                </a:xfrm>
                <a:prstGeom prst="straightConnector1">
                  <a:avLst/>
                </a:prstGeom>
                <a:ln w="38100">
                  <a:solidFill>
                    <a:srgbClr val="0033CC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" name="Group 103"/>
              <p:cNvGrpSpPr/>
              <p:nvPr/>
            </p:nvGrpSpPr>
            <p:grpSpPr>
              <a:xfrm rot="19574715">
                <a:off x="3665227" y="4961954"/>
                <a:ext cx="414489" cy="1368152"/>
                <a:chOff x="2123728" y="3212976"/>
                <a:chExt cx="376808" cy="1368152"/>
              </a:xfrm>
            </p:grpSpPr>
            <p:grpSp>
              <p:nvGrpSpPr>
                <p:cNvPr id="105" name="Group 104"/>
                <p:cNvGrpSpPr/>
                <p:nvPr/>
              </p:nvGrpSpPr>
              <p:grpSpPr>
                <a:xfrm>
                  <a:off x="2123728" y="3212976"/>
                  <a:ext cx="72008" cy="1368152"/>
                  <a:chOff x="2123728" y="3212976"/>
                  <a:chExt cx="72008" cy="1368152"/>
                </a:xfrm>
              </p:grpSpPr>
              <p:cxnSp>
                <p:nvCxnSpPr>
                  <p:cNvPr id="112" name="Straight Connector 111"/>
                  <p:cNvCxnSpPr/>
                  <p:nvPr/>
                </p:nvCxnSpPr>
                <p:spPr>
                  <a:xfrm>
                    <a:off x="2123728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/>
                  <p:cNvCxnSpPr/>
                  <p:nvPr/>
                </p:nvCxnSpPr>
                <p:spPr>
                  <a:xfrm>
                    <a:off x="2195736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" name="Group 105"/>
                <p:cNvGrpSpPr/>
                <p:nvPr/>
              </p:nvGrpSpPr>
              <p:grpSpPr>
                <a:xfrm>
                  <a:off x="2276128" y="3212976"/>
                  <a:ext cx="72008" cy="1368152"/>
                  <a:chOff x="2123728" y="3212976"/>
                  <a:chExt cx="72008" cy="1368152"/>
                </a:xfrm>
              </p:grpSpPr>
              <p:cxnSp>
                <p:nvCxnSpPr>
                  <p:cNvPr id="110" name="Straight Connector 109"/>
                  <p:cNvCxnSpPr/>
                  <p:nvPr/>
                </p:nvCxnSpPr>
                <p:spPr>
                  <a:xfrm>
                    <a:off x="2123728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/>
                  <p:cNvCxnSpPr/>
                  <p:nvPr/>
                </p:nvCxnSpPr>
                <p:spPr>
                  <a:xfrm>
                    <a:off x="2195736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7" name="Group 106"/>
                <p:cNvGrpSpPr/>
                <p:nvPr/>
              </p:nvGrpSpPr>
              <p:grpSpPr>
                <a:xfrm>
                  <a:off x="2428528" y="3212976"/>
                  <a:ext cx="72008" cy="1368152"/>
                  <a:chOff x="2123728" y="3212976"/>
                  <a:chExt cx="72008" cy="1368152"/>
                </a:xfrm>
              </p:grpSpPr>
              <p:cxnSp>
                <p:nvCxnSpPr>
                  <p:cNvPr id="108" name="Straight Connector 107"/>
                  <p:cNvCxnSpPr/>
                  <p:nvPr/>
                </p:nvCxnSpPr>
                <p:spPr>
                  <a:xfrm>
                    <a:off x="2123728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/>
                  <p:cNvCxnSpPr/>
                  <p:nvPr/>
                </p:nvCxnSpPr>
                <p:spPr>
                  <a:xfrm>
                    <a:off x="2195736" y="3212976"/>
                    <a:ext cx="0" cy="136815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118" name="Straight Arrow Connector 117"/>
            <p:cNvCxnSpPr/>
            <p:nvPr/>
          </p:nvCxnSpPr>
          <p:spPr>
            <a:xfrm>
              <a:off x="995028" y="3861048"/>
              <a:ext cx="3334053" cy="1563359"/>
            </a:xfrm>
            <a:prstGeom prst="straightConnector1">
              <a:avLst/>
            </a:prstGeom>
            <a:ln w="63500">
              <a:solidFill>
                <a:srgbClr val="00B050">
                  <a:alpha val="50000"/>
                </a:srgb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Arrow Connector 119"/>
            <p:cNvCxnSpPr/>
            <p:nvPr/>
          </p:nvCxnSpPr>
          <p:spPr>
            <a:xfrm flipV="1">
              <a:off x="4395192" y="3924672"/>
              <a:ext cx="3561184" cy="1490663"/>
            </a:xfrm>
            <a:prstGeom prst="straightConnector1">
              <a:avLst/>
            </a:prstGeom>
            <a:ln w="63500">
              <a:solidFill>
                <a:srgbClr val="00B050">
                  <a:alpha val="50000"/>
                </a:srgbClr>
              </a:solidFill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>
              <a:off x="4317403" y="5435489"/>
              <a:ext cx="2350171" cy="1108419"/>
            </a:xfrm>
            <a:prstGeom prst="straightConnector1">
              <a:avLst/>
            </a:prstGeom>
            <a:ln w="63500">
              <a:solidFill>
                <a:srgbClr val="00B050">
                  <a:alpha val="50000"/>
                </a:srgbClr>
              </a:solidFill>
              <a:prstDash val="dash"/>
              <a:tailEnd type="triangle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Freeform 124"/>
            <p:cNvSpPr/>
            <p:nvPr/>
          </p:nvSpPr>
          <p:spPr>
            <a:xfrm>
              <a:off x="6372200" y="4578308"/>
              <a:ext cx="183945" cy="1803020"/>
            </a:xfrm>
            <a:custGeom>
              <a:avLst/>
              <a:gdLst>
                <a:gd name="connsiteX0" fmla="*/ 22485 w 269903"/>
                <a:gd name="connsiteY0" fmla="*/ 0 h 1326629"/>
                <a:gd name="connsiteX1" fmla="*/ 269822 w 269903"/>
                <a:gd name="connsiteY1" fmla="*/ 667062 h 1326629"/>
                <a:gd name="connsiteX2" fmla="*/ 0 w 269903"/>
                <a:gd name="connsiteY2" fmla="*/ 1326629 h 1326629"/>
                <a:gd name="connsiteX3" fmla="*/ 0 w 269903"/>
                <a:gd name="connsiteY3" fmla="*/ 1326629 h 13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903" h="1326629">
                  <a:moveTo>
                    <a:pt x="22485" y="0"/>
                  </a:moveTo>
                  <a:cubicBezTo>
                    <a:pt x="148027" y="222978"/>
                    <a:pt x="273569" y="445957"/>
                    <a:pt x="269822" y="667062"/>
                  </a:cubicBezTo>
                  <a:cubicBezTo>
                    <a:pt x="266075" y="888167"/>
                    <a:pt x="0" y="1326629"/>
                    <a:pt x="0" y="1326629"/>
                  </a:cubicBezTo>
                  <a:lnTo>
                    <a:pt x="0" y="1326629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5693620" y="5226018"/>
              <a:ext cx="89460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</a:t>
              </a:r>
              <a:r>
                <a:rPr lang="en-US" sz="28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111</a:t>
              </a:r>
              <a:endParaRPr lang="en-US" sz="28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Oval 155"/>
            <p:cNvSpPr/>
            <p:nvPr/>
          </p:nvSpPr>
          <p:spPr>
            <a:xfrm rot="18080364">
              <a:off x="2101422" y="4504887"/>
              <a:ext cx="2862990" cy="575979"/>
            </a:xfrm>
            <a:prstGeom prst="ellipse">
              <a:avLst/>
            </a:prstGeom>
            <a:noFill/>
            <a:ln w="38100"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5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00" y="764704"/>
            <a:ext cx="2409951" cy="2580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9" name="Straight Arrow Connector 158"/>
          <p:cNvCxnSpPr>
            <a:stCxn id="156" idx="6"/>
          </p:cNvCxnSpPr>
          <p:nvPr/>
        </p:nvCxnSpPr>
        <p:spPr>
          <a:xfrm flipV="1">
            <a:off x="3749963" y="1628800"/>
            <a:ext cx="3198301" cy="1653403"/>
          </a:xfrm>
          <a:prstGeom prst="straightConnector1">
            <a:avLst/>
          </a:prstGeom>
          <a:ln w="12700">
            <a:solidFill>
              <a:schemeClr val="tx1"/>
            </a:solidFill>
            <a:prstDash val="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08246" y="116632"/>
            <a:ext cx="14398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66" t="83543"/>
          <a:stretch/>
        </p:blipFill>
        <p:spPr bwMode="auto">
          <a:xfrm rot="5400000">
            <a:off x="-565131" y="2434755"/>
            <a:ext cx="5284318" cy="2232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7" name="TextBox 76"/>
              <p:cNvSpPr txBox="1"/>
              <p:nvPr/>
            </p:nvSpPr>
            <p:spPr>
              <a:xfrm>
                <a:off x="3580084" y="1124743"/>
                <a:ext cx="2432076" cy="31701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AutoNum type="arabicParenR"/>
                </a:pPr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divide #2 by 0.0940</a:t>
                </a:r>
              </a:p>
              <a:p>
                <a:pPr marL="342900" indent="-342900">
                  <a:buAutoNum type="arabicParenR"/>
                </a:pPr>
                <a:endPara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AutoNum type="arabicParenR"/>
                </a:pPr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divide #2 by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0.0940</m:t>
                        </m:r>
                      </m:num>
                      <m:den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AutoNum type="arabicParenR"/>
                </a:pP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FontTx/>
                  <a:buAutoNum type="arabicParenR"/>
                </a:pPr>
                <a:r>
                  <a:rPr lang="en-US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divide #2 by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/>
                            <a:cs typeface="Times New Roman" panose="02020603050405020304" pitchFamily="18" charset="0"/>
                          </a:rPr>
                          <m:t>0.0940</m:t>
                        </m:r>
                      </m:num>
                      <m:den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FontTx/>
                  <a:buAutoNum type="arabicParenR"/>
                </a:pPr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etc.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AutoNum type="arabicParenR"/>
                </a:pP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TextBox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0084" y="1124743"/>
                <a:ext cx="2432076" cy="3170163"/>
              </a:xfrm>
              <a:prstGeom prst="rect">
                <a:avLst/>
              </a:prstGeom>
              <a:blipFill rotWithShape="1">
                <a:blip r:embed="rId3"/>
                <a:stretch>
                  <a:fillRect l="-1504" t="-9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112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23203" y="692694"/>
            <a:ext cx="3816749" cy="41818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836228" y="4509120"/>
            <a:ext cx="5128260" cy="1767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959671" y="1484784"/>
            <a:ext cx="5076825" cy="466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60000">
            <a:off x="156679" y="764704"/>
            <a:ext cx="56007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233192" y="4941168"/>
            <a:ext cx="318067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specimen is rotated over</a:t>
            </a:r>
          </a:p>
          <a:p>
            <a:pPr algn="ctr"/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two axes 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">
            <a:off x="4537495" y="865652"/>
            <a:ext cx="4348304" cy="44680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0000">
            <a:off x="405337" y="2698821"/>
            <a:ext cx="3605784" cy="3319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567622" y="1484784"/>
            <a:ext cx="20377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brass-texture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4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81" r="31440" b="44618"/>
          <a:stretch/>
        </p:blipFill>
        <p:spPr bwMode="auto">
          <a:xfrm>
            <a:off x="4139952" y="720080"/>
            <a:ext cx="4785469" cy="400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">
            <a:off x="112803" y="5210751"/>
            <a:ext cx="8695681" cy="1094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413" t="56050"/>
          <a:stretch/>
        </p:blipFill>
        <p:spPr bwMode="auto">
          <a:xfrm>
            <a:off x="103911" y="2641716"/>
            <a:ext cx="5476201" cy="2447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2373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967933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302944" y="1628800"/>
            <a:ext cx="7733551" cy="4365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323528" y="764704"/>
            <a:ext cx="59683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orientation-distribution-function  (ODF)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583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763688" y="44624"/>
            <a:ext cx="11801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texture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288013" y="620688"/>
            <a:ext cx="3707923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283968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">
            <a:off x="5474614" y="1346263"/>
            <a:ext cx="3429621" cy="4443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/>
          <p:nvPr/>
        </p:nvSpPr>
        <p:spPr>
          <a:xfrm>
            <a:off x="563358" y="793454"/>
            <a:ext cx="267573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ODF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cold-rolled  brass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156712" y="4221088"/>
            <a:ext cx="4736015" cy="1730609"/>
            <a:chOff x="156712" y="4409405"/>
            <a:chExt cx="4736015" cy="1730609"/>
          </a:xfrm>
        </p:grpSpPr>
        <p:pic>
          <p:nvPicPr>
            <p:cNvPr id="8195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728" t="33450" b="33099"/>
            <a:stretch/>
          </p:blipFill>
          <p:spPr bwMode="auto">
            <a:xfrm rot="60000">
              <a:off x="246733" y="5530857"/>
              <a:ext cx="4418406" cy="29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416" r="48853" b="29792"/>
            <a:stretch/>
          </p:blipFill>
          <p:spPr bwMode="auto">
            <a:xfrm rot="60000">
              <a:off x="211169" y="5186337"/>
              <a:ext cx="4681558" cy="265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553" r="-530" b="62555"/>
            <a:stretch/>
          </p:blipFill>
          <p:spPr bwMode="auto">
            <a:xfrm rot="60000">
              <a:off x="218955" y="4812268"/>
              <a:ext cx="4665987" cy="333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492" t="6732" r="50253" b="57081"/>
            <a:stretch/>
          </p:blipFill>
          <p:spPr bwMode="auto">
            <a:xfrm rot="60000">
              <a:off x="156712" y="4409405"/>
              <a:ext cx="4598448" cy="3220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64" t="66978" r="66721" b="-1198"/>
            <a:stretch/>
          </p:blipFill>
          <p:spPr bwMode="auto">
            <a:xfrm rot="60000">
              <a:off x="246898" y="5835450"/>
              <a:ext cx="3051933" cy="304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7583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573325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475656" y="116632"/>
            <a:ext cx="6614888" cy="55707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determination by diffraction,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powder diffraction, </a:t>
            </a:r>
          </a:p>
          <a:p>
            <a:r>
              <a:rPr lang="en-US" sz="2800" dirty="0" smtClean="0">
                <a:latin typeface="Times New Roman"/>
              </a:rPr>
              <a:t>	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systematic 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extinction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indexing,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Patterson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function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phase analysis,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data-bases and applications,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Rietveld analysis, </a:t>
            </a:r>
          </a:p>
          <a:p>
            <a:r>
              <a:rPr lang="en-US" sz="3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special </a:t>
            </a:r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applications, </a:t>
            </a: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stress-strain 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  <a:latin typeface="Times New Roman"/>
            </a:endParaRPr>
          </a:p>
          <a:p>
            <a:r>
              <a:rPr lang="en-US" sz="2800" dirty="0">
                <a:solidFill>
                  <a:schemeClr val="bg1">
                    <a:lumMod val="65000"/>
                  </a:schemeClr>
                </a:solidFill>
                <a:latin typeface="Times New Roman"/>
              </a:rPr>
              <a:t>	texture determination, 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line profile analysis</a:t>
            </a:r>
          </a:p>
        </p:txBody>
      </p:sp>
    </p:spTree>
    <p:extLst>
      <p:ext uri="{BB962C8B-B14F-4D97-AF65-F5344CB8AC3E}">
        <p14:creationId xmlns:p14="http://schemas.microsoft.com/office/powerpoint/2010/main" val="3546756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l="55305" t="4139" b="48951"/>
          <a:stretch>
            <a:fillRect/>
          </a:stretch>
        </p:blipFill>
        <p:spPr bwMode="auto">
          <a:xfrm>
            <a:off x="179512" y="1412775"/>
            <a:ext cx="3168352" cy="2693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Szövegdoboz 2"/>
          <p:cNvSpPr txBox="1"/>
          <p:nvPr/>
        </p:nvSpPr>
        <p:spPr>
          <a:xfrm>
            <a:off x="395536" y="44624"/>
            <a:ext cx="64443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err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Macherauch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, E. (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1965</a:t>
            </a:r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r>
              <a:rPr lang="en-US" sz="28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schematic classification of internal stresses</a:t>
            </a:r>
            <a:endParaRPr lang="hu-HU" sz="2800" dirty="0">
              <a:solidFill>
                <a:srgbClr val="00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Szövegdoboz 3"/>
          <p:cNvSpPr txBox="1"/>
          <p:nvPr/>
        </p:nvSpPr>
        <p:spPr>
          <a:xfrm>
            <a:off x="3540368" y="1833786"/>
            <a:ext cx="5155514" cy="46166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32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2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Symbol"/>
              </a:rPr>
              <a:t>: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macro-stress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averaged over </a:t>
            </a:r>
            <a:r>
              <a:rPr lang="en-US" sz="24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many grains</a:t>
            </a:r>
          </a:p>
          <a:p>
            <a:endParaRPr lang="en-US" sz="2400" dirty="0" smtClean="0">
              <a:latin typeface="Times New Roman" pitchFamily="18" charset="0"/>
              <a:cs typeface="Times New Roman" pitchFamily="18" charset="0"/>
              <a:sym typeface="Symbol"/>
            </a:endParaRPr>
          </a:p>
          <a:p>
            <a:r>
              <a:rPr lang="hu-HU" sz="32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2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II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: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intergranular-stresses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averaged over </a:t>
            </a:r>
            <a:r>
              <a:rPr lang="en-US" sz="24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individual grains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</a:p>
          <a:p>
            <a:r>
              <a:rPr lang="hu-HU" sz="36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</a:t>
            </a:r>
            <a:r>
              <a:rPr lang="en-US" sz="3600" baseline="-25000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III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: 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micro-strains  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(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or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</a:t>
            </a:r>
            <a:r>
              <a:rPr lang="en-US" sz="24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stresses</a:t>
            </a:r>
            <a:r>
              <a:rPr lang="en-US" sz="2400" b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)</a:t>
            </a:r>
          </a:p>
          <a:p>
            <a:r>
              <a:rPr lang="en-US" sz="2400" dirty="0" smtClean="0">
                <a:latin typeface="Times New Roman" pitchFamily="18" charset="0"/>
                <a:cs typeface="Times New Roman" pitchFamily="18" charset="0"/>
                <a:sym typeface="Symbol"/>
              </a:rPr>
              <a:t>	produced by </a:t>
            </a:r>
            <a:r>
              <a:rPr lang="en-US" sz="28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dislocations</a:t>
            </a:r>
          </a:p>
          <a:p>
            <a:endParaRPr lang="en-US" sz="2800" b="1" i="1" dirty="0">
              <a:solidFill>
                <a:srgbClr val="0000CC"/>
              </a:solidFill>
              <a:latin typeface="Times New Roman" pitchFamily="18" charset="0"/>
              <a:cs typeface="Times New Roman" pitchFamily="18" charset="0"/>
              <a:sym typeface="Symbol"/>
            </a:endParaRPr>
          </a:p>
          <a:p>
            <a:endParaRPr lang="en-US" sz="1400" b="1" i="1" dirty="0" smtClean="0">
              <a:solidFill>
                <a:srgbClr val="0000CC"/>
              </a:solidFill>
              <a:latin typeface="Times New Roman" pitchFamily="18" charset="0"/>
              <a:cs typeface="Times New Roman" pitchFamily="18" charset="0"/>
              <a:sym typeface="Symbol"/>
            </a:endParaRPr>
          </a:p>
          <a:p>
            <a:r>
              <a:rPr lang="en-US" sz="28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800" b="1" i="1" dirty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800" b="1" i="1" dirty="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+  other effects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8" name="Egyenes összekötő 149"/>
          <p:cNvCxnSpPr/>
          <p:nvPr/>
        </p:nvCxnSpPr>
        <p:spPr>
          <a:xfrm>
            <a:off x="179512" y="105273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Oval 1"/>
          <p:cNvSpPr/>
          <p:nvPr/>
        </p:nvSpPr>
        <p:spPr>
          <a:xfrm>
            <a:off x="3059832" y="4149080"/>
            <a:ext cx="5688632" cy="144016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679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763688" y="1916832"/>
            <a:ext cx="54729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  <a:latin typeface="Times New Roman" pitchFamily="18" charset="0"/>
              </a:rPr>
              <a:t>Line broadening is </a:t>
            </a:r>
            <a:r>
              <a:rPr lang="en-US" sz="4000" b="1" dirty="0" smtClean="0">
                <a:solidFill>
                  <a:srgbClr val="0000FF"/>
                </a:solidFill>
                <a:latin typeface="Times New Roman" pitchFamily="18" charset="0"/>
              </a:rPr>
              <a:t>small</a:t>
            </a:r>
            <a:endParaRPr lang="hu-HU" sz="4000" dirty="0">
              <a:solidFill>
                <a:srgbClr val="0000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8216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2"/>
          <p:cNvSpPr txBox="1">
            <a:spLocks noChangeArrowheads="1"/>
          </p:cNvSpPr>
          <p:nvPr/>
        </p:nvSpPr>
        <p:spPr bwMode="auto">
          <a:xfrm>
            <a:off x="179512" y="116632"/>
            <a:ext cx="432201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sz="28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Ni  ball-milled  for 12  hours</a:t>
            </a:r>
          </a:p>
          <a:p>
            <a:pPr>
              <a:spcBef>
                <a:spcPct val="0"/>
              </a:spcBef>
            </a:pP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P.</a:t>
            </a:r>
            <a:r>
              <a:rPr lang="en-US" sz="14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1400" b="1" dirty="0" err="1" smtClean="0">
                <a:latin typeface="Times New Roman" pitchFamily="18" charset="0"/>
                <a:cs typeface="Times New Roman" pitchFamily="18" charset="0"/>
              </a:rPr>
              <a:t>Scardi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 M.</a:t>
            </a:r>
            <a:r>
              <a:rPr lang="en-US" sz="14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Leoni</a:t>
            </a:r>
            <a:r>
              <a:rPr lang="en-US" sz="1400" b="1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hu-HU" sz="1400" i="1" dirty="0" err="1" smtClean="0">
                <a:latin typeface="Times New Roman" pitchFamily="18" charset="0"/>
                <a:cs typeface="Times New Roman" pitchFamily="18" charset="0"/>
              </a:rPr>
              <a:t>Acta</a:t>
            </a:r>
            <a:r>
              <a:rPr lang="hu-HU" sz="14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1400" i="1" dirty="0" err="1">
                <a:latin typeface="Times New Roman" pitchFamily="18" charset="0"/>
                <a:cs typeface="Times New Roman" pitchFamily="18" charset="0"/>
              </a:rPr>
              <a:t>Cryst</a:t>
            </a:r>
            <a:r>
              <a:rPr lang="hu-HU" sz="1400" dirty="0">
                <a:latin typeface="Times New Roman" pitchFamily="18" charset="0"/>
                <a:cs typeface="Times New Roman" pitchFamily="18" charset="0"/>
              </a:rPr>
              <a:t>. (2002). A</a:t>
            </a:r>
            <a:r>
              <a:rPr lang="hu-HU" sz="1400" b="1" dirty="0">
                <a:latin typeface="Times New Roman" pitchFamily="18" charset="0"/>
                <a:cs typeface="Times New Roman" pitchFamily="18" charset="0"/>
              </a:rPr>
              <a:t>58</a:t>
            </a:r>
            <a:r>
              <a:rPr lang="hu-HU" sz="1400" dirty="0">
                <a:latin typeface="Times New Roman" pitchFamily="18" charset="0"/>
                <a:cs typeface="Times New Roman" pitchFamily="18" charset="0"/>
              </a:rPr>
              <a:t>, 190-200</a:t>
            </a:r>
          </a:p>
        </p:txBody>
      </p:sp>
      <p:graphicFrame>
        <p:nvGraphicFramePr>
          <p:cNvPr id="46085" name="Object 5"/>
          <p:cNvGraphicFramePr>
            <a:graphicFrameLocks noChangeAspect="1"/>
          </p:cNvGraphicFramePr>
          <p:nvPr/>
        </p:nvGraphicFramePr>
        <p:xfrm>
          <a:off x="1259632" y="891398"/>
          <a:ext cx="7768952" cy="582286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Dokumentum" r:id="rId4" imgW="5429880" imgH="4069080" progId="Word.Document.8">
                  <p:embed/>
                </p:oleObj>
              </mc:Choice>
              <mc:Fallback>
                <p:oleObj name="Dokumentum" r:id="rId4" imgW="5429880" imgH="4069080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lum bright="-8000" contrast="12000"/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9632" y="891398"/>
                        <a:ext cx="7768952" cy="582286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zövegdoboz 5"/>
          <p:cNvSpPr txBox="1"/>
          <p:nvPr/>
        </p:nvSpPr>
        <p:spPr>
          <a:xfrm>
            <a:off x="5436096" y="260648"/>
            <a:ext cx="35285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Logarithmic intensity scale</a:t>
            </a:r>
            <a:endParaRPr lang="hu-HU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8" name="Egyenes összekötő nyíllal 7"/>
          <p:cNvCxnSpPr/>
          <p:nvPr/>
        </p:nvCxnSpPr>
        <p:spPr>
          <a:xfrm rot="5400000">
            <a:off x="6112535" y="1160521"/>
            <a:ext cx="1440160" cy="50405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8845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08246" y="116632"/>
            <a:ext cx="14398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9" name="Group 78"/>
          <p:cNvGrpSpPr/>
          <p:nvPr/>
        </p:nvGrpSpPr>
        <p:grpSpPr>
          <a:xfrm>
            <a:off x="1013125" y="764705"/>
            <a:ext cx="4239625" cy="5328591"/>
            <a:chOff x="1013125" y="764705"/>
            <a:chExt cx="4239625" cy="5328591"/>
          </a:xfrm>
        </p:grpSpPr>
        <p:pic>
          <p:nvPicPr>
            <p:cNvPr id="3074" name="Picture 2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92" t="72879" r="2059" b="15660"/>
            <a:stretch/>
          </p:blipFill>
          <p:spPr bwMode="auto">
            <a:xfrm rot="5400000">
              <a:off x="1780026" y="2620573"/>
              <a:ext cx="5328591" cy="1616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TextBox 76"/>
            <p:cNvSpPr txBox="1"/>
            <p:nvPr/>
          </p:nvSpPr>
          <p:spPr>
            <a:xfrm>
              <a:off x="1013125" y="840189"/>
              <a:ext cx="2550763" cy="5109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column #3 from #2</a:t>
              </a:r>
            </a:p>
            <a:p>
              <a:pPr algn="r"/>
              <a:endPara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/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/>
              <a:endParaRPr lang="en-US" sz="1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/>
              <a:endPara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4.0053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8.02978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11.0265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12.0255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16.053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19.085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20.0744</a:t>
              </a: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24.0957</a:t>
              </a:r>
            </a:p>
            <a:p>
              <a:pPr algn="r"/>
              <a:endPara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/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27.0957</a:t>
              </a:r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7545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55576" y="997288"/>
            <a:ext cx="8388424" cy="586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573" name="Rectangle 5"/>
          <p:cNvSpPr>
            <a:spLocks noChangeArrowheads="1"/>
          </p:cNvSpPr>
          <p:nvPr/>
        </p:nvSpPr>
        <p:spPr bwMode="auto">
          <a:xfrm>
            <a:off x="0" y="13477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hu-HU"/>
          </a:p>
        </p:txBody>
      </p:sp>
      <p:sp>
        <p:nvSpPr>
          <p:cNvPr id="109574" name="Text Box 6"/>
          <p:cNvSpPr txBox="1">
            <a:spLocks noChangeArrowheads="1"/>
          </p:cNvSpPr>
          <p:nvPr/>
        </p:nvSpPr>
        <p:spPr bwMode="auto">
          <a:xfrm>
            <a:off x="179512" y="116632"/>
            <a:ext cx="5964966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GB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Al-3 wt% Mg  ball-milled  for  </a:t>
            </a:r>
            <a:r>
              <a:rPr lang="en-GB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6  hours</a:t>
            </a:r>
          </a:p>
          <a:p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GB" sz="1400" b="1" dirty="0" err="1">
                <a:latin typeface="Times New Roman" pitchFamily="18" charset="0"/>
                <a:cs typeface="Times New Roman" pitchFamily="18" charset="0"/>
              </a:rPr>
              <a:t>Ribárik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, J. </a:t>
            </a:r>
            <a:r>
              <a:rPr lang="en-GB" sz="1400" b="1" dirty="0" err="1">
                <a:latin typeface="Times New Roman" pitchFamily="18" charset="0"/>
                <a:cs typeface="Times New Roman" pitchFamily="18" charset="0"/>
              </a:rPr>
              <a:t>Gubicza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, T. 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Ungár,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400" i="1" dirty="0" smtClean="0">
                <a:latin typeface="Times New Roman" pitchFamily="18" charset="0"/>
                <a:cs typeface="Times New Roman" pitchFamily="18" charset="0"/>
              </a:rPr>
              <a:t>Mater. Sci. Eng. A</a:t>
            </a:r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387-389 (2004) 343-347.</a:t>
            </a:r>
            <a:endParaRPr lang="hu-HU" sz="1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9575" name="Text Box 7"/>
          <p:cNvSpPr txBox="1">
            <a:spLocks noChangeArrowheads="1"/>
          </p:cNvSpPr>
          <p:nvPr/>
        </p:nvSpPr>
        <p:spPr bwMode="auto">
          <a:xfrm>
            <a:off x="179388" y="26368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hu-HU"/>
          </a:p>
        </p:txBody>
      </p:sp>
      <p:sp>
        <p:nvSpPr>
          <p:cNvPr id="8" name="Szövegdoboz 7"/>
          <p:cNvSpPr txBox="1"/>
          <p:nvPr/>
        </p:nvSpPr>
        <p:spPr>
          <a:xfrm>
            <a:off x="5436096" y="764704"/>
            <a:ext cx="35285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Logarithmic intensity scale</a:t>
            </a:r>
            <a:endParaRPr lang="hu-HU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9" name="Egyenes összekötő nyíllal 8"/>
          <p:cNvCxnSpPr/>
          <p:nvPr/>
        </p:nvCxnSpPr>
        <p:spPr>
          <a:xfrm rot="5400000">
            <a:off x="6624228" y="1592796"/>
            <a:ext cx="1440160" cy="50405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2095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58740" y="908720"/>
            <a:ext cx="7785260" cy="5949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79512" y="116632"/>
            <a:ext cx="7134517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GB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ZK60 Mg alloy  deformed by </a:t>
            </a:r>
            <a:r>
              <a:rPr lang="en-GB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ECAP</a:t>
            </a:r>
          </a:p>
          <a:p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L. Balogh, R.B. </a:t>
            </a:r>
            <a:r>
              <a:rPr lang="en-GB" sz="1400" b="1" dirty="0" err="1" smtClean="0">
                <a:latin typeface="Times New Roman" pitchFamily="18" charset="0"/>
                <a:cs typeface="Times New Roman" pitchFamily="18" charset="0"/>
              </a:rPr>
              <a:t>Figueiredo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T. 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Ungár, T.G. Langdon,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400" i="1" dirty="0" smtClean="0">
                <a:latin typeface="Times New Roman" pitchFamily="18" charset="0"/>
                <a:cs typeface="Times New Roman" pitchFamily="18" charset="0"/>
              </a:rPr>
              <a:t>Mater. Sci. Eng. A</a:t>
            </a:r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528 (2010) 533-538.</a:t>
            </a:r>
            <a:endParaRPr lang="hu-HU" sz="14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152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835696" y="955074"/>
            <a:ext cx="7165454" cy="57082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79512" y="116632"/>
            <a:ext cx="674486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GB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Al-base Al-Mg alloy </a:t>
            </a:r>
            <a:r>
              <a:rPr lang="en-GB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friction-stir-welded  (FSW)</a:t>
            </a:r>
          </a:p>
          <a:p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W. Woo, L. Balogh, T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Ungár, H. </a:t>
            </a:r>
            <a:r>
              <a:rPr lang="en-GB" sz="1400" b="1" dirty="0" err="1" smtClean="0">
                <a:latin typeface="Times New Roman" pitchFamily="18" charset="0"/>
                <a:cs typeface="Times New Roman" pitchFamily="18" charset="0"/>
              </a:rPr>
              <a:t>Choo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, Z. </a:t>
            </a:r>
            <a:r>
              <a:rPr lang="en-GB" sz="1400" b="1" dirty="0" err="1" smtClean="0">
                <a:latin typeface="Times New Roman" pitchFamily="18" charset="0"/>
                <a:cs typeface="Times New Roman" pitchFamily="18" charset="0"/>
              </a:rPr>
              <a:t>Feng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400" i="1" dirty="0" smtClean="0">
                <a:latin typeface="Times New Roman" pitchFamily="18" charset="0"/>
                <a:cs typeface="Times New Roman" pitchFamily="18" charset="0"/>
              </a:rPr>
              <a:t>Mater. Sci. Eng. A</a:t>
            </a:r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498 (2008) 308-313.</a:t>
            </a:r>
            <a:endParaRPr lang="hu-HU" sz="1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Ellipszis 3"/>
          <p:cNvSpPr/>
          <p:nvPr/>
        </p:nvSpPr>
        <p:spPr>
          <a:xfrm>
            <a:off x="4737253" y="1556792"/>
            <a:ext cx="1189821" cy="455757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06302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19872" y="2587334"/>
            <a:ext cx="5724128" cy="4270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79512" y="116632"/>
            <a:ext cx="674486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GB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Al-base Al-Mg alloy </a:t>
            </a:r>
            <a:r>
              <a:rPr lang="en-GB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friction-stir-welded  (FSW)</a:t>
            </a:r>
          </a:p>
          <a:p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W. Woo, L. Balogh, T</a:t>
            </a:r>
            <a:r>
              <a:rPr lang="en-GB" sz="1400" b="1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Ungár, H. </a:t>
            </a:r>
            <a:r>
              <a:rPr lang="en-GB" sz="1400" b="1" dirty="0" err="1" smtClean="0">
                <a:latin typeface="Times New Roman" pitchFamily="18" charset="0"/>
                <a:cs typeface="Times New Roman" pitchFamily="18" charset="0"/>
              </a:rPr>
              <a:t>Choo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, Z. </a:t>
            </a:r>
            <a:r>
              <a:rPr lang="en-GB" sz="1400" b="1" dirty="0" err="1" smtClean="0">
                <a:latin typeface="Times New Roman" pitchFamily="18" charset="0"/>
                <a:cs typeface="Times New Roman" pitchFamily="18" charset="0"/>
              </a:rPr>
              <a:t>Feng</a:t>
            </a:r>
            <a:r>
              <a:rPr lang="en-GB" sz="1400" b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400" i="1" dirty="0" smtClean="0">
                <a:latin typeface="Times New Roman" pitchFamily="18" charset="0"/>
                <a:cs typeface="Times New Roman" pitchFamily="18" charset="0"/>
              </a:rPr>
              <a:t>Mater. Sci. Eng. A</a:t>
            </a:r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498 (2008) 308-313.</a:t>
            </a:r>
            <a:endParaRPr lang="hu-HU" sz="1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9512" y="908720"/>
            <a:ext cx="4248472" cy="15689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126973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259632" y="1268760"/>
            <a:ext cx="6460999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Fortunately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the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instrumental effect </a:t>
            </a:r>
          </a:p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- </a:t>
            </a:r>
            <a:r>
              <a:rPr lang="en-US" sz="32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can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small</a:t>
            </a:r>
          </a:p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- </a:t>
            </a:r>
            <a:r>
              <a:rPr lang="en-US" sz="32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can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corrected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if necessary</a:t>
            </a:r>
            <a:endParaRPr lang="hu-HU" sz="3200" b="1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760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6" name="Text Box 1030"/>
          <p:cNvSpPr txBox="1">
            <a:spLocks noChangeArrowheads="1"/>
          </p:cNvSpPr>
          <p:nvPr/>
        </p:nvSpPr>
        <p:spPr bwMode="auto">
          <a:xfrm>
            <a:off x="179512" y="188640"/>
            <a:ext cx="6486006" cy="5965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from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„</a:t>
            </a:r>
            <a:r>
              <a:rPr lang="hu-HU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perfect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” </a:t>
            </a: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crystals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of </a:t>
            </a:r>
            <a:r>
              <a:rPr lang="hu-HU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LaB</a:t>
            </a:r>
            <a:r>
              <a:rPr lang="hu-HU" sz="2800" b="1" baseline="-25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hu-HU" sz="28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248" name="Object 1032"/>
          <p:cNvGraphicFramePr>
            <a:graphicFrameLocks noChangeAspect="1"/>
          </p:cNvGraphicFramePr>
          <p:nvPr/>
        </p:nvGraphicFramePr>
        <p:xfrm>
          <a:off x="1524000" y="881063"/>
          <a:ext cx="7620000" cy="5976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Graph" r:id="rId3" imgW="4915800" imgH="3855600" progId="Origin50.Graph">
                  <p:embed/>
                </p:oleObj>
              </mc:Choice>
              <mc:Fallback>
                <p:oleObj name="Graph" r:id="rId3" imgW="4915800" imgH="385560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881063"/>
                        <a:ext cx="7620000" cy="59769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49" name="Text Box 1033"/>
          <p:cNvSpPr txBox="1">
            <a:spLocks noChangeArrowheads="1"/>
          </p:cNvSpPr>
          <p:nvPr/>
        </p:nvSpPr>
        <p:spPr bwMode="auto">
          <a:xfrm>
            <a:off x="441325" y="6186488"/>
            <a:ext cx="23214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ESRF - Grenoble</a:t>
            </a:r>
            <a:endParaRPr lang="hu-HU" sz="24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3723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179512" y="116632"/>
            <a:ext cx="8261108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from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PbS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-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Galena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hu-HU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grinded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for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12 </a:t>
            </a:r>
            <a:r>
              <a:rPr lang="hu-HU" sz="28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hours</a:t>
            </a:r>
            <a:r>
              <a:rPr lang="hu-HU" sz="28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28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1400" b="1" dirty="0" smtClean="0">
                <a:latin typeface="Times New Roman" pitchFamily="18" charset="0"/>
                <a:cs typeface="Times New Roman" pitchFamily="18" charset="0"/>
              </a:rPr>
              <a:t>T. 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Ungár, P. </a:t>
            </a:r>
            <a:r>
              <a:rPr lang="hu-HU" sz="1400" b="1" dirty="0" err="1" smtClean="0">
                <a:latin typeface="Times New Roman" pitchFamily="18" charset="0"/>
                <a:cs typeface="Times New Roman" pitchFamily="18" charset="0"/>
              </a:rPr>
              <a:t>Martinetto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, G. </a:t>
            </a:r>
            <a:r>
              <a:rPr lang="hu-HU" sz="1400" b="1" dirty="0" err="1" smtClean="0">
                <a:latin typeface="Times New Roman" pitchFamily="18" charset="0"/>
                <a:cs typeface="Times New Roman" pitchFamily="18" charset="0"/>
              </a:rPr>
              <a:t>Ribárik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, E. </a:t>
            </a:r>
            <a:r>
              <a:rPr lang="hu-HU" sz="1400" b="1" dirty="0" err="1" smtClean="0">
                <a:latin typeface="Times New Roman" pitchFamily="18" charset="0"/>
                <a:cs typeface="Times New Roman" pitchFamily="18" charset="0"/>
              </a:rPr>
              <a:t>Dooryhée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hu-HU" sz="1400" b="1" dirty="0" err="1" smtClean="0">
                <a:latin typeface="Times New Roman" pitchFamily="18" charset="0"/>
                <a:cs typeface="Times New Roman" pitchFamily="18" charset="0"/>
              </a:rPr>
              <a:t>Ph</a:t>
            </a:r>
            <a:r>
              <a:rPr lang="hu-HU" sz="1400" b="1" dirty="0" smtClean="0">
                <a:latin typeface="Times New Roman" pitchFamily="18" charset="0"/>
                <a:cs typeface="Times New Roman" pitchFamily="18" charset="0"/>
              </a:rPr>
              <a:t>. Walter, M. Anne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, J. </a:t>
            </a:r>
            <a:r>
              <a:rPr lang="hu-HU" sz="1400" dirty="0" err="1" smtClean="0">
                <a:latin typeface="Times New Roman" pitchFamily="18" charset="0"/>
                <a:cs typeface="Times New Roman" pitchFamily="18" charset="0"/>
              </a:rPr>
              <a:t>Appl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hu-HU" sz="1400" dirty="0" err="1" smtClean="0">
                <a:latin typeface="Times New Roman" pitchFamily="18" charset="0"/>
                <a:cs typeface="Times New Roman" pitchFamily="18" charset="0"/>
              </a:rPr>
              <a:t>Ph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y</a:t>
            </a:r>
            <a:r>
              <a:rPr lang="hu-HU" sz="1400" dirty="0" smtClean="0">
                <a:latin typeface="Times New Roman" pitchFamily="18" charset="0"/>
                <a:cs typeface="Times New Roman" pitchFamily="18" charset="0"/>
              </a:rPr>
              <a:t>s.</a:t>
            </a:r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 91 (2002) 2455-2465.</a:t>
            </a:r>
            <a:endParaRPr lang="hu-HU" sz="14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7172" name="Object 4"/>
          <p:cNvGraphicFramePr>
            <a:graphicFrameLocks noChangeAspect="1"/>
          </p:cNvGraphicFramePr>
          <p:nvPr/>
        </p:nvGraphicFramePr>
        <p:xfrm>
          <a:off x="1447800" y="965200"/>
          <a:ext cx="7696200" cy="589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Graph" r:id="rId3" imgW="4915800" imgH="3763800" progId="Origin50.Graph">
                  <p:embed/>
                </p:oleObj>
              </mc:Choice>
              <mc:Fallback>
                <p:oleObj name="Graph" r:id="rId3" imgW="4915800" imgH="376380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7800" y="965200"/>
                        <a:ext cx="7696200" cy="589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1033"/>
          <p:cNvSpPr txBox="1">
            <a:spLocks noChangeArrowheads="1"/>
          </p:cNvSpPr>
          <p:nvPr/>
        </p:nvSpPr>
        <p:spPr bwMode="auto">
          <a:xfrm>
            <a:off x="179512" y="6237312"/>
            <a:ext cx="23214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ESRF - Grenoble</a:t>
            </a:r>
            <a:endParaRPr lang="hu-HU" sz="24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613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2"/>
          <p:cNvSpPr txBox="1">
            <a:spLocks noChangeArrowheads="1"/>
          </p:cNvSpPr>
          <p:nvPr/>
        </p:nvSpPr>
        <p:spPr bwMode="auto">
          <a:xfrm>
            <a:off x="179512" y="188640"/>
            <a:ext cx="862935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hu-HU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The </a:t>
            </a:r>
            <a:r>
              <a:rPr lang="hu-HU" sz="2400" b="1" dirty="0" err="1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difference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betwee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the </a:t>
            </a:r>
            <a:r>
              <a:rPr lang="en-US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Measured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and the </a:t>
            </a:r>
            <a:r>
              <a:rPr lang="en-US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Instrumental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profiles</a:t>
            </a:r>
          </a:p>
          <a:p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tells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us the </a:t>
            </a:r>
            <a:r>
              <a:rPr lang="en-US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microstructure</a:t>
            </a:r>
            <a:endParaRPr lang="hu-HU" sz="2400" b="1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4032" name="Object 1024"/>
          <p:cNvGraphicFramePr>
            <a:graphicFrameLocks noChangeAspect="1"/>
          </p:cNvGraphicFramePr>
          <p:nvPr/>
        </p:nvGraphicFramePr>
        <p:xfrm>
          <a:off x="1043608" y="600285"/>
          <a:ext cx="8100392" cy="62577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" name="Graph" r:id="rId3" imgW="4023360" imgH="3108960" progId="Origin50.Graph">
                  <p:embed/>
                </p:oleObj>
              </mc:Choice>
              <mc:Fallback>
                <p:oleObj name="Graph" r:id="rId3" imgW="4023360" imgH="310896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3608" y="600285"/>
                        <a:ext cx="8100392" cy="62577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28811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zövegdoboz 1"/>
          <p:cNvSpPr txBox="1">
            <a:spLocks noChangeArrowheads="1"/>
          </p:cNvSpPr>
          <p:nvPr/>
        </p:nvSpPr>
        <p:spPr bwMode="auto">
          <a:xfrm>
            <a:off x="1214438" y="1071563"/>
            <a:ext cx="411321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X-ray diffraction peaks can</a:t>
            </a:r>
            <a:endParaRPr lang="hu-HU" sz="280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Szövegdoboz 2"/>
          <p:cNvSpPr txBox="1">
            <a:spLocks noChangeArrowheads="1"/>
          </p:cNvSpPr>
          <p:nvPr/>
        </p:nvSpPr>
        <p:spPr bwMode="auto">
          <a:xfrm>
            <a:off x="1357313" y="2000250"/>
            <a:ext cx="2922587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800">
                <a:latin typeface="Calibri" pitchFamily="34" charset="0"/>
                <a:sym typeface="Symbol" pitchFamily="18" charset="2"/>
              </a:rPr>
              <a:t>   </a:t>
            </a:r>
            <a:r>
              <a:rPr lang="en-US" sz="2800">
                <a:latin typeface="Times New Roman" pitchFamily="18" charset="0"/>
                <a:cs typeface="Times New Roman" pitchFamily="18" charset="0"/>
              </a:rPr>
              <a:t>be </a:t>
            </a:r>
            <a:r>
              <a:rPr lang="en-US" sz="280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shifted</a:t>
            </a:r>
          </a:p>
        </p:txBody>
      </p:sp>
      <p:sp>
        <p:nvSpPr>
          <p:cNvPr id="4" name="Szövegdoboz 3"/>
          <p:cNvSpPr txBox="1">
            <a:spLocks noChangeArrowheads="1"/>
          </p:cNvSpPr>
          <p:nvPr/>
        </p:nvSpPr>
        <p:spPr bwMode="auto">
          <a:xfrm>
            <a:off x="1357313" y="3643313"/>
            <a:ext cx="4985917" cy="668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800" dirty="0">
                <a:latin typeface="Calibri" pitchFamily="34" charset="0"/>
                <a:sym typeface="Symbol" pitchFamily="18" charset="2"/>
              </a:rPr>
              <a:t>  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can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become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asymmetric</a:t>
            </a:r>
          </a:p>
        </p:txBody>
      </p:sp>
      <p:sp>
        <p:nvSpPr>
          <p:cNvPr id="5" name="Szövegdoboz 4"/>
          <p:cNvSpPr txBox="1">
            <a:spLocks noChangeArrowheads="1"/>
          </p:cNvSpPr>
          <p:nvPr/>
        </p:nvSpPr>
        <p:spPr bwMode="auto">
          <a:xfrm>
            <a:off x="1357313" y="2857500"/>
            <a:ext cx="3265487" cy="668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800">
                <a:latin typeface="Calibri" pitchFamily="34" charset="0"/>
                <a:sym typeface="Symbol" pitchFamily="18" charset="2"/>
              </a:rPr>
              <a:t>   </a:t>
            </a:r>
            <a:r>
              <a:rPr lang="en-US" sz="28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can</a:t>
            </a:r>
            <a:r>
              <a:rPr lang="en-US" sz="2800">
                <a:latin typeface="Calibri" pitchFamily="34" charset="0"/>
                <a:sym typeface="Symbol" pitchFamily="18" charset="2"/>
              </a:rPr>
              <a:t> </a:t>
            </a:r>
            <a:r>
              <a:rPr lang="en-US" sz="280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broaden</a:t>
            </a:r>
          </a:p>
        </p:txBody>
      </p:sp>
      <p:sp>
        <p:nvSpPr>
          <p:cNvPr id="6" name="Szövegdoboz 5"/>
          <p:cNvSpPr txBox="1">
            <a:spLocks noChangeArrowheads="1"/>
          </p:cNvSpPr>
          <p:nvPr/>
        </p:nvSpPr>
        <p:spPr bwMode="auto">
          <a:xfrm>
            <a:off x="1357313" y="4500563"/>
            <a:ext cx="7292381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800" dirty="0">
                <a:latin typeface="Calibri" pitchFamily="34" charset="0"/>
                <a:sym typeface="Symbol" pitchFamily="18" charset="2"/>
              </a:rPr>
              <a:t>  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can have 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any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combination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of these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three</a:t>
            </a:r>
            <a:endParaRPr lang="hu-HU" sz="28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733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beolvasás0001"/>
          <p:cNvPicPr>
            <a:picLocks noChangeAspect="1" noChangeArrowheads="1"/>
          </p:cNvPicPr>
          <p:nvPr/>
        </p:nvPicPr>
        <p:blipFill>
          <a:blip r:embed="rId2" cstate="print"/>
          <a:srcRect r="49905"/>
          <a:stretch>
            <a:fillRect/>
          </a:stretch>
        </p:blipFill>
        <p:spPr bwMode="auto">
          <a:xfrm>
            <a:off x="2916238" y="1333500"/>
            <a:ext cx="6227762" cy="552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6156325" y="6308725"/>
            <a:ext cx="431800" cy="3603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hu-HU"/>
          </a:p>
        </p:txBody>
      </p:sp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179388" y="0"/>
            <a:ext cx="4394152" cy="9255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n-US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[001] Cu single crystals deformed in tension</a:t>
            </a:r>
          </a:p>
          <a:p>
            <a:pPr>
              <a:lnSpc>
                <a:spcPct val="140000"/>
              </a:lnSpc>
            </a:pPr>
            <a:r>
              <a:rPr lang="en-US" sz="1000" b="1" dirty="0" err="1">
                <a:latin typeface="Times New Roman" pitchFamily="18" charset="0"/>
                <a:cs typeface="Times New Roman" pitchFamily="18" charset="0"/>
              </a:rPr>
              <a:t>T.Ung</a:t>
            </a:r>
            <a:r>
              <a:rPr lang="hu-HU" sz="1000" b="1" dirty="0">
                <a:latin typeface="Times New Roman" pitchFamily="18" charset="0"/>
                <a:cs typeface="Times New Roman" pitchFamily="18" charset="0"/>
              </a:rPr>
              <a:t>ár, </a:t>
            </a:r>
            <a:r>
              <a:rPr lang="hu-HU" sz="1000" b="1" dirty="0" err="1">
                <a:latin typeface="Times New Roman" pitchFamily="18" charset="0"/>
                <a:cs typeface="Times New Roman" pitchFamily="18" charset="0"/>
              </a:rPr>
              <a:t>H.Mughrabi</a:t>
            </a:r>
            <a:r>
              <a:rPr lang="hu-HU" sz="1000" b="1" dirty="0">
                <a:latin typeface="Times New Roman" pitchFamily="18" charset="0"/>
                <a:cs typeface="Times New Roman" pitchFamily="18" charset="0"/>
              </a:rPr>
              <a:t>, D.</a:t>
            </a:r>
            <a:r>
              <a:rPr lang="en-US" sz="1000" b="1" dirty="0" err="1">
                <a:latin typeface="Times New Roman" pitchFamily="18" charset="0"/>
                <a:cs typeface="Times New Roman" pitchFamily="18" charset="0"/>
              </a:rPr>
              <a:t>Roennpagel</a:t>
            </a:r>
            <a:r>
              <a:rPr lang="en-US" sz="1000" b="1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000" b="1" dirty="0" err="1">
                <a:latin typeface="Times New Roman" pitchFamily="18" charset="0"/>
                <a:cs typeface="Times New Roman" pitchFamily="18" charset="0"/>
              </a:rPr>
              <a:t>M.Wilkens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000" i="1" dirty="0" err="1">
                <a:latin typeface="Times New Roman" pitchFamily="18" charset="0"/>
                <a:cs typeface="Times New Roman" pitchFamily="18" charset="0"/>
              </a:rPr>
              <a:t>Acta</a:t>
            </a:r>
            <a:r>
              <a:rPr lang="en-US" sz="1000" i="1" dirty="0">
                <a:latin typeface="Times New Roman" pitchFamily="18" charset="0"/>
                <a:cs typeface="Times New Roman" pitchFamily="18" charset="0"/>
              </a:rPr>
              <a:t> Metall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1000" b="1" dirty="0">
                <a:latin typeface="Times New Roman" pitchFamily="18" charset="0"/>
                <a:cs typeface="Times New Roman" pitchFamily="18" charset="0"/>
              </a:rPr>
              <a:t>32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 (1984) 333.</a:t>
            </a:r>
          </a:p>
          <a:p>
            <a:pPr>
              <a:lnSpc>
                <a:spcPct val="140000"/>
              </a:lnSpc>
            </a:pPr>
            <a:r>
              <a:rPr lang="hu-HU" sz="1000" b="1" dirty="0" err="1">
                <a:latin typeface="Times New Roman" pitchFamily="18" charset="0"/>
                <a:cs typeface="Times New Roman" pitchFamily="18" charset="0"/>
              </a:rPr>
              <a:t>H.Mughrabi</a:t>
            </a:r>
            <a:r>
              <a:rPr lang="hu-HU" sz="1000" b="1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sz="1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000" b="1" dirty="0" err="1">
                <a:latin typeface="Times New Roman" pitchFamily="18" charset="0"/>
                <a:cs typeface="Times New Roman" pitchFamily="18" charset="0"/>
              </a:rPr>
              <a:t>T.Ung</a:t>
            </a:r>
            <a:r>
              <a:rPr lang="hu-HU" sz="1000" b="1" dirty="0">
                <a:latin typeface="Times New Roman" pitchFamily="18" charset="0"/>
                <a:cs typeface="Times New Roman" pitchFamily="18" charset="0"/>
              </a:rPr>
              <a:t>ár, </a:t>
            </a:r>
            <a:r>
              <a:rPr lang="hu-HU" sz="1000" b="1" dirty="0" err="1">
                <a:latin typeface="Times New Roman" pitchFamily="18" charset="0"/>
                <a:cs typeface="Times New Roman" pitchFamily="18" charset="0"/>
              </a:rPr>
              <a:t>W.Kienle</a:t>
            </a:r>
            <a:r>
              <a:rPr lang="hu-HU" sz="1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000" b="1" dirty="0" err="1">
                <a:latin typeface="Times New Roman" pitchFamily="18" charset="0"/>
                <a:cs typeface="Times New Roman" pitchFamily="18" charset="0"/>
              </a:rPr>
              <a:t>M.Wilkens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1000" i="1" dirty="0">
                <a:latin typeface="Times New Roman" pitchFamily="18" charset="0"/>
                <a:cs typeface="Times New Roman" pitchFamily="18" charset="0"/>
              </a:rPr>
              <a:t>Phil. Mag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1000" b="1" dirty="0">
                <a:latin typeface="Times New Roman" pitchFamily="18" charset="0"/>
                <a:cs typeface="Times New Roman" pitchFamily="18" charset="0"/>
              </a:rPr>
              <a:t>53</a:t>
            </a:r>
            <a:r>
              <a:rPr lang="en-US" sz="1000" dirty="0">
                <a:latin typeface="Times New Roman" pitchFamily="18" charset="0"/>
                <a:cs typeface="Times New Roman" pitchFamily="18" charset="0"/>
              </a:rPr>
              <a:t> (1986) 793. </a:t>
            </a:r>
            <a:r>
              <a:rPr lang="en-US" sz="12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84213" y="1412875"/>
            <a:ext cx="6624637" cy="1368425"/>
            <a:chOff x="431" y="890"/>
            <a:chExt cx="4173" cy="862"/>
          </a:xfrm>
        </p:grpSpPr>
        <p:sp>
          <p:nvSpPr>
            <p:cNvPr id="21518" name="Line 6"/>
            <p:cNvSpPr>
              <a:spLocks noChangeShapeType="1"/>
            </p:cNvSpPr>
            <p:nvPr/>
          </p:nvSpPr>
          <p:spPr bwMode="auto">
            <a:xfrm>
              <a:off x="3787" y="1752"/>
              <a:ext cx="817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1519" name="Text Box 7"/>
            <p:cNvSpPr txBox="1">
              <a:spLocks noChangeArrowheads="1"/>
            </p:cNvSpPr>
            <p:nvPr/>
          </p:nvSpPr>
          <p:spPr bwMode="auto">
            <a:xfrm>
              <a:off x="431" y="890"/>
              <a:ext cx="985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en-US" dirty="0" err="1">
                  <a:latin typeface="Times New Roman" pitchFamily="18" charset="0"/>
                  <a:cs typeface="Times New Roman" pitchFamily="18" charset="0"/>
                </a:rPr>
                <a:t>i</a:t>
              </a:r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) broadening:</a:t>
              </a:r>
            </a:p>
            <a:p>
              <a:r>
                <a:rPr lang="en-US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   </a:t>
              </a:r>
              <a:r>
                <a:rPr lang="en-US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dislocations</a:t>
              </a:r>
              <a:endParaRPr lang="en-US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684213" y="2636838"/>
            <a:ext cx="8064500" cy="1368425"/>
            <a:chOff x="431" y="1661"/>
            <a:chExt cx="5080" cy="862"/>
          </a:xfrm>
        </p:grpSpPr>
        <p:sp>
          <p:nvSpPr>
            <p:cNvPr id="21516" name="Line 9"/>
            <p:cNvSpPr>
              <a:spLocks noChangeShapeType="1"/>
            </p:cNvSpPr>
            <p:nvPr/>
          </p:nvSpPr>
          <p:spPr bwMode="auto">
            <a:xfrm>
              <a:off x="3061" y="2523"/>
              <a:ext cx="245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1517" name="Text Box 10"/>
            <p:cNvSpPr txBox="1">
              <a:spLocks noChangeArrowheads="1"/>
            </p:cNvSpPr>
            <p:nvPr/>
          </p:nvSpPr>
          <p:spPr bwMode="auto">
            <a:xfrm>
              <a:off x="431" y="1661"/>
              <a:ext cx="1292" cy="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(ii) asymmetry:</a:t>
              </a:r>
            </a:p>
            <a:p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dirty="0" smtClean="0">
                  <a:latin typeface="Times New Roman" pitchFamily="18" charset="0"/>
                  <a:cs typeface="Times New Roman" pitchFamily="18" charset="0"/>
                </a:rPr>
                <a:t>    </a:t>
              </a:r>
              <a:r>
                <a:rPr lang="en-US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internal stresses</a:t>
              </a:r>
            </a:p>
            <a:p>
              <a:r>
                <a:rPr lang="en-US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</a:t>
              </a:r>
              <a:r>
                <a:rPr lang="en-US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gradient </a:t>
              </a:r>
              <a:r>
                <a:rPr lang="en-US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stresses</a:t>
              </a:r>
            </a:p>
          </p:txBody>
        </p: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684213" y="1700213"/>
            <a:ext cx="6048375" cy="4176712"/>
            <a:chOff x="431" y="1071"/>
            <a:chExt cx="3810" cy="2631"/>
          </a:xfrm>
        </p:grpSpPr>
        <p:sp>
          <p:nvSpPr>
            <p:cNvPr id="21513" name="Line 12"/>
            <p:cNvSpPr>
              <a:spLocks noChangeShapeType="1"/>
            </p:cNvSpPr>
            <p:nvPr/>
          </p:nvSpPr>
          <p:spPr bwMode="auto">
            <a:xfrm>
              <a:off x="4059" y="1071"/>
              <a:ext cx="0" cy="2631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1514" name="Line 13"/>
            <p:cNvSpPr>
              <a:spLocks noChangeShapeType="1"/>
            </p:cNvSpPr>
            <p:nvPr/>
          </p:nvSpPr>
          <p:spPr bwMode="auto">
            <a:xfrm flipH="1">
              <a:off x="4059" y="1207"/>
              <a:ext cx="182" cy="0"/>
            </a:xfrm>
            <a:prstGeom prst="line">
              <a:avLst/>
            </a:prstGeom>
            <a:noFill/>
            <a:ln w="50800">
              <a:solidFill>
                <a:srgbClr val="008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1515" name="Text Box 14"/>
            <p:cNvSpPr txBox="1">
              <a:spLocks noChangeArrowheads="1"/>
            </p:cNvSpPr>
            <p:nvPr/>
          </p:nvSpPr>
          <p:spPr bwMode="auto">
            <a:xfrm>
              <a:off x="431" y="2568"/>
              <a:ext cx="1595" cy="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(iii) shift:</a:t>
              </a:r>
            </a:p>
            <a:p>
              <a:r>
                <a:rPr lang="en-US" dirty="0"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dirty="0" smtClean="0">
                  <a:latin typeface="Times New Roman" pitchFamily="18" charset="0"/>
                  <a:cs typeface="Times New Roman" pitchFamily="18" charset="0"/>
                </a:rPr>
                <a:t>     </a:t>
              </a:r>
              <a:r>
                <a:rPr lang="en-US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homogeneous strains</a:t>
              </a:r>
            </a:p>
            <a:p>
              <a:r>
                <a:rPr lang="en-US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     </a:t>
              </a:r>
              <a:r>
                <a:rPr lang="en-US" dirty="0" smtClean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  due </a:t>
              </a:r>
              <a:r>
                <a:rPr lang="en-US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to </a:t>
              </a:r>
              <a:r>
                <a:rPr lang="en-US" b="1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vacancies</a:t>
              </a:r>
            </a:p>
          </p:txBody>
        </p:sp>
      </p:grpSp>
      <p:sp>
        <p:nvSpPr>
          <p:cNvPr id="68623" name="Text Box 15"/>
          <p:cNvSpPr txBox="1">
            <a:spLocks noChangeArrowheads="1"/>
          </p:cNvSpPr>
          <p:nvPr/>
        </p:nvSpPr>
        <p:spPr bwMode="auto">
          <a:xfrm>
            <a:off x="684213" y="5229225"/>
            <a:ext cx="239681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latin typeface="Times New Roman" pitchFamily="18" charset="0"/>
                <a:cs typeface="Times New Roman" pitchFamily="18" charset="0"/>
              </a:rPr>
              <a:t>(iv) background</a:t>
            </a:r>
          </a:p>
          <a:p>
            <a:r>
              <a:rPr lang="en-US" dirty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   has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been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subtracted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3715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/>
          <a:stretch/>
        </p:blipFill>
        <p:spPr bwMode="auto">
          <a:xfrm rot="5400000">
            <a:off x="2854020" y="-1476508"/>
            <a:ext cx="3581224" cy="8495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</p:spTree>
    <p:extLst>
      <p:ext uri="{BB962C8B-B14F-4D97-AF65-F5344CB8AC3E}">
        <p14:creationId xmlns:p14="http://schemas.microsoft.com/office/powerpoint/2010/main" val="2137477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zövegdoboz 1"/>
          <p:cNvSpPr txBox="1">
            <a:spLocks noChangeArrowheads="1"/>
          </p:cNvSpPr>
          <p:nvPr/>
        </p:nvSpPr>
        <p:spPr bwMode="auto">
          <a:xfrm>
            <a:off x="1285875" y="571500"/>
            <a:ext cx="1838965" cy="6612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Peak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shifts</a:t>
            </a:r>
          </a:p>
        </p:txBody>
      </p:sp>
      <p:sp>
        <p:nvSpPr>
          <p:cNvPr id="3" name="Szövegdoboz 2"/>
          <p:cNvSpPr txBox="1">
            <a:spLocks noChangeArrowheads="1"/>
          </p:cNvSpPr>
          <p:nvPr/>
        </p:nvSpPr>
        <p:spPr bwMode="auto">
          <a:xfrm>
            <a:off x="2643188" y="1285875"/>
            <a:ext cx="376757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371475" indent="-371475"/>
            <a:r>
              <a:rPr lang="en-US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internal stresses 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of</a:t>
            </a:r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different kinds </a:t>
            </a:r>
          </a:p>
          <a:p>
            <a:pPr marL="371475" indent="-371475"/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stacking faults,  </a:t>
            </a:r>
          </a:p>
          <a:p>
            <a:pPr marL="371475" indent="-371475"/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chemical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0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inhomogeneities</a:t>
            </a:r>
            <a:endParaRPr lang="hu-H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4" name="Szövegdoboz 3"/>
          <p:cNvSpPr txBox="1">
            <a:spLocks noChangeArrowheads="1"/>
          </p:cNvSpPr>
          <p:nvPr/>
        </p:nvSpPr>
        <p:spPr bwMode="auto">
          <a:xfrm>
            <a:off x="1428750" y="2286000"/>
            <a:ext cx="185820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Broadening</a:t>
            </a:r>
          </a:p>
        </p:txBody>
      </p:sp>
      <p:sp>
        <p:nvSpPr>
          <p:cNvPr id="5" name="Szövegdoboz 4"/>
          <p:cNvSpPr txBox="1">
            <a:spLocks noChangeArrowheads="1"/>
          </p:cNvSpPr>
          <p:nvPr/>
        </p:nvSpPr>
        <p:spPr bwMode="auto">
          <a:xfrm>
            <a:off x="2643188" y="2928938"/>
            <a:ext cx="1972015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microstrains</a:t>
            </a:r>
            <a:endParaRPr lang="en-US" sz="20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nanograins</a:t>
            </a:r>
            <a:endParaRPr lang="en-US" sz="20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subgrains</a:t>
            </a:r>
            <a:endParaRPr lang="en-US" sz="20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small crystallites</a:t>
            </a:r>
            <a:endParaRPr lang="hu-HU" sz="2000" dirty="0">
              <a:latin typeface="Calibri" pitchFamily="34" charset="0"/>
            </a:endParaRPr>
          </a:p>
        </p:txBody>
      </p:sp>
      <p:sp>
        <p:nvSpPr>
          <p:cNvPr id="6" name="Szövegdoboz 5"/>
          <p:cNvSpPr txBox="1">
            <a:spLocks noChangeArrowheads="1"/>
          </p:cNvSpPr>
          <p:nvPr/>
        </p:nvSpPr>
        <p:spPr bwMode="auto">
          <a:xfrm>
            <a:off x="1571625" y="4357688"/>
            <a:ext cx="209704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Asymmetries</a:t>
            </a:r>
          </a:p>
        </p:txBody>
      </p:sp>
      <p:sp>
        <p:nvSpPr>
          <p:cNvPr id="7" name="Szövegdoboz 6"/>
          <p:cNvSpPr txBox="1">
            <a:spLocks noChangeArrowheads="1"/>
          </p:cNvSpPr>
          <p:nvPr/>
        </p:nvSpPr>
        <p:spPr bwMode="auto">
          <a:xfrm>
            <a:off x="2714625" y="5000625"/>
            <a:ext cx="3773982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371475" indent="-371475"/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internal stresses 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of</a:t>
            </a:r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different kinds </a:t>
            </a:r>
          </a:p>
          <a:p>
            <a:pPr marL="371475" indent="-371475"/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stacking faults,  </a:t>
            </a:r>
          </a:p>
          <a:p>
            <a:pPr marL="371475" indent="-371475"/>
            <a:r>
              <a:rPr lang="en-US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chemical</a:t>
            </a:r>
            <a:r>
              <a:rPr lang="en-US" sz="20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0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inhomogeneities</a:t>
            </a:r>
            <a:endParaRPr lang="hu-H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251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zövegdoboz 1"/>
          <p:cNvSpPr txBox="1">
            <a:spLocks noChangeArrowheads="1"/>
          </p:cNvSpPr>
          <p:nvPr/>
        </p:nvSpPr>
        <p:spPr bwMode="auto">
          <a:xfrm>
            <a:off x="1071563" y="1071563"/>
            <a:ext cx="66767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Separation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of the </a:t>
            </a:r>
            <a:r>
              <a:rPr lang="en-US" sz="28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different effects 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is based on</a:t>
            </a:r>
            <a:endParaRPr lang="hu-HU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59" name="Szövegdoboz 2"/>
          <p:cNvSpPr txBox="1">
            <a:spLocks noChangeArrowheads="1"/>
          </p:cNvSpPr>
          <p:nvPr/>
        </p:nvSpPr>
        <p:spPr bwMode="auto">
          <a:xfrm>
            <a:off x="2500313" y="2071688"/>
            <a:ext cx="302358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- order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dependence</a:t>
            </a:r>
            <a:endParaRPr lang="hu-HU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60" name="Szövegdoboz 3"/>
          <p:cNvSpPr txBox="1">
            <a:spLocks noChangeArrowheads="1"/>
          </p:cNvSpPr>
          <p:nvPr/>
        </p:nvSpPr>
        <p:spPr bwMode="auto">
          <a:xfrm>
            <a:off x="2466844" y="2820318"/>
            <a:ext cx="4039888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hkl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anisotropy</a:t>
            </a:r>
          </a:p>
          <a:p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profile-shape</a:t>
            </a:r>
          </a:p>
          <a:p>
            <a:endParaRPr lang="en-US" sz="28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 sub-profile displacement</a:t>
            </a:r>
            <a:endParaRPr lang="hu-HU" sz="28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2565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187450" y="2060575"/>
            <a:ext cx="6873875" cy="3992563"/>
            <a:chOff x="854" y="960"/>
            <a:chExt cx="4330" cy="2515"/>
          </a:xfrm>
        </p:grpSpPr>
        <p:sp>
          <p:nvSpPr>
            <p:cNvPr id="20556" name="Text Box 3"/>
            <p:cNvSpPr txBox="1">
              <a:spLocks noChangeArrowheads="1"/>
            </p:cNvSpPr>
            <p:nvPr/>
          </p:nvSpPr>
          <p:spPr bwMode="auto">
            <a:xfrm>
              <a:off x="1104" y="960"/>
              <a:ext cx="4080" cy="2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140000"/>
                </a:lnSpc>
                <a:spcBef>
                  <a:spcPct val="50000"/>
                </a:spcBef>
              </a:pPr>
              <a:r>
                <a:rPr lang="en-US" sz="3200">
                  <a:latin typeface="Calibri" pitchFamily="34" charset="0"/>
                  <a:cs typeface="Arial" pitchFamily="34" charset="0"/>
                </a:rPr>
                <a:t>      .	      .	      .	      .	      .	      .</a:t>
              </a:r>
            </a:p>
            <a:p>
              <a:pPr>
                <a:lnSpc>
                  <a:spcPct val="140000"/>
                </a:lnSpc>
                <a:spcBef>
                  <a:spcPct val="50000"/>
                </a:spcBef>
              </a:pPr>
              <a:r>
                <a:rPr lang="en-US" sz="3200">
                  <a:latin typeface="Calibri" pitchFamily="34" charset="0"/>
                  <a:cs typeface="Arial" pitchFamily="34" charset="0"/>
                </a:rPr>
                <a:t>    .	    .	    .	    .	    .	    .</a:t>
              </a:r>
            </a:p>
            <a:p>
              <a:pPr>
                <a:lnSpc>
                  <a:spcPct val="140000"/>
                </a:lnSpc>
                <a:spcBef>
                  <a:spcPct val="50000"/>
                </a:spcBef>
              </a:pPr>
              <a:r>
                <a:rPr lang="en-US" sz="3200">
                  <a:latin typeface="Calibri" pitchFamily="34" charset="0"/>
                  <a:cs typeface="Arial" pitchFamily="34" charset="0"/>
                </a:rPr>
                <a:t>  .	  .	  .	  .	  .	  .</a:t>
              </a:r>
            </a:p>
            <a:p>
              <a:pPr>
                <a:lnSpc>
                  <a:spcPct val="140000"/>
                </a:lnSpc>
                <a:spcBef>
                  <a:spcPct val="50000"/>
                </a:spcBef>
              </a:pPr>
              <a:r>
                <a:rPr lang="en-US" sz="3200">
                  <a:latin typeface="Calibri" pitchFamily="34" charset="0"/>
                  <a:cs typeface="Arial" pitchFamily="34" charset="0"/>
                </a:rPr>
                <a:t>.	.	.	.	.	.</a:t>
              </a:r>
            </a:p>
          </p:txBody>
        </p:sp>
        <p:sp>
          <p:nvSpPr>
            <p:cNvPr id="20557" name="Text Box 4"/>
            <p:cNvSpPr txBox="1">
              <a:spLocks noChangeArrowheads="1"/>
            </p:cNvSpPr>
            <p:nvPr/>
          </p:nvSpPr>
          <p:spPr bwMode="auto">
            <a:xfrm>
              <a:off x="854" y="3148"/>
              <a:ext cx="298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800" i="1">
                  <a:latin typeface="MS Mincho" pitchFamily="49" charset="-128"/>
                  <a:cs typeface="Arial" pitchFamily="34" charset="0"/>
                </a:rPr>
                <a:t>O</a:t>
              </a:r>
            </a:p>
          </p:txBody>
        </p:sp>
      </p:grpSp>
      <p:grpSp>
        <p:nvGrpSpPr>
          <p:cNvPr id="3" name="Csoportba foglalás 126"/>
          <p:cNvGrpSpPr>
            <a:grpSpLocks/>
          </p:cNvGrpSpPr>
          <p:nvPr/>
        </p:nvGrpSpPr>
        <p:grpSpPr bwMode="auto">
          <a:xfrm>
            <a:off x="950913" y="2392363"/>
            <a:ext cx="6327775" cy="3187700"/>
            <a:chOff x="950923" y="2392354"/>
            <a:chExt cx="6327602" cy="3188448"/>
          </a:xfrm>
        </p:grpSpPr>
        <p:grpSp>
          <p:nvGrpSpPr>
            <p:cNvPr id="4" name="Csoportba foglalás 101"/>
            <p:cNvGrpSpPr>
              <a:grpSpLocks/>
            </p:cNvGrpSpPr>
            <p:nvPr/>
          </p:nvGrpSpPr>
          <p:grpSpPr bwMode="auto">
            <a:xfrm>
              <a:off x="2086156" y="2392354"/>
              <a:ext cx="4935581" cy="397637"/>
              <a:chOff x="2086156" y="2392354"/>
              <a:chExt cx="4935581" cy="397637"/>
            </a:xfrm>
          </p:grpSpPr>
          <p:sp>
            <p:nvSpPr>
              <p:cNvPr id="20550" name="AutoShape 11"/>
              <p:cNvSpPr>
                <a:spLocks noChangeArrowheads="1"/>
              </p:cNvSpPr>
              <p:nvPr/>
            </p:nvSpPr>
            <p:spPr bwMode="auto">
              <a:xfrm>
                <a:off x="66407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51" name="AutoShape 11"/>
              <p:cNvSpPr>
                <a:spLocks noChangeArrowheads="1"/>
              </p:cNvSpPr>
              <p:nvPr/>
            </p:nvSpPr>
            <p:spPr bwMode="auto">
              <a:xfrm>
                <a:off x="5742862" y="2396026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52" name="AutoShape 11"/>
              <p:cNvSpPr>
                <a:spLocks noChangeArrowheads="1"/>
              </p:cNvSpPr>
              <p:nvPr/>
            </p:nvSpPr>
            <p:spPr bwMode="auto">
              <a:xfrm>
                <a:off x="4815610" y="2405207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53" name="AutoShape 11"/>
              <p:cNvSpPr>
                <a:spLocks noChangeArrowheads="1"/>
              </p:cNvSpPr>
              <p:nvPr/>
            </p:nvSpPr>
            <p:spPr bwMode="auto">
              <a:xfrm>
                <a:off x="3899373" y="2392354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54" name="AutoShape 11"/>
              <p:cNvSpPr>
                <a:spLocks noChangeArrowheads="1"/>
              </p:cNvSpPr>
              <p:nvPr/>
            </p:nvSpPr>
            <p:spPr bwMode="auto">
              <a:xfrm>
                <a:off x="29831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55" name="AutoShape 11"/>
              <p:cNvSpPr>
                <a:spLocks noChangeArrowheads="1"/>
              </p:cNvSpPr>
              <p:nvPr/>
            </p:nvSpPr>
            <p:spPr bwMode="auto">
              <a:xfrm>
                <a:off x="2086156" y="2408991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</p:grpSp>
        <p:grpSp>
          <p:nvGrpSpPr>
            <p:cNvPr id="5" name="Csoportba foglalás 102"/>
            <p:cNvGrpSpPr>
              <a:grpSpLocks/>
            </p:cNvGrpSpPr>
            <p:nvPr/>
          </p:nvGrpSpPr>
          <p:grpSpPr bwMode="auto">
            <a:xfrm>
              <a:off x="1883884" y="3334184"/>
              <a:ext cx="4956470" cy="397637"/>
              <a:chOff x="2086156" y="2392354"/>
              <a:chExt cx="4935581" cy="397637"/>
            </a:xfrm>
          </p:grpSpPr>
          <p:sp>
            <p:nvSpPr>
              <p:cNvPr id="20544" name="AutoShape 11"/>
              <p:cNvSpPr>
                <a:spLocks noChangeArrowheads="1"/>
              </p:cNvSpPr>
              <p:nvPr/>
            </p:nvSpPr>
            <p:spPr bwMode="auto">
              <a:xfrm>
                <a:off x="66407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5" name="AutoShape 11"/>
              <p:cNvSpPr>
                <a:spLocks noChangeArrowheads="1"/>
              </p:cNvSpPr>
              <p:nvPr/>
            </p:nvSpPr>
            <p:spPr bwMode="auto">
              <a:xfrm>
                <a:off x="5742862" y="2396026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6" name="AutoShape 11"/>
              <p:cNvSpPr>
                <a:spLocks noChangeArrowheads="1"/>
              </p:cNvSpPr>
              <p:nvPr/>
            </p:nvSpPr>
            <p:spPr bwMode="auto">
              <a:xfrm>
                <a:off x="4815610" y="2405207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7" name="AutoShape 11"/>
              <p:cNvSpPr>
                <a:spLocks noChangeArrowheads="1"/>
              </p:cNvSpPr>
              <p:nvPr/>
            </p:nvSpPr>
            <p:spPr bwMode="auto">
              <a:xfrm>
                <a:off x="3899373" y="2392354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8" name="AutoShape 11"/>
              <p:cNvSpPr>
                <a:spLocks noChangeArrowheads="1"/>
              </p:cNvSpPr>
              <p:nvPr/>
            </p:nvSpPr>
            <p:spPr bwMode="auto">
              <a:xfrm>
                <a:off x="29831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9" name="AutoShape 11"/>
              <p:cNvSpPr>
                <a:spLocks noChangeArrowheads="1"/>
              </p:cNvSpPr>
              <p:nvPr/>
            </p:nvSpPr>
            <p:spPr bwMode="auto">
              <a:xfrm>
                <a:off x="2086156" y="2408991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</p:grpSp>
        <p:grpSp>
          <p:nvGrpSpPr>
            <p:cNvPr id="6" name="Csoportba foglalás 109"/>
            <p:cNvGrpSpPr>
              <a:grpSpLocks/>
            </p:cNvGrpSpPr>
            <p:nvPr/>
          </p:nvGrpSpPr>
          <p:grpSpPr bwMode="auto">
            <a:xfrm>
              <a:off x="1707838" y="4256384"/>
              <a:ext cx="4956470" cy="397637"/>
              <a:chOff x="2086156" y="2392354"/>
              <a:chExt cx="4935581" cy="397637"/>
            </a:xfrm>
          </p:grpSpPr>
          <p:sp>
            <p:nvSpPr>
              <p:cNvPr id="20538" name="AutoShape 11"/>
              <p:cNvSpPr>
                <a:spLocks noChangeArrowheads="1"/>
              </p:cNvSpPr>
              <p:nvPr/>
            </p:nvSpPr>
            <p:spPr bwMode="auto">
              <a:xfrm>
                <a:off x="66407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9" name="AutoShape 11"/>
              <p:cNvSpPr>
                <a:spLocks noChangeArrowheads="1"/>
              </p:cNvSpPr>
              <p:nvPr/>
            </p:nvSpPr>
            <p:spPr bwMode="auto">
              <a:xfrm>
                <a:off x="5742862" y="2396026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0" name="AutoShape 11"/>
              <p:cNvSpPr>
                <a:spLocks noChangeArrowheads="1"/>
              </p:cNvSpPr>
              <p:nvPr/>
            </p:nvSpPr>
            <p:spPr bwMode="auto">
              <a:xfrm>
                <a:off x="4815610" y="2405207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1" name="AutoShape 11"/>
              <p:cNvSpPr>
                <a:spLocks noChangeArrowheads="1"/>
              </p:cNvSpPr>
              <p:nvPr/>
            </p:nvSpPr>
            <p:spPr bwMode="auto">
              <a:xfrm>
                <a:off x="3899373" y="2392354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2" name="AutoShape 11"/>
              <p:cNvSpPr>
                <a:spLocks noChangeArrowheads="1"/>
              </p:cNvSpPr>
              <p:nvPr/>
            </p:nvSpPr>
            <p:spPr bwMode="auto">
              <a:xfrm>
                <a:off x="29831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43" name="AutoShape 11"/>
              <p:cNvSpPr>
                <a:spLocks noChangeArrowheads="1"/>
              </p:cNvSpPr>
              <p:nvPr/>
            </p:nvSpPr>
            <p:spPr bwMode="auto">
              <a:xfrm>
                <a:off x="2086156" y="2408991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</p:grpSp>
        <p:grpSp>
          <p:nvGrpSpPr>
            <p:cNvPr id="7" name="Csoportba foglalás 116"/>
            <p:cNvGrpSpPr>
              <a:grpSpLocks/>
            </p:cNvGrpSpPr>
            <p:nvPr/>
          </p:nvGrpSpPr>
          <p:grpSpPr bwMode="auto">
            <a:xfrm>
              <a:off x="1539376" y="5169626"/>
              <a:ext cx="4956470" cy="397637"/>
              <a:chOff x="2086156" y="2392354"/>
              <a:chExt cx="4935581" cy="397637"/>
            </a:xfrm>
          </p:grpSpPr>
          <p:sp>
            <p:nvSpPr>
              <p:cNvPr id="20532" name="AutoShape 11"/>
              <p:cNvSpPr>
                <a:spLocks noChangeArrowheads="1"/>
              </p:cNvSpPr>
              <p:nvPr/>
            </p:nvSpPr>
            <p:spPr bwMode="auto">
              <a:xfrm>
                <a:off x="66407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3" name="AutoShape 11"/>
              <p:cNvSpPr>
                <a:spLocks noChangeArrowheads="1"/>
              </p:cNvSpPr>
              <p:nvPr/>
            </p:nvSpPr>
            <p:spPr bwMode="auto">
              <a:xfrm>
                <a:off x="5742862" y="2396026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4" name="AutoShape 11"/>
              <p:cNvSpPr>
                <a:spLocks noChangeArrowheads="1"/>
              </p:cNvSpPr>
              <p:nvPr/>
            </p:nvSpPr>
            <p:spPr bwMode="auto">
              <a:xfrm>
                <a:off x="4815610" y="2405207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5" name="AutoShape 11"/>
              <p:cNvSpPr>
                <a:spLocks noChangeArrowheads="1"/>
              </p:cNvSpPr>
              <p:nvPr/>
            </p:nvSpPr>
            <p:spPr bwMode="auto">
              <a:xfrm>
                <a:off x="3899373" y="2392354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6" name="AutoShape 11"/>
              <p:cNvSpPr>
                <a:spLocks noChangeArrowheads="1"/>
              </p:cNvSpPr>
              <p:nvPr/>
            </p:nvSpPr>
            <p:spPr bwMode="auto">
              <a:xfrm>
                <a:off x="2983137" y="2401535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  <p:sp>
            <p:nvSpPr>
              <p:cNvPr id="20537" name="AutoShape 11"/>
              <p:cNvSpPr>
                <a:spLocks noChangeArrowheads="1"/>
              </p:cNvSpPr>
              <p:nvPr/>
            </p:nvSpPr>
            <p:spPr bwMode="auto">
              <a:xfrm>
                <a:off x="2086156" y="2408991"/>
                <a:ext cx="381000" cy="3810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hu-HU"/>
              </a:p>
            </p:txBody>
          </p:sp>
        </p:grpSp>
        <p:sp>
          <p:nvSpPr>
            <p:cNvPr id="20530" name="Line 30"/>
            <p:cNvSpPr>
              <a:spLocks noChangeShapeType="1"/>
            </p:cNvSpPr>
            <p:nvPr/>
          </p:nvSpPr>
          <p:spPr bwMode="auto">
            <a:xfrm>
              <a:off x="950923" y="5160025"/>
              <a:ext cx="6324600" cy="0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0531" name="Line 30"/>
            <p:cNvSpPr>
              <a:spLocks noChangeShapeType="1"/>
            </p:cNvSpPr>
            <p:nvPr/>
          </p:nvSpPr>
          <p:spPr bwMode="auto">
            <a:xfrm>
              <a:off x="953925" y="5580802"/>
              <a:ext cx="6324600" cy="0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126" name="Text Box 32"/>
          <p:cNvSpPr txBox="1">
            <a:spLocks noChangeArrowheads="1"/>
          </p:cNvSpPr>
          <p:nvPr/>
        </p:nvSpPr>
        <p:spPr bwMode="auto">
          <a:xfrm>
            <a:off x="5572125" y="5643563"/>
            <a:ext cx="2595563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Size  broadening</a:t>
            </a:r>
          </a:p>
        </p:txBody>
      </p:sp>
      <p:grpSp>
        <p:nvGrpSpPr>
          <p:cNvPr id="8" name="Csoportba foglalás 134"/>
          <p:cNvGrpSpPr>
            <a:grpSpLocks/>
          </p:cNvGrpSpPr>
          <p:nvPr/>
        </p:nvGrpSpPr>
        <p:grpSpPr bwMode="auto">
          <a:xfrm>
            <a:off x="1704975" y="1420813"/>
            <a:ext cx="5688013" cy="3973512"/>
            <a:chOff x="1705010" y="1421175"/>
            <a:chExt cx="5687307" cy="3973149"/>
          </a:xfrm>
        </p:grpSpPr>
        <p:sp>
          <p:nvSpPr>
            <p:cNvPr id="20521" name="AutoShape 34"/>
            <p:cNvSpPr>
              <a:spLocks noChangeAspect="1" noChangeArrowheads="1"/>
            </p:cNvSpPr>
            <p:nvPr/>
          </p:nvSpPr>
          <p:spPr bwMode="auto">
            <a:xfrm>
              <a:off x="2575055" y="4225377"/>
              <a:ext cx="439821" cy="45155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30 w 21600"/>
                <a:gd name="T25" fmla="*/ 3183 h 21600"/>
                <a:gd name="T26" fmla="*/ 18470 w 21600"/>
                <a:gd name="T27" fmla="*/ 18417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hu-HU"/>
            </a:p>
          </p:txBody>
        </p:sp>
        <p:sp>
          <p:nvSpPr>
            <p:cNvPr id="20522" name="AutoShape 35"/>
            <p:cNvSpPr>
              <a:spLocks noChangeArrowheads="1"/>
            </p:cNvSpPr>
            <p:nvPr/>
          </p:nvSpPr>
          <p:spPr bwMode="auto">
            <a:xfrm>
              <a:off x="3416773" y="3043361"/>
              <a:ext cx="972068" cy="9664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51 w 21600"/>
                <a:gd name="T25" fmla="*/ 3151 h 21600"/>
                <a:gd name="T26" fmla="*/ 18449 w 21600"/>
                <a:gd name="T27" fmla="*/ 1844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hu-HU"/>
            </a:p>
          </p:txBody>
        </p:sp>
        <p:sp>
          <p:nvSpPr>
            <p:cNvPr id="20523" name="AutoShape 36"/>
            <p:cNvSpPr>
              <a:spLocks noChangeArrowheads="1"/>
            </p:cNvSpPr>
            <p:nvPr/>
          </p:nvSpPr>
          <p:spPr bwMode="auto">
            <a:xfrm>
              <a:off x="4268879" y="1848012"/>
              <a:ext cx="1467664" cy="14592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6 w 21600"/>
                <a:gd name="T25" fmla="*/ 3166 h 21600"/>
                <a:gd name="T26" fmla="*/ 18434 w 21600"/>
                <a:gd name="T27" fmla="*/ 1843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hu-HU"/>
            </a:p>
          </p:txBody>
        </p:sp>
        <p:sp>
          <p:nvSpPr>
            <p:cNvPr id="20524" name="Line 38"/>
            <p:cNvSpPr>
              <a:spLocks noChangeShapeType="1"/>
            </p:cNvSpPr>
            <p:nvPr/>
          </p:nvSpPr>
          <p:spPr bwMode="auto">
            <a:xfrm flipV="1">
              <a:off x="1705969" y="1421175"/>
              <a:ext cx="3295690" cy="39521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  <p:sp>
          <p:nvSpPr>
            <p:cNvPr id="20525" name="Line 39"/>
            <p:cNvSpPr>
              <a:spLocks noChangeShapeType="1"/>
            </p:cNvSpPr>
            <p:nvPr/>
          </p:nvSpPr>
          <p:spPr bwMode="auto">
            <a:xfrm flipV="1">
              <a:off x="1705010" y="2027103"/>
              <a:ext cx="5687307" cy="336722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133" name="Text Box 37"/>
          <p:cNvSpPr txBox="1">
            <a:spLocks noChangeArrowheads="1"/>
          </p:cNvSpPr>
          <p:nvPr/>
        </p:nvSpPr>
        <p:spPr bwMode="auto">
          <a:xfrm>
            <a:off x="5214938" y="1143000"/>
            <a:ext cx="28575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8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Strain  broadening</a:t>
            </a:r>
          </a:p>
        </p:txBody>
      </p:sp>
      <p:grpSp>
        <p:nvGrpSpPr>
          <p:cNvPr id="9" name="Group 41"/>
          <p:cNvGrpSpPr>
            <a:grpSpLocks/>
          </p:cNvGrpSpPr>
          <p:nvPr/>
        </p:nvGrpSpPr>
        <p:grpSpPr bwMode="auto">
          <a:xfrm>
            <a:off x="1482725" y="1647825"/>
            <a:ext cx="5715000" cy="4870450"/>
            <a:chOff x="1079" y="799"/>
            <a:chExt cx="3600" cy="3068"/>
          </a:xfrm>
        </p:grpSpPr>
        <p:grpSp>
          <p:nvGrpSpPr>
            <p:cNvPr id="10" name="Group 42"/>
            <p:cNvGrpSpPr>
              <a:grpSpLocks/>
            </p:cNvGrpSpPr>
            <p:nvPr/>
          </p:nvGrpSpPr>
          <p:grpSpPr bwMode="auto">
            <a:xfrm>
              <a:off x="1079" y="799"/>
              <a:ext cx="3600" cy="2707"/>
              <a:chOff x="1079" y="799"/>
              <a:chExt cx="3600" cy="2707"/>
            </a:xfrm>
          </p:grpSpPr>
          <p:grpSp>
            <p:nvGrpSpPr>
              <p:cNvPr id="11" name="Group 43"/>
              <p:cNvGrpSpPr>
                <a:grpSpLocks/>
              </p:cNvGrpSpPr>
              <p:nvPr/>
            </p:nvGrpSpPr>
            <p:grpSpPr bwMode="auto">
              <a:xfrm>
                <a:off x="1079" y="1933"/>
                <a:ext cx="1030" cy="1565"/>
                <a:chOff x="1079" y="1933"/>
                <a:chExt cx="1030" cy="1565"/>
              </a:xfrm>
            </p:grpSpPr>
            <p:sp>
              <p:nvSpPr>
                <p:cNvPr id="20517" name="Line 44"/>
                <p:cNvSpPr>
                  <a:spLocks noChangeShapeType="1"/>
                </p:cNvSpPr>
                <p:nvPr/>
              </p:nvSpPr>
              <p:spPr bwMode="auto">
                <a:xfrm>
                  <a:off x="1610" y="1933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8" name="Line 45"/>
                <p:cNvSpPr>
                  <a:spLocks noChangeShapeType="1"/>
                </p:cNvSpPr>
                <p:nvPr/>
              </p:nvSpPr>
              <p:spPr bwMode="auto">
                <a:xfrm>
                  <a:off x="1573" y="2682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9" name="Line 46"/>
                <p:cNvSpPr>
                  <a:spLocks noChangeShapeType="1"/>
                </p:cNvSpPr>
                <p:nvPr/>
              </p:nvSpPr>
              <p:spPr bwMode="auto">
                <a:xfrm>
                  <a:off x="1079" y="2838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20" name="Line 47"/>
                <p:cNvSpPr>
                  <a:spLocks noChangeShapeType="1"/>
                </p:cNvSpPr>
                <p:nvPr/>
              </p:nvSpPr>
              <p:spPr bwMode="auto">
                <a:xfrm>
                  <a:off x="1269" y="2407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  <p:grpSp>
            <p:nvGrpSpPr>
              <p:cNvPr id="12" name="Group 48"/>
              <p:cNvGrpSpPr>
                <a:grpSpLocks/>
              </p:cNvGrpSpPr>
              <p:nvPr/>
            </p:nvGrpSpPr>
            <p:grpSpPr bwMode="auto">
              <a:xfrm>
                <a:off x="1311" y="892"/>
                <a:ext cx="1092" cy="1472"/>
                <a:chOff x="1067" y="2082"/>
                <a:chExt cx="1092" cy="1472"/>
              </a:xfrm>
            </p:grpSpPr>
            <p:sp>
              <p:nvSpPr>
                <p:cNvPr id="20513" name="Line 49"/>
                <p:cNvSpPr>
                  <a:spLocks noChangeShapeType="1"/>
                </p:cNvSpPr>
                <p:nvPr/>
              </p:nvSpPr>
              <p:spPr bwMode="auto">
                <a:xfrm>
                  <a:off x="1660" y="2082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4" name="Line 50"/>
                <p:cNvSpPr>
                  <a:spLocks noChangeShapeType="1"/>
                </p:cNvSpPr>
                <p:nvPr/>
              </p:nvSpPr>
              <p:spPr bwMode="auto">
                <a:xfrm>
                  <a:off x="1573" y="2738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5" name="Line 51"/>
                <p:cNvSpPr>
                  <a:spLocks noChangeShapeType="1"/>
                </p:cNvSpPr>
                <p:nvPr/>
              </p:nvSpPr>
              <p:spPr bwMode="auto">
                <a:xfrm>
                  <a:off x="1067" y="2883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6" name="Line 52"/>
                <p:cNvSpPr>
                  <a:spLocks noChangeShapeType="1"/>
                </p:cNvSpPr>
                <p:nvPr/>
              </p:nvSpPr>
              <p:spPr bwMode="auto">
                <a:xfrm>
                  <a:off x="1241" y="2407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  <p:grpSp>
            <p:nvGrpSpPr>
              <p:cNvPr id="13" name="Group 53"/>
              <p:cNvGrpSpPr>
                <a:grpSpLocks/>
              </p:cNvGrpSpPr>
              <p:nvPr/>
            </p:nvGrpSpPr>
            <p:grpSpPr bwMode="auto">
              <a:xfrm>
                <a:off x="2434" y="799"/>
                <a:ext cx="1070" cy="1579"/>
                <a:chOff x="1011" y="1940"/>
                <a:chExt cx="1070" cy="1579"/>
              </a:xfrm>
            </p:grpSpPr>
            <p:sp>
              <p:nvSpPr>
                <p:cNvPr id="20509" name="Line 54"/>
                <p:cNvSpPr>
                  <a:spLocks noChangeShapeType="1"/>
                </p:cNvSpPr>
                <p:nvPr/>
              </p:nvSpPr>
              <p:spPr bwMode="auto">
                <a:xfrm>
                  <a:off x="1582" y="1940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0" name="Line 55"/>
                <p:cNvSpPr>
                  <a:spLocks noChangeShapeType="1"/>
                </p:cNvSpPr>
                <p:nvPr/>
              </p:nvSpPr>
              <p:spPr bwMode="auto">
                <a:xfrm>
                  <a:off x="1552" y="2703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1" name="Line 56"/>
                <p:cNvSpPr>
                  <a:spLocks noChangeShapeType="1"/>
                </p:cNvSpPr>
                <p:nvPr/>
              </p:nvSpPr>
              <p:spPr bwMode="auto">
                <a:xfrm>
                  <a:off x="1011" y="2786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12" name="Line 57"/>
                <p:cNvSpPr>
                  <a:spLocks noChangeShapeType="1"/>
                </p:cNvSpPr>
                <p:nvPr/>
              </p:nvSpPr>
              <p:spPr bwMode="auto">
                <a:xfrm>
                  <a:off x="1220" y="2366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  <p:grpSp>
            <p:nvGrpSpPr>
              <p:cNvPr id="14" name="Group 58"/>
              <p:cNvGrpSpPr>
                <a:grpSpLocks/>
              </p:cNvGrpSpPr>
              <p:nvPr/>
            </p:nvGrpSpPr>
            <p:grpSpPr bwMode="auto">
              <a:xfrm>
                <a:off x="2232" y="2066"/>
                <a:ext cx="1084" cy="1385"/>
                <a:chOff x="1108" y="2113"/>
                <a:chExt cx="1084" cy="1385"/>
              </a:xfrm>
            </p:grpSpPr>
            <p:sp>
              <p:nvSpPr>
                <p:cNvPr id="20505" name="Line 59"/>
                <p:cNvSpPr>
                  <a:spLocks noChangeShapeType="1"/>
                </p:cNvSpPr>
                <p:nvPr/>
              </p:nvSpPr>
              <p:spPr bwMode="auto">
                <a:xfrm>
                  <a:off x="1693" y="2113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6" name="Line 60"/>
                <p:cNvSpPr>
                  <a:spLocks noChangeShapeType="1"/>
                </p:cNvSpPr>
                <p:nvPr/>
              </p:nvSpPr>
              <p:spPr bwMode="auto">
                <a:xfrm>
                  <a:off x="1573" y="2682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7" name="Line 61"/>
                <p:cNvSpPr>
                  <a:spLocks noChangeShapeType="1"/>
                </p:cNvSpPr>
                <p:nvPr/>
              </p:nvSpPr>
              <p:spPr bwMode="auto">
                <a:xfrm>
                  <a:off x="1108" y="2862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8" name="Line 62"/>
                <p:cNvSpPr>
                  <a:spLocks noChangeShapeType="1"/>
                </p:cNvSpPr>
                <p:nvPr/>
              </p:nvSpPr>
              <p:spPr bwMode="auto">
                <a:xfrm>
                  <a:off x="1290" y="2435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  <p:grpSp>
            <p:nvGrpSpPr>
              <p:cNvPr id="15" name="Group 63"/>
              <p:cNvGrpSpPr>
                <a:grpSpLocks/>
              </p:cNvGrpSpPr>
              <p:nvPr/>
            </p:nvGrpSpPr>
            <p:grpSpPr bwMode="auto">
              <a:xfrm>
                <a:off x="3351" y="2052"/>
                <a:ext cx="1112" cy="1454"/>
                <a:chOff x="1039" y="2044"/>
                <a:chExt cx="1112" cy="1454"/>
              </a:xfrm>
            </p:grpSpPr>
            <p:sp>
              <p:nvSpPr>
                <p:cNvPr id="20501" name="Line 64"/>
                <p:cNvSpPr>
                  <a:spLocks noChangeShapeType="1"/>
                </p:cNvSpPr>
                <p:nvPr/>
              </p:nvSpPr>
              <p:spPr bwMode="auto">
                <a:xfrm>
                  <a:off x="1652" y="2044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2" name="Line 65"/>
                <p:cNvSpPr>
                  <a:spLocks noChangeShapeType="1"/>
                </p:cNvSpPr>
                <p:nvPr/>
              </p:nvSpPr>
              <p:spPr bwMode="auto">
                <a:xfrm>
                  <a:off x="1573" y="2682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3" name="Line 66"/>
                <p:cNvSpPr>
                  <a:spLocks noChangeShapeType="1"/>
                </p:cNvSpPr>
                <p:nvPr/>
              </p:nvSpPr>
              <p:spPr bwMode="auto">
                <a:xfrm>
                  <a:off x="1039" y="2765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4" name="Line 67"/>
                <p:cNvSpPr>
                  <a:spLocks noChangeShapeType="1"/>
                </p:cNvSpPr>
                <p:nvPr/>
              </p:nvSpPr>
              <p:spPr bwMode="auto">
                <a:xfrm>
                  <a:off x="1269" y="2414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  <p:grpSp>
            <p:nvGrpSpPr>
              <p:cNvPr id="16" name="Group 68"/>
              <p:cNvGrpSpPr>
                <a:grpSpLocks/>
              </p:cNvGrpSpPr>
              <p:nvPr/>
            </p:nvGrpSpPr>
            <p:grpSpPr bwMode="auto">
              <a:xfrm>
                <a:off x="3581" y="856"/>
                <a:ext cx="1098" cy="1475"/>
                <a:chOff x="1039" y="2065"/>
                <a:chExt cx="1098" cy="1475"/>
              </a:xfrm>
            </p:grpSpPr>
            <p:sp>
              <p:nvSpPr>
                <p:cNvPr id="20497" name="Line 69"/>
                <p:cNvSpPr>
                  <a:spLocks noChangeShapeType="1"/>
                </p:cNvSpPr>
                <p:nvPr/>
              </p:nvSpPr>
              <p:spPr bwMode="auto">
                <a:xfrm>
                  <a:off x="1638" y="2065"/>
                  <a:ext cx="499" cy="997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498" name="Line 70"/>
                <p:cNvSpPr>
                  <a:spLocks noChangeShapeType="1"/>
                </p:cNvSpPr>
                <p:nvPr/>
              </p:nvSpPr>
              <p:spPr bwMode="auto">
                <a:xfrm>
                  <a:off x="1566" y="2724"/>
                  <a:ext cx="405" cy="81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499" name="Line 71"/>
                <p:cNvSpPr>
                  <a:spLocks noChangeShapeType="1"/>
                </p:cNvSpPr>
                <p:nvPr/>
              </p:nvSpPr>
              <p:spPr bwMode="auto">
                <a:xfrm>
                  <a:off x="1039" y="2765"/>
                  <a:ext cx="298" cy="596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  <p:sp>
              <p:nvSpPr>
                <p:cNvPr id="20500" name="Line 72"/>
                <p:cNvSpPr>
                  <a:spLocks noChangeShapeType="1"/>
                </p:cNvSpPr>
                <p:nvPr/>
              </p:nvSpPr>
              <p:spPr bwMode="auto">
                <a:xfrm>
                  <a:off x="1262" y="2442"/>
                  <a:ext cx="165" cy="334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hu-HU"/>
                </a:p>
              </p:txBody>
            </p:sp>
          </p:grpSp>
        </p:grpSp>
        <p:sp>
          <p:nvSpPr>
            <p:cNvPr id="20490" name="Text Box 73"/>
            <p:cNvSpPr txBox="1">
              <a:spLocks noChangeArrowheads="1"/>
            </p:cNvSpPr>
            <p:nvPr/>
          </p:nvSpPr>
          <p:spPr bwMode="auto">
            <a:xfrm>
              <a:off x="1358" y="3576"/>
              <a:ext cx="181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Twinning  or  faulting</a:t>
              </a:r>
              <a:endParaRPr lang="hu-HU" sz="240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0488" name="Szövegdoboz 73"/>
          <p:cNvSpPr txBox="1">
            <a:spLocks noChangeArrowheads="1"/>
          </p:cNvSpPr>
          <p:nvPr/>
        </p:nvSpPr>
        <p:spPr bwMode="auto">
          <a:xfrm>
            <a:off x="214313" y="214313"/>
            <a:ext cx="548322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Schematic picture of line broadening</a:t>
            </a:r>
            <a:endParaRPr lang="hu-HU" sz="280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920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33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586683" y="1124744"/>
            <a:ext cx="6231707" cy="26161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Two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different </a:t>
            </a:r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approaches  -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philosophies:</a:t>
            </a:r>
          </a:p>
          <a:p>
            <a:pPr algn="ctr"/>
            <a:endParaRPr lang="en-US" sz="28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top-down</a:t>
            </a:r>
          </a:p>
          <a:p>
            <a:pPr algn="ctr"/>
            <a:endParaRPr lang="en-US" sz="36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bottom-up</a:t>
            </a:r>
            <a:r>
              <a:rPr lang="en-US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hu-HU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065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115616" y="260648"/>
            <a:ext cx="5925020" cy="18726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Top-down:</a:t>
            </a:r>
          </a:p>
          <a:p>
            <a:endParaRPr lang="en-US" sz="24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the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diffraction patterns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are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fitted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by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analytical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profile-functions</a:t>
            </a:r>
            <a:endParaRPr lang="hu-HU" sz="24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1187624" y="2636912"/>
            <a:ext cx="6803529" cy="3600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Bottom-up:</a:t>
            </a:r>
          </a:p>
          <a:p>
            <a:endParaRPr lang="en-US" sz="2400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the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profile-functions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are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	created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by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theoretical methods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	based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on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actual lattice defects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 patterns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are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fitted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by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these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defect-related profile-functions</a:t>
            </a:r>
            <a:endParaRPr lang="hu-HU" sz="24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015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07504" y="476672"/>
            <a:ext cx="388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Top-down </a:t>
            </a:r>
            <a:r>
              <a:rPr lang="en-US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analytical</a:t>
            </a:r>
            <a:r>
              <a:rPr lang="en-US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profile-functions:</a:t>
            </a:r>
            <a:endParaRPr lang="hu-HU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 cstate="print"/>
          <a:srcRect l="6184" r="6097" b="1555"/>
          <a:stretch>
            <a:fillRect/>
          </a:stretch>
        </p:blipFill>
        <p:spPr bwMode="auto">
          <a:xfrm rot="60000">
            <a:off x="4669061" y="128661"/>
            <a:ext cx="4178378" cy="66233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24024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331640" y="1484784"/>
            <a:ext cx="638668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For many good reasons we follow the</a:t>
            </a:r>
          </a:p>
          <a:p>
            <a:pPr algn="ctr">
              <a:lnSpc>
                <a:spcPct val="150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bottom-up approach</a:t>
            </a:r>
            <a:endParaRPr lang="hu-HU" sz="32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4380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2699792" y="1412776"/>
            <a:ext cx="3608680" cy="24857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The  hierarchy  of </a:t>
            </a:r>
          </a:p>
          <a:p>
            <a:pPr algn="ctr">
              <a:lnSpc>
                <a:spcPct val="150000"/>
              </a:lnSpc>
            </a:pPr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non-size-type </a:t>
            </a:r>
          </a:p>
          <a:p>
            <a:pPr algn="ctr">
              <a:lnSpc>
                <a:spcPct val="150000"/>
              </a:lnSpc>
            </a:pPr>
            <a:r>
              <a:rPr lang="en-US" sz="36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lattice defects</a:t>
            </a:r>
            <a:endParaRPr lang="hu-HU" sz="36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8868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zövegdoboz 2"/>
          <p:cNvSpPr txBox="1"/>
          <p:nvPr/>
        </p:nvSpPr>
        <p:spPr>
          <a:xfrm>
            <a:off x="1187624" y="1124744"/>
            <a:ext cx="652133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0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 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point defects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point-defect-type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, e.g.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precipitates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		    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inclusions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1/r</a:t>
            </a:r>
            <a:r>
              <a:rPr lang="en-US" sz="2400" b="1" baseline="30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2</a:t>
            </a:r>
            <a:endParaRPr lang="en-US" sz="2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  <a:sym typeface="Symbol"/>
            </a:endParaRPr>
          </a:p>
        </p:txBody>
      </p:sp>
      <p:sp>
        <p:nvSpPr>
          <p:cNvPr id="4" name="Szövegdoboz 3"/>
          <p:cNvSpPr txBox="1"/>
          <p:nvPr/>
        </p:nvSpPr>
        <p:spPr>
          <a:xfrm>
            <a:off x="1259632" y="4725144"/>
            <a:ext cx="6756978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2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planar defects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, e.g.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stacking faults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twin boundaries</a:t>
            </a:r>
          </a:p>
          <a:p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				grain boundaries</a:t>
            </a:r>
          </a:p>
          <a:p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				domain boundaries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constant</a:t>
            </a:r>
          </a:p>
        </p:txBody>
      </p:sp>
      <p:sp>
        <p:nvSpPr>
          <p:cNvPr id="5" name="Szövegdoboz 4"/>
          <p:cNvSpPr txBox="1"/>
          <p:nvPr/>
        </p:nvSpPr>
        <p:spPr>
          <a:xfrm>
            <a:off x="1259632" y="2924944"/>
            <a:ext cx="6306535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1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	</a:t>
            </a:r>
            <a:r>
              <a:rPr lang="en-US" sz="20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dislocations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non-equilibrium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triple-junctions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linear-type  defects</a:t>
            </a:r>
          </a:p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1/r</a:t>
            </a:r>
          </a:p>
        </p:txBody>
      </p:sp>
      <p:sp>
        <p:nvSpPr>
          <p:cNvPr id="6" name="Szövegdoboz 5"/>
          <p:cNvSpPr txBox="1"/>
          <p:nvPr/>
        </p:nvSpPr>
        <p:spPr>
          <a:xfrm>
            <a:off x="1340024" y="269032"/>
            <a:ext cx="65229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Krivoglaz: 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the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spatial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dependence of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strain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:   </a:t>
            </a:r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</a:t>
            </a:r>
            <a:endParaRPr lang="en-US" sz="2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6575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971600" y="1052736"/>
            <a:ext cx="69268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crystal-space   </a:t>
            </a:r>
            <a:r>
              <a:rPr lang="en-US" sz="2400" i="1" dirty="0" smtClean="0">
                <a:latin typeface="Times New Roman" pitchFamily="18" charset="0"/>
                <a:cs typeface="Times New Roman" pitchFamily="18" charset="0"/>
              </a:rPr>
              <a:t>versus</a:t>
            </a:r>
            <a:r>
              <a:rPr lang="en-US" sz="3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   reciprocal-space</a:t>
            </a:r>
            <a:endParaRPr lang="hu-HU" sz="32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Csoportba foglalás 9"/>
          <p:cNvGrpSpPr/>
          <p:nvPr/>
        </p:nvGrpSpPr>
        <p:grpSpPr>
          <a:xfrm>
            <a:off x="755576" y="2492896"/>
            <a:ext cx="7104830" cy="584775"/>
            <a:chOff x="755576" y="2492896"/>
            <a:chExt cx="7104830" cy="584775"/>
          </a:xfrm>
        </p:grpSpPr>
        <p:sp>
          <p:nvSpPr>
            <p:cNvPr id="5" name="Szövegdoboz 4"/>
            <p:cNvSpPr txBox="1"/>
            <p:nvPr/>
          </p:nvSpPr>
          <p:spPr>
            <a:xfrm>
              <a:off x="755576" y="2492896"/>
              <a:ext cx="710483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</a:t>
              </a:r>
              <a:r>
                <a:rPr lang="en-US" sz="32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short</a:t>
              </a:r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sz="3200" dirty="0" smtClean="0">
                  <a:latin typeface="Times New Roman" pitchFamily="18" charset="0"/>
                  <a:cs typeface="Times New Roman" pitchFamily="18" charset="0"/>
                </a:rPr>
                <a:t>distance</a:t>
              </a:r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    	         </a:t>
              </a:r>
              <a:r>
                <a:rPr lang="en-US" sz="32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long</a:t>
              </a:r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sz="3200" dirty="0" smtClean="0">
                  <a:latin typeface="Times New Roman" pitchFamily="18" charset="0"/>
                  <a:cs typeface="Times New Roman" pitchFamily="18" charset="0"/>
                </a:rPr>
                <a:t>distance</a:t>
              </a:r>
              <a:endParaRPr lang="hu-HU" sz="3200" dirty="0"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8" name="Egyenes összekötő nyíllal 7"/>
            <p:cNvCxnSpPr/>
            <p:nvPr/>
          </p:nvCxnSpPr>
          <p:spPr>
            <a:xfrm>
              <a:off x="4067944" y="2852936"/>
              <a:ext cx="936104" cy="1588"/>
            </a:xfrm>
            <a:prstGeom prst="straightConnector1">
              <a:avLst/>
            </a:prstGeom>
            <a:ln w="50800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Csoportba foglalás 10"/>
          <p:cNvGrpSpPr/>
          <p:nvPr/>
        </p:nvGrpSpPr>
        <p:grpSpPr>
          <a:xfrm>
            <a:off x="755576" y="4149080"/>
            <a:ext cx="7311617" cy="584775"/>
            <a:chOff x="755576" y="4149080"/>
            <a:chExt cx="7311617" cy="584775"/>
          </a:xfrm>
        </p:grpSpPr>
        <p:sp>
          <p:nvSpPr>
            <p:cNvPr id="6" name="Szövegdoboz 5"/>
            <p:cNvSpPr txBox="1"/>
            <p:nvPr/>
          </p:nvSpPr>
          <p:spPr>
            <a:xfrm>
              <a:off x="755576" y="4149080"/>
              <a:ext cx="731161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</a:t>
              </a:r>
              <a:r>
                <a:rPr lang="en-US" sz="32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long  </a:t>
              </a:r>
              <a:r>
                <a:rPr lang="en-US" sz="3200" dirty="0" smtClean="0">
                  <a:latin typeface="Times New Roman" pitchFamily="18" charset="0"/>
                  <a:cs typeface="Times New Roman" pitchFamily="18" charset="0"/>
                </a:rPr>
                <a:t>distance</a:t>
              </a:r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                  </a:t>
              </a:r>
              <a:r>
                <a:rPr lang="en-US" sz="32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short</a:t>
              </a:r>
              <a:r>
                <a:rPr lang="en-US" sz="3200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sz="3200" dirty="0" smtClean="0">
                  <a:latin typeface="Times New Roman" pitchFamily="18" charset="0"/>
                  <a:cs typeface="Times New Roman" pitchFamily="18" charset="0"/>
                </a:rPr>
                <a:t>distance</a:t>
              </a:r>
              <a:endParaRPr lang="hu-HU" sz="3200" dirty="0"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9" name="Egyenes összekötő nyíllal 8"/>
            <p:cNvCxnSpPr/>
            <p:nvPr/>
          </p:nvCxnSpPr>
          <p:spPr>
            <a:xfrm>
              <a:off x="4139952" y="4509120"/>
              <a:ext cx="936104" cy="1588"/>
            </a:xfrm>
            <a:prstGeom prst="straightConnector1">
              <a:avLst/>
            </a:prstGeom>
            <a:ln w="50800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13434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07504" y="692696"/>
            <a:ext cx="25170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columns #7 and #8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1979712" y="1163564"/>
            <a:ext cx="6941185" cy="5173775"/>
            <a:chOff x="1979712" y="1163564"/>
            <a:chExt cx="6941185" cy="5173775"/>
          </a:xfrm>
        </p:grpSpPr>
        <p:pic>
          <p:nvPicPr>
            <p:cNvPr id="80" name="Picture 2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20000" contrast="8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250" b="68510"/>
            <a:stretch/>
          </p:blipFill>
          <p:spPr bwMode="auto">
            <a:xfrm rot="10920000">
              <a:off x="2183134" y="1163564"/>
              <a:ext cx="6737763" cy="5173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3" name="Group 82"/>
            <p:cNvGrpSpPr/>
            <p:nvPr/>
          </p:nvGrpSpPr>
          <p:grpSpPr>
            <a:xfrm>
              <a:off x="1979712" y="2614790"/>
              <a:ext cx="1231631" cy="461665"/>
              <a:chOff x="1612177" y="2492896"/>
              <a:chExt cx="1231631" cy="461665"/>
            </a:xfrm>
          </p:grpSpPr>
          <p:cxnSp>
            <p:nvCxnSpPr>
              <p:cNvPr id="81" name="Straight Arrow Connector 80"/>
              <p:cNvCxnSpPr/>
              <p:nvPr/>
            </p:nvCxnSpPr>
            <p:spPr>
              <a:xfrm>
                <a:off x="1907704" y="2924944"/>
                <a:ext cx="936104" cy="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" name="TextBox 81"/>
              <p:cNvSpPr txBox="1"/>
              <p:nvPr/>
            </p:nvSpPr>
            <p:spPr>
              <a:xfrm>
                <a:off x="1612177" y="2492896"/>
                <a:ext cx="9170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Na 11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1979712" y="1678323"/>
              <a:ext cx="1234573" cy="461665"/>
              <a:chOff x="1609235" y="2492896"/>
              <a:chExt cx="1234573" cy="461665"/>
            </a:xfrm>
          </p:grpSpPr>
          <p:cxnSp>
            <p:nvCxnSpPr>
              <p:cNvPr id="86" name="Straight Arrow Connector 85"/>
              <p:cNvCxnSpPr/>
              <p:nvPr/>
            </p:nvCxnSpPr>
            <p:spPr>
              <a:xfrm>
                <a:off x="1907704" y="2924944"/>
                <a:ext cx="936104" cy="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1609235" y="2492896"/>
                <a:ext cx="8595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Cl 17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9" name="TextBox 88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</p:spTree>
    <p:extLst>
      <p:ext uri="{BB962C8B-B14F-4D97-AF65-F5344CB8AC3E}">
        <p14:creationId xmlns:p14="http://schemas.microsoft.com/office/powerpoint/2010/main" val="1678062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zövegdoboz 2"/>
          <p:cNvSpPr txBox="1"/>
          <p:nvPr/>
        </p:nvSpPr>
        <p:spPr>
          <a:xfrm>
            <a:off x="1340024" y="269032"/>
            <a:ext cx="65229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Krivoglaz: 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the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spatial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dependence of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strain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:   </a:t>
            </a:r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</a:t>
            </a:r>
            <a:endParaRPr lang="en-US" sz="2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8612" name="Object 4"/>
          <p:cNvGraphicFramePr>
            <a:graphicFrameLocks noChangeAspect="1"/>
          </p:cNvGraphicFramePr>
          <p:nvPr/>
        </p:nvGraphicFramePr>
        <p:xfrm>
          <a:off x="1187625" y="1263339"/>
          <a:ext cx="7956376" cy="559466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4" name="Graph" r:id="rId3" imgW="4161600" imgH="2926080" progId="Origin50.Graph">
                  <p:embed/>
                </p:oleObj>
              </mc:Choice>
              <mc:Fallback>
                <p:oleObj name="Graph" r:id="rId3" imgW="4161600" imgH="292608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625" y="1263339"/>
                        <a:ext cx="7956376" cy="559466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184261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251520" y="260648"/>
            <a:ext cx="652133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0</a:t>
            </a:r>
            <a:r>
              <a:rPr lang="en-US" sz="20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 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point defects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point-defect-type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, e.g.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precipitates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		    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inclusions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1/r</a:t>
            </a:r>
            <a:r>
              <a:rPr lang="en-US" sz="2400" b="1" baseline="30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2</a:t>
            </a:r>
            <a:endParaRPr lang="en-US" sz="2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  <a:sym typeface="Symbol"/>
            </a:endParaRPr>
          </a:p>
        </p:txBody>
      </p:sp>
      <p:graphicFrame>
        <p:nvGraphicFramePr>
          <p:cNvPr id="69634" name="Object 2"/>
          <p:cNvGraphicFramePr>
            <a:graphicFrameLocks noChangeAspect="1"/>
          </p:cNvGraphicFramePr>
          <p:nvPr/>
        </p:nvGraphicFramePr>
        <p:xfrm>
          <a:off x="683568" y="1916832"/>
          <a:ext cx="4160837" cy="292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" name="Graph" r:id="rId3" imgW="4161600" imgH="2926080" progId="Origin50.Graph">
                  <p:embed/>
                </p:oleObj>
              </mc:Choice>
              <mc:Fallback>
                <p:oleObj name="Graph" r:id="rId3" imgW="4161600" imgH="292608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568" y="1916832"/>
                        <a:ext cx="4160837" cy="292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Szövegdoboz 3"/>
          <p:cNvSpPr txBox="1"/>
          <p:nvPr/>
        </p:nvSpPr>
        <p:spPr>
          <a:xfrm>
            <a:off x="2627784" y="5589240"/>
            <a:ext cx="58704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 pattern:  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diffuse scattering</a:t>
            </a:r>
            <a:endParaRPr lang="hu-HU" sz="28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593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0658" name="Object 2"/>
          <p:cNvGraphicFramePr>
            <a:graphicFrameLocks noChangeAspect="1"/>
          </p:cNvGraphicFramePr>
          <p:nvPr/>
        </p:nvGraphicFramePr>
        <p:xfrm>
          <a:off x="539552" y="1844824"/>
          <a:ext cx="4160837" cy="292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2" name="Graph" r:id="rId3" imgW="4161600" imgH="2926080" progId="Origin50.Graph">
                  <p:embed/>
                </p:oleObj>
              </mc:Choice>
              <mc:Fallback>
                <p:oleObj name="Graph" r:id="rId3" imgW="4161600" imgH="292608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1844824"/>
                        <a:ext cx="4160837" cy="292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Szövegdoboz 2"/>
          <p:cNvSpPr txBox="1"/>
          <p:nvPr/>
        </p:nvSpPr>
        <p:spPr>
          <a:xfrm>
            <a:off x="1115616" y="188640"/>
            <a:ext cx="6306535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1</a:t>
            </a:r>
            <a:r>
              <a:rPr lang="en-US" sz="20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	</a:t>
            </a:r>
            <a:r>
              <a:rPr lang="en-US" sz="20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dislocations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non-equilibrium 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triple-junctions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linear-type  defects</a:t>
            </a:r>
          </a:p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1/r</a:t>
            </a:r>
          </a:p>
        </p:txBody>
      </p:sp>
      <p:sp>
        <p:nvSpPr>
          <p:cNvPr id="4" name="Szövegdoboz 3"/>
          <p:cNvSpPr txBox="1"/>
          <p:nvPr/>
        </p:nvSpPr>
        <p:spPr>
          <a:xfrm>
            <a:off x="2627784" y="5589240"/>
            <a:ext cx="56251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 pattern:  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line broadening</a:t>
            </a:r>
            <a:endParaRPr lang="hu-HU" sz="28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1445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187624" y="260648"/>
            <a:ext cx="6756978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</a:t>
            </a:r>
            <a:r>
              <a:rPr lang="en-US" sz="24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2</a:t>
            </a:r>
            <a:r>
              <a:rPr lang="en-US" sz="2000" b="1" u="sng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 dimensional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: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planar defects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, e.g. 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stacking faults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			</a:t>
            </a:r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twin boundaries</a:t>
            </a:r>
          </a:p>
          <a:p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				grain boundaries</a:t>
            </a:r>
          </a:p>
          <a:p>
            <a:r>
              <a:rPr lang="en-US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					domain boundaries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  <a:sym typeface="Symbol"/>
              </a:rPr>
              <a:t>		 </a:t>
            </a:r>
            <a:r>
              <a:rPr lang="en-US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(r)  constant</a:t>
            </a:r>
          </a:p>
        </p:txBody>
      </p:sp>
      <p:sp>
        <p:nvSpPr>
          <p:cNvPr id="3" name="Szövegdoboz 2"/>
          <p:cNvSpPr txBox="1"/>
          <p:nvPr/>
        </p:nvSpPr>
        <p:spPr>
          <a:xfrm>
            <a:off x="3419872" y="5733256"/>
            <a:ext cx="473552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Diffraction pattern:  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peak shift</a:t>
            </a:r>
            <a:endParaRPr lang="hu-HU" sz="28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71682" name="Object 2"/>
          <p:cNvGraphicFramePr>
            <a:graphicFrameLocks noChangeAspect="1"/>
          </p:cNvGraphicFramePr>
          <p:nvPr/>
        </p:nvGraphicFramePr>
        <p:xfrm>
          <a:off x="1043608" y="2132856"/>
          <a:ext cx="4160837" cy="292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Graph" r:id="rId3" imgW="4161600" imgH="2926080" progId="Origin50.Graph">
                  <p:embed/>
                </p:oleObj>
              </mc:Choice>
              <mc:Fallback>
                <p:oleObj name="Graph" r:id="rId3" imgW="4161600" imgH="292608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3608" y="2132856"/>
                        <a:ext cx="4160837" cy="292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" name="Egyenes összekötő 5"/>
          <p:cNvCxnSpPr/>
          <p:nvPr/>
        </p:nvCxnSpPr>
        <p:spPr>
          <a:xfrm>
            <a:off x="1782672" y="4395730"/>
            <a:ext cx="2844412" cy="0"/>
          </a:xfrm>
          <a:prstGeom prst="line">
            <a:avLst/>
          </a:prstGeom>
          <a:ln w="508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9659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1187624" y="980728"/>
            <a:ext cx="6811480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Line broadening 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is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caused by strain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: 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if and only if</a:t>
            </a:r>
          </a:p>
          <a:p>
            <a:pPr>
              <a:lnSpc>
                <a:spcPct val="150000"/>
              </a:lnSpc>
            </a:pPr>
            <a:endParaRPr lang="en-US" sz="24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strain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is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produced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by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linear-type defects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	the </a:t>
            </a:r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prototype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of  which are:  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dislocations</a:t>
            </a:r>
            <a:endParaRPr lang="hu-HU" sz="28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6128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2"/>
          <p:cNvSpPr txBox="1">
            <a:spLocks noChangeArrowheads="1"/>
          </p:cNvSpPr>
          <p:nvPr/>
        </p:nvSpPr>
        <p:spPr bwMode="auto">
          <a:xfrm>
            <a:off x="1311275" y="92868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212" name="Text Box 4"/>
          <p:cNvSpPr txBox="1">
            <a:spLocks noChangeArrowheads="1"/>
          </p:cNvSpPr>
          <p:nvPr/>
        </p:nvSpPr>
        <p:spPr bwMode="auto">
          <a:xfrm>
            <a:off x="467544" y="260648"/>
            <a:ext cx="732469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Fundamental equation for line-broadening:  Warren</a:t>
            </a:r>
            <a:r>
              <a:rPr lang="en-US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[1958]:</a:t>
            </a:r>
            <a:endParaRPr lang="hu-HU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214" name="Text Box 6"/>
          <p:cNvSpPr txBox="1">
            <a:spLocks noChangeArrowheads="1"/>
          </p:cNvSpPr>
          <p:nvPr/>
        </p:nvSpPr>
        <p:spPr bwMode="auto">
          <a:xfrm>
            <a:off x="1187624" y="2348880"/>
            <a:ext cx="624966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Dislocation-model for 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&lt;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</a:t>
            </a:r>
            <a:r>
              <a:rPr lang="en-US" sz="3200" baseline="-250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g,L</a:t>
            </a:r>
            <a:r>
              <a:rPr lang="en-US" sz="3200" baseline="300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2</a:t>
            </a:r>
            <a:r>
              <a:rPr lang="en-US" sz="32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&gt;</a:t>
            </a:r>
            <a:r>
              <a:rPr 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/>
              </a:rPr>
              <a:t>:  </a:t>
            </a:r>
            <a:r>
              <a:rPr lang="en-US" sz="2400" b="1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Wilkens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[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1970]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:</a:t>
            </a:r>
            <a:endParaRPr lang="hu-H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215" name="Text Box 7"/>
          <p:cNvSpPr txBox="1">
            <a:spLocks noChangeArrowheads="1"/>
          </p:cNvSpPr>
          <p:nvPr/>
        </p:nvSpPr>
        <p:spPr bwMode="auto">
          <a:xfrm>
            <a:off x="4499992" y="4149080"/>
            <a:ext cx="3474028" cy="2492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400" b="1" i="1" dirty="0"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:  Burgers vector</a:t>
            </a:r>
          </a:p>
          <a:p>
            <a:pPr>
              <a:lnSpc>
                <a:spcPct val="130000"/>
              </a:lnSpc>
              <a:buFont typeface="Symbol" pitchFamily="18" charset="2"/>
              <a:buNone/>
            </a:pP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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 :  dislocation density</a:t>
            </a:r>
          </a:p>
          <a:p>
            <a:pPr>
              <a:lnSpc>
                <a:spcPct val="130000"/>
              </a:lnSpc>
              <a:buFont typeface="Symbol" pitchFamily="18" charset="2"/>
              <a:buNone/>
            </a:pP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 :  Contrast factor of dislocations</a:t>
            </a:r>
          </a:p>
          <a:p>
            <a:pPr>
              <a:lnSpc>
                <a:spcPct val="130000"/>
              </a:lnSpc>
              <a:buFont typeface="Symbol" pitchFamily="18" charset="2"/>
              <a:buNone/>
            </a:pP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f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(</a:t>
            </a: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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)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 :  </a:t>
            </a:r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Wilkens function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[1970]</a:t>
            </a:r>
          </a:p>
          <a:p>
            <a:pPr>
              <a:lnSpc>
                <a:spcPct val="130000"/>
              </a:lnSpc>
              <a:buFont typeface="Symbol" pitchFamily="18" charset="2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	</a:t>
            </a: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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= </a:t>
            </a:r>
            <a:r>
              <a:rPr lang="en-US" sz="2400" i="1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L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/</a:t>
            </a:r>
            <a:r>
              <a:rPr lang="en-US" sz="2400" b="1" i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R</a:t>
            </a:r>
            <a:r>
              <a:rPr lang="en-US" sz="2400" b="1" baseline="-25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e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</a:p>
        </p:txBody>
      </p:sp>
      <p:sp>
        <p:nvSpPr>
          <p:cNvPr id="94216" name="Text Box 8"/>
          <p:cNvSpPr txBox="1">
            <a:spLocks noChangeArrowheads="1"/>
          </p:cNvSpPr>
          <p:nvPr/>
        </p:nvSpPr>
        <p:spPr bwMode="auto">
          <a:xfrm>
            <a:off x="1692275" y="1125538"/>
            <a:ext cx="4965700" cy="77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60000"/>
              </a:lnSpc>
            </a:pPr>
            <a:r>
              <a:rPr lang="en-GB" sz="2800" i="1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GB" sz="2800" i="1" baseline="-30000">
                <a:latin typeface="Times New Roman" pitchFamily="18" charset="0"/>
                <a:cs typeface="Times New Roman" pitchFamily="18" charset="0"/>
              </a:rPr>
              <a:t>L</a:t>
            </a:r>
            <a:r>
              <a:rPr lang="en-GB" sz="280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n-GB" sz="2800" i="1"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GB" sz="2800">
                <a:latin typeface="Times New Roman" pitchFamily="18" charset="0"/>
                <a:cs typeface="Times New Roman" pitchFamily="18" charset="0"/>
              </a:rPr>
              <a:t>)</a:t>
            </a:r>
            <a:r>
              <a:rPr lang="en-GB" sz="240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en-GB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</a:t>
            </a:r>
            <a:r>
              <a:rPr lang="en-GB" sz="2400" i="1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GB" sz="2800" i="1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GB" sz="2800" i="1" baseline="-30000">
                <a:latin typeface="Times New Roman" pitchFamily="18" charset="0"/>
                <a:cs typeface="Times New Roman" pitchFamily="18" charset="0"/>
              </a:rPr>
              <a:t>L</a:t>
            </a:r>
            <a:r>
              <a:rPr lang="en-GB" sz="2800" i="1" baseline="30000"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GB" sz="2400">
                <a:latin typeface="Times New Roman" pitchFamily="18" charset="0"/>
                <a:cs typeface="Times New Roman" pitchFamily="18" charset="0"/>
              </a:rPr>
              <a:t>   exp{ - 2</a:t>
            </a:r>
            <a:r>
              <a:rPr lang="en-GB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</a:t>
            </a:r>
            <a:r>
              <a:rPr lang="en-GB" sz="2400" baseline="30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GB" sz="2400" i="1">
                <a:latin typeface="Times New Roman" pitchFamily="18" charset="0"/>
                <a:cs typeface="Times New Roman" pitchFamily="18" charset="0"/>
              </a:rPr>
              <a:t>L</a:t>
            </a:r>
            <a:r>
              <a:rPr lang="en-GB" sz="2400" baseline="30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GB" sz="2400" i="1"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GB" sz="2400" baseline="30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GB" sz="2400">
                <a:latin typeface="Times New Roman" pitchFamily="18" charset="0"/>
                <a:cs typeface="Times New Roman" pitchFamily="18" charset="0"/>
              </a:rPr>
              <a:t> &lt;</a:t>
            </a:r>
            <a:r>
              <a:rPr lang="en-GB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</a:t>
            </a:r>
            <a:r>
              <a:rPr lang="en-GB" sz="2400" b="1" i="1" baseline="-30000"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GB" sz="2400" baseline="30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GB" sz="2400">
                <a:latin typeface="Times New Roman" pitchFamily="18" charset="0"/>
                <a:cs typeface="Times New Roman" pitchFamily="18" charset="0"/>
              </a:rPr>
              <a:t>&gt; }</a:t>
            </a:r>
            <a:endParaRPr lang="hu-H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217" name="Oval 9"/>
          <p:cNvSpPr>
            <a:spLocks noChangeArrowheads="1"/>
          </p:cNvSpPr>
          <p:nvPr/>
        </p:nvSpPr>
        <p:spPr bwMode="auto">
          <a:xfrm>
            <a:off x="3678238" y="1149350"/>
            <a:ext cx="3125787" cy="1008063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218" name="Text Box 10"/>
          <p:cNvSpPr txBox="1">
            <a:spLocks noChangeArrowheads="1"/>
          </p:cNvSpPr>
          <p:nvPr/>
        </p:nvSpPr>
        <p:spPr bwMode="auto">
          <a:xfrm>
            <a:off x="6147275" y="1991663"/>
            <a:ext cx="286508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Strain Fourier coefficients</a:t>
            </a:r>
            <a:endParaRPr lang="hu-HU" sz="20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Csoportba foglalás 10"/>
          <p:cNvGrpSpPr/>
          <p:nvPr/>
        </p:nvGrpSpPr>
        <p:grpSpPr>
          <a:xfrm>
            <a:off x="2126134" y="3123645"/>
            <a:ext cx="3556507" cy="733425"/>
            <a:chOff x="2541588" y="2187575"/>
            <a:chExt cx="3556507" cy="733425"/>
          </a:xfrm>
        </p:grpSpPr>
        <p:graphicFrame>
          <p:nvGraphicFramePr>
            <p:cNvPr id="12" name="Object 8"/>
            <p:cNvGraphicFramePr>
              <a:graphicFrameLocks noChangeAspect="1"/>
            </p:cNvGraphicFramePr>
            <p:nvPr/>
          </p:nvGraphicFramePr>
          <p:xfrm>
            <a:off x="2541588" y="2255838"/>
            <a:ext cx="1268412" cy="6175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22" name="Egyenlet" r:id="rId3" imgW="520560" imgH="253800" progId="Equation.3">
                    <p:embed/>
                  </p:oleObj>
                </mc:Choice>
                <mc:Fallback>
                  <p:oleObj name="Egyenlet" r:id="rId3" imgW="520560" imgH="2538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41588" y="2255838"/>
                          <a:ext cx="1268412" cy="61753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3" name="Object 6"/>
            <p:cNvGraphicFramePr>
              <a:graphicFrameLocks noChangeAspect="1"/>
            </p:cNvGraphicFramePr>
            <p:nvPr/>
          </p:nvGraphicFramePr>
          <p:xfrm>
            <a:off x="4265460" y="2187575"/>
            <a:ext cx="1022350" cy="7334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23" name="Egyenlet" r:id="rId5" imgW="583920" imgH="419040" progId="Equation.3">
                    <p:embed/>
                  </p:oleObj>
                </mc:Choice>
                <mc:Fallback>
                  <p:oleObj name="Egyenlet" r:id="rId5" imgW="583920" imgH="419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65460" y="2187575"/>
                          <a:ext cx="1022350" cy="73342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" name="Szövegdoboz 13"/>
            <p:cNvSpPr txBox="1"/>
            <p:nvPr/>
          </p:nvSpPr>
          <p:spPr>
            <a:xfrm>
              <a:off x="3843952" y="2246349"/>
              <a:ext cx="225414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ym typeface="Symbol"/>
                </a:rPr>
                <a:t>=</a:t>
              </a:r>
              <a:r>
                <a:rPr lang="en-US" sz="2800" dirty="0" smtClean="0">
                  <a:sym typeface="Symbol"/>
                </a:rPr>
                <a:t>                </a:t>
              </a:r>
              <a:r>
                <a:rPr lang="en-US" sz="2800" i="1" dirty="0" smtClean="0">
                  <a:latin typeface="Times New Roman" pitchFamily="18" charset="0"/>
                  <a:cs typeface="Times New Roman" pitchFamily="18" charset="0"/>
                  <a:sym typeface="Symbol"/>
                </a:rPr>
                <a:t>f</a:t>
              </a:r>
              <a:r>
                <a:rPr lang="en-US" sz="2800" dirty="0" smtClean="0">
                  <a:latin typeface="Times New Roman" pitchFamily="18" charset="0"/>
                  <a:cs typeface="Times New Roman" pitchFamily="18" charset="0"/>
                  <a:sym typeface="Symbol"/>
                </a:rPr>
                <a:t>(</a:t>
              </a:r>
              <a:r>
                <a:rPr lang="en-US" sz="2800" i="1" dirty="0" smtClean="0">
                  <a:latin typeface="Times New Roman" pitchFamily="18" charset="0"/>
                  <a:cs typeface="Times New Roman" pitchFamily="18" charset="0"/>
                  <a:sym typeface="Symbol"/>
                </a:rPr>
                <a:t></a:t>
              </a:r>
              <a:r>
                <a:rPr lang="en-US" sz="2800" dirty="0" smtClean="0">
                  <a:latin typeface="Times New Roman" pitchFamily="18" charset="0"/>
                  <a:cs typeface="Times New Roman" pitchFamily="18" charset="0"/>
                  <a:sym typeface="Symbol"/>
                </a:rPr>
                <a:t>)</a:t>
              </a:r>
              <a:endParaRPr lang="hu-HU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341689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4" grpId="0"/>
      <p:bldP spid="94215" grpId="0"/>
      <p:bldP spid="94217" grpId="0" animBg="1"/>
      <p:bldP spid="94218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234" name="Object 2"/>
          <p:cNvGraphicFramePr>
            <a:graphicFrameLocks noChangeAspect="1"/>
          </p:cNvGraphicFramePr>
          <p:nvPr/>
        </p:nvGraphicFramePr>
        <p:xfrm>
          <a:off x="755650" y="1030288"/>
          <a:ext cx="8388350" cy="5827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4" name="Graph" r:id="rId3" imgW="4078080" imgH="2833920" progId="Origin50.Graph">
                  <p:embed/>
                </p:oleObj>
              </mc:Choice>
              <mc:Fallback>
                <p:oleObj name="Graph" r:id="rId3" imgW="4078080" imgH="283392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1030288"/>
                        <a:ext cx="8388350" cy="58277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00CC99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235" name="Text Box 3"/>
          <p:cNvSpPr txBox="1">
            <a:spLocks noChangeArrowheads="1"/>
          </p:cNvSpPr>
          <p:nvPr/>
        </p:nvSpPr>
        <p:spPr bwMode="auto">
          <a:xfrm>
            <a:off x="592138" y="425450"/>
            <a:ext cx="3562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The Wilkens function</a:t>
            </a:r>
            <a:r>
              <a:rPr lang="en-US">
                <a:latin typeface="Times New Roman" pitchFamily="18" charset="0"/>
                <a:cs typeface="Times New Roman" pitchFamily="18" charset="0"/>
              </a:rPr>
              <a:t>  [1970]</a:t>
            </a:r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348038" y="3500438"/>
            <a:ext cx="901700" cy="1081087"/>
            <a:chOff x="2109" y="2205"/>
            <a:chExt cx="568" cy="681"/>
          </a:xfrm>
        </p:grpSpPr>
        <p:sp>
          <p:nvSpPr>
            <p:cNvPr id="95237" name="Text Box 5"/>
            <p:cNvSpPr txBox="1">
              <a:spLocks noChangeArrowheads="1"/>
            </p:cNvSpPr>
            <p:nvPr/>
          </p:nvSpPr>
          <p:spPr bwMode="auto">
            <a:xfrm>
              <a:off x="2154" y="2205"/>
              <a:ext cx="523" cy="3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2800" i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f </a:t>
              </a:r>
              <a:r>
                <a:rPr lang="en-US" sz="280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en-US" sz="2800" i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</a:t>
              </a:r>
              <a:r>
                <a:rPr lang="en-US" sz="280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)</a:t>
              </a:r>
            </a:p>
          </p:txBody>
        </p:sp>
        <p:sp>
          <p:nvSpPr>
            <p:cNvPr id="95238" name="Line 6"/>
            <p:cNvSpPr>
              <a:spLocks noChangeShapeType="1"/>
            </p:cNvSpPr>
            <p:nvPr/>
          </p:nvSpPr>
          <p:spPr bwMode="auto">
            <a:xfrm flipH="1">
              <a:off x="2109" y="2614"/>
              <a:ext cx="181" cy="272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2627313" y="2565400"/>
            <a:ext cx="4465637" cy="2232025"/>
            <a:chOff x="1655" y="1616"/>
            <a:chExt cx="2813" cy="1406"/>
          </a:xfrm>
        </p:grpSpPr>
        <p:sp>
          <p:nvSpPr>
            <p:cNvPr id="95240" name="Text Box 8"/>
            <p:cNvSpPr txBox="1">
              <a:spLocks noChangeArrowheads="1"/>
            </p:cNvSpPr>
            <p:nvPr/>
          </p:nvSpPr>
          <p:spPr bwMode="auto">
            <a:xfrm>
              <a:off x="2109" y="1616"/>
              <a:ext cx="614" cy="3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2800" b="1" i="1">
                  <a:latin typeface="Times New Roman" pitchFamily="18" charset="0"/>
                  <a:cs typeface="Times New Roman" pitchFamily="18" charset="0"/>
                </a:rPr>
                <a:t>~ </a:t>
              </a:r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en-US" sz="2800" b="1" i="1">
                  <a:latin typeface="Times New Roman" pitchFamily="18" charset="0"/>
                  <a:cs typeface="Times New Roman" pitchFamily="18" charset="0"/>
                </a:rPr>
                <a:t>/</a:t>
              </a:r>
              <a:r>
                <a:rPr lang="en-US" sz="28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</a:t>
              </a:r>
              <a:endParaRPr lang="en-US" sz="2800">
                <a:latin typeface="Times New Roman" pitchFamily="18" charset="0"/>
                <a:cs typeface="Times New Roman" pitchFamily="18" charset="0"/>
                <a:sym typeface="Symbol" pitchFamily="18" charset="2"/>
              </a:endParaRPr>
            </a:p>
          </p:txBody>
        </p:sp>
        <p:sp>
          <p:nvSpPr>
            <p:cNvPr id="95241" name="Line 9"/>
            <p:cNvSpPr>
              <a:spLocks noChangeShapeType="1"/>
            </p:cNvSpPr>
            <p:nvPr/>
          </p:nvSpPr>
          <p:spPr bwMode="auto">
            <a:xfrm flipH="1">
              <a:off x="1655" y="1979"/>
              <a:ext cx="499" cy="31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arrow" w="lg" len="lg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5242" name="Line 10"/>
            <p:cNvSpPr>
              <a:spLocks noChangeShapeType="1"/>
            </p:cNvSpPr>
            <p:nvPr/>
          </p:nvSpPr>
          <p:spPr bwMode="auto">
            <a:xfrm>
              <a:off x="2699" y="1933"/>
              <a:ext cx="1769" cy="1089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 type="arrow" w="lg" len="lg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2268538" y="4005263"/>
            <a:ext cx="3898900" cy="1571625"/>
            <a:chOff x="1429" y="2523"/>
            <a:chExt cx="2456" cy="990"/>
          </a:xfrm>
        </p:grpSpPr>
        <p:sp>
          <p:nvSpPr>
            <p:cNvPr id="95244" name="Text Box 12"/>
            <p:cNvSpPr txBox="1">
              <a:spLocks noChangeArrowheads="1"/>
            </p:cNvSpPr>
            <p:nvPr/>
          </p:nvSpPr>
          <p:spPr bwMode="auto">
            <a:xfrm>
              <a:off x="1565" y="3158"/>
              <a:ext cx="822" cy="3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2800" b="1" i="1">
                  <a:latin typeface="Times New Roman" pitchFamily="18" charset="0"/>
                  <a:cs typeface="Times New Roman" pitchFamily="18" charset="0"/>
                </a:rPr>
                <a:t>~ </a:t>
              </a:r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ln</a:t>
              </a:r>
              <a:r>
                <a:rPr lang="en-US" sz="2800"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en-US" sz="28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</a:t>
              </a:r>
              <a:r>
                <a:rPr lang="en-US" sz="28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)</a:t>
              </a:r>
              <a:r>
                <a:rPr lang="en-US" sz="28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</a:t>
              </a:r>
              <a:endParaRPr lang="en-US" sz="2800">
                <a:latin typeface="Times New Roman" pitchFamily="18" charset="0"/>
                <a:cs typeface="Times New Roman" pitchFamily="18" charset="0"/>
                <a:sym typeface="Symbol" pitchFamily="18" charset="2"/>
              </a:endParaRPr>
            </a:p>
          </p:txBody>
        </p:sp>
        <p:sp>
          <p:nvSpPr>
            <p:cNvPr id="95245" name="Line 13"/>
            <p:cNvSpPr>
              <a:spLocks noChangeShapeType="1"/>
            </p:cNvSpPr>
            <p:nvPr/>
          </p:nvSpPr>
          <p:spPr bwMode="auto">
            <a:xfrm flipH="1" flipV="1">
              <a:off x="1429" y="2523"/>
              <a:ext cx="273" cy="77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 type="arrow" w="lg" len="lg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5246" name="Line 14"/>
            <p:cNvSpPr>
              <a:spLocks noChangeShapeType="1"/>
            </p:cNvSpPr>
            <p:nvPr/>
          </p:nvSpPr>
          <p:spPr bwMode="auto">
            <a:xfrm flipV="1">
              <a:off x="2290" y="3347"/>
              <a:ext cx="1595" cy="8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arrow" w="lg" len="lg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1711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5364163" y="1700213"/>
            <a:ext cx="1690687" cy="2084387"/>
            <a:chOff x="3198" y="845"/>
            <a:chExt cx="1065" cy="1313"/>
          </a:xfrm>
        </p:grpSpPr>
        <p:sp>
          <p:nvSpPr>
            <p:cNvPr id="96259" name="Text Box 3"/>
            <p:cNvSpPr txBox="1">
              <a:spLocks noChangeArrowheads="1"/>
            </p:cNvSpPr>
            <p:nvPr/>
          </p:nvSpPr>
          <p:spPr bwMode="auto">
            <a:xfrm>
              <a:off x="3198" y="845"/>
              <a:ext cx="204" cy="1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0" name="Text Box 4"/>
            <p:cNvSpPr txBox="1">
              <a:spLocks noChangeArrowheads="1"/>
            </p:cNvSpPr>
            <p:nvPr/>
          </p:nvSpPr>
          <p:spPr bwMode="auto">
            <a:xfrm rot="10800000">
              <a:off x="4059" y="890"/>
              <a:ext cx="204" cy="1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pPr>
                <a:lnSpc>
                  <a:spcPct val="140000"/>
                </a:lnSpc>
              </a:pPr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5"/>
          <p:cNvGrpSpPr>
            <a:grpSpLocks/>
          </p:cNvGrpSpPr>
          <p:nvPr/>
        </p:nvGrpSpPr>
        <p:grpSpPr bwMode="auto">
          <a:xfrm>
            <a:off x="998537" y="1484313"/>
            <a:ext cx="2786063" cy="2863850"/>
            <a:chOff x="402" y="585"/>
            <a:chExt cx="1755" cy="1804"/>
          </a:xfrm>
        </p:grpSpPr>
        <p:sp>
          <p:nvSpPr>
            <p:cNvPr id="96262" name="Text Box 6"/>
            <p:cNvSpPr txBox="1">
              <a:spLocks noChangeArrowheads="1"/>
            </p:cNvSpPr>
            <p:nvPr/>
          </p:nvSpPr>
          <p:spPr bwMode="auto">
            <a:xfrm>
              <a:off x="599" y="585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3" name="Text Box 7"/>
            <p:cNvSpPr txBox="1">
              <a:spLocks noChangeArrowheads="1"/>
            </p:cNvSpPr>
            <p:nvPr/>
          </p:nvSpPr>
          <p:spPr bwMode="auto">
            <a:xfrm rot="2181622">
              <a:off x="402" y="1069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4" name="Text Box 8"/>
            <p:cNvSpPr txBox="1">
              <a:spLocks noChangeArrowheads="1"/>
            </p:cNvSpPr>
            <p:nvPr/>
          </p:nvSpPr>
          <p:spPr bwMode="auto">
            <a:xfrm rot="2904816">
              <a:off x="730" y="1920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5" name="Text Box 9"/>
            <p:cNvSpPr txBox="1">
              <a:spLocks noChangeArrowheads="1"/>
            </p:cNvSpPr>
            <p:nvPr/>
          </p:nvSpPr>
          <p:spPr bwMode="auto">
            <a:xfrm rot="5827501">
              <a:off x="1184" y="741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6" name="Text Box 10"/>
            <p:cNvSpPr txBox="1">
              <a:spLocks noChangeArrowheads="1"/>
            </p:cNvSpPr>
            <p:nvPr/>
          </p:nvSpPr>
          <p:spPr bwMode="auto">
            <a:xfrm rot="11911494">
              <a:off x="1083" y="1523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67" name="Text Box 11"/>
            <p:cNvSpPr txBox="1">
              <a:spLocks noChangeArrowheads="1"/>
            </p:cNvSpPr>
            <p:nvPr/>
          </p:nvSpPr>
          <p:spPr bwMode="auto">
            <a:xfrm rot="8584393">
              <a:off x="1627" y="1115"/>
              <a:ext cx="53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T</a:t>
              </a:r>
            </a:p>
            <a:p>
              <a:r>
                <a:rPr lang="en-US">
                  <a:latin typeface="Times New Roman" pitchFamily="18" charset="0"/>
                  <a:cs typeface="Times New Roman" pitchFamily="18" charset="0"/>
                </a:rPr>
                <a:t>         T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96268" name="Text Box 12"/>
          <p:cNvSpPr txBox="1">
            <a:spLocks noChangeArrowheads="1"/>
          </p:cNvSpPr>
          <p:nvPr/>
        </p:nvSpPr>
        <p:spPr bwMode="auto">
          <a:xfrm>
            <a:off x="179512" y="116632"/>
            <a:ext cx="8257389" cy="12249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u="sng" dirty="0">
                <a:solidFill>
                  <a:srgbClr val="3333CC"/>
                </a:solidFill>
                <a:latin typeface="Times New Roman" pitchFamily="18" charset="0"/>
                <a:cs typeface="Times New Roman" pitchFamily="18" charset="0"/>
              </a:rPr>
              <a:t>Dislocation</a:t>
            </a:r>
            <a:r>
              <a:rPr lang="en-US" sz="2000" b="1" u="sng" dirty="0">
                <a:solidFill>
                  <a:srgbClr val="3333CC"/>
                </a:solidFill>
                <a:latin typeface="Times New Roman" pitchFamily="18" charset="0"/>
                <a:cs typeface="Times New Roman" pitchFamily="18" charset="0"/>
              </a:rPr>
              <a:t>  arrangement  </a:t>
            </a:r>
            <a:r>
              <a:rPr lang="en-US" sz="2000" u="sng" dirty="0">
                <a:solidFill>
                  <a:srgbClr val="3333CC"/>
                </a:solidFill>
                <a:latin typeface="Times New Roman" pitchFamily="18" charset="0"/>
                <a:cs typeface="Times New Roman" pitchFamily="18" charset="0"/>
              </a:rPr>
              <a:t>parameter</a:t>
            </a:r>
          </a:p>
          <a:p>
            <a:endParaRPr lang="en-US" sz="2000" u="sng" dirty="0">
              <a:solidFill>
                <a:srgbClr val="3333CC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40000"/>
              </a:lnSpc>
            </a:pP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random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>
                <a:latin typeface="Arial" pitchFamily="34" charset="0"/>
                <a:cs typeface="Arial" pitchFamily="34" charset="0"/>
              </a:rPr>
              <a:t>	  	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highly correlated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</a:t>
            </a:r>
            <a:endParaRPr lang="hu-H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6269" name="Line 13"/>
          <p:cNvSpPr>
            <a:spLocks noChangeShapeType="1"/>
          </p:cNvSpPr>
          <p:nvPr/>
        </p:nvSpPr>
        <p:spPr bwMode="auto">
          <a:xfrm>
            <a:off x="4572000" y="549275"/>
            <a:ext cx="0" cy="57594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971550" y="1844675"/>
            <a:ext cx="7275513" cy="4595813"/>
            <a:chOff x="612" y="1162"/>
            <a:chExt cx="4583" cy="2895"/>
          </a:xfrm>
        </p:grpSpPr>
        <p:sp>
          <p:nvSpPr>
            <p:cNvPr id="96271" name="Text Box 15"/>
            <p:cNvSpPr txBox="1">
              <a:spLocks noChangeArrowheads="1"/>
            </p:cNvSpPr>
            <p:nvPr/>
          </p:nvSpPr>
          <p:spPr bwMode="auto">
            <a:xfrm>
              <a:off x="884" y="3022"/>
              <a:ext cx="2029" cy="10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80000"/>
                </a:lnSpc>
              </a:pP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 </a:t>
              </a:r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&gt; 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d            </a:t>
              </a:r>
              <a:r>
                <a:rPr lang="en-US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</a:t>
              </a:r>
              <a:r>
                <a:rPr lang="en-US" i="1" baseline="30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1/2</a:t>
              </a:r>
              <a:r>
                <a:rPr lang="en-US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=1/d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 </a:t>
              </a:r>
              <a:endParaRPr lang="en-US" sz="240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180000"/>
                </a:lnSpc>
              </a:pPr>
              <a:r>
                <a:rPr lang="en-US" sz="3200" b="1" i="1">
                  <a:solidFill>
                    <a:srgbClr val="0033CC"/>
                  </a:solidFill>
                  <a:latin typeface="Times New Roman" pitchFamily="18" charset="0"/>
                  <a:cs typeface="Times New Roman" pitchFamily="18" charset="0"/>
                </a:rPr>
                <a:t>M</a:t>
              </a:r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 = 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/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d = 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</a:t>
              </a:r>
              <a:r>
                <a:rPr lang="en-US" sz="2400" baseline="30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1/2</a:t>
              </a:r>
              <a:r>
                <a:rPr lang="en-US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 </a:t>
              </a:r>
              <a:r>
                <a:rPr lang="en-US" sz="3200" b="1">
                  <a:solidFill>
                    <a:srgbClr val="0033CC"/>
                  </a:solidFill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&gt; 1</a:t>
              </a:r>
              <a:r>
                <a:rPr lang="en-US" i="1">
                  <a:latin typeface="Times New Roman" pitchFamily="18" charset="0"/>
                  <a:cs typeface="Times New Roman" pitchFamily="18" charset="0"/>
                </a:rPr>
                <a:t> 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2" name="Text Box 16"/>
            <p:cNvSpPr txBox="1">
              <a:spLocks noChangeArrowheads="1"/>
            </p:cNvSpPr>
            <p:nvPr/>
          </p:nvSpPr>
          <p:spPr bwMode="auto">
            <a:xfrm>
              <a:off x="3470" y="3158"/>
              <a:ext cx="1725" cy="8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&lt;&lt; 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d           </a:t>
              </a:r>
              <a:r>
                <a:rPr lang="en-US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</a:t>
              </a:r>
              <a:r>
                <a:rPr lang="en-US" i="1" baseline="30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1/2</a:t>
              </a:r>
              <a:r>
                <a:rPr lang="en-US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=1/d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 </a:t>
              </a:r>
              <a:endParaRPr lang="en-US" sz="240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140000"/>
                </a:lnSpc>
              </a:pPr>
              <a:r>
                <a:rPr lang="en-US" sz="3200" b="1" i="1">
                  <a:solidFill>
                    <a:srgbClr val="0033CC"/>
                  </a:solidFill>
                  <a:latin typeface="Times New Roman" pitchFamily="18" charset="0"/>
                  <a:cs typeface="Times New Roman" pitchFamily="18" charset="0"/>
                </a:rPr>
                <a:t>M</a:t>
              </a:r>
              <a:r>
                <a:rPr lang="en-US" sz="2400">
                  <a:latin typeface="Times New Roman" pitchFamily="18" charset="0"/>
                  <a:cs typeface="Times New Roman" pitchFamily="18" charset="0"/>
                </a:rPr>
                <a:t> = </a:t>
              </a:r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</a:t>
              </a:r>
              <a:r>
                <a:rPr lang="en-US" sz="2400" baseline="30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1/2</a:t>
              </a:r>
              <a:r>
                <a:rPr lang="en-US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 </a:t>
              </a:r>
              <a:r>
                <a:rPr lang="en-US" sz="3200" b="1">
                  <a:solidFill>
                    <a:srgbClr val="0033CC"/>
                  </a:solidFill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&lt;&lt; 1</a:t>
              </a:r>
              <a:r>
                <a:rPr lang="en-US" i="1">
                  <a:latin typeface="Times New Roman" pitchFamily="18" charset="0"/>
                  <a:cs typeface="Times New Roman" pitchFamily="18" charset="0"/>
                </a:rPr>
                <a:t> </a:t>
              </a:r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3" name="Line 17"/>
            <p:cNvSpPr>
              <a:spLocks noChangeShapeType="1"/>
            </p:cNvSpPr>
            <p:nvPr/>
          </p:nvSpPr>
          <p:spPr bwMode="auto">
            <a:xfrm flipH="1">
              <a:off x="1455" y="1706"/>
              <a:ext cx="427" cy="265"/>
            </a:xfrm>
            <a:prstGeom prst="line">
              <a:avLst/>
            </a:prstGeom>
            <a:noFill/>
            <a:ln w="25400">
              <a:solidFill>
                <a:srgbClr val="0033CC"/>
              </a:solidFill>
              <a:round/>
              <a:headEnd type="arrow" w="lg" len="med"/>
              <a:tailEnd type="arrow" w="lg" len="med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4" name="Text Box 18"/>
            <p:cNvSpPr txBox="1">
              <a:spLocks noChangeArrowheads="1"/>
            </p:cNvSpPr>
            <p:nvPr/>
          </p:nvSpPr>
          <p:spPr bwMode="auto">
            <a:xfrm>
              <a:off x="1618" y="1771"/>
              <a:ext cx="21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i="1">
                  <a:latin typeface="Times New Roman" pitchFamily="18" charset="0"/>
                  <a:cs typeface="Times New Roman" pitchFamily="18" charset="0"/>
                </a:rPr>
                <a:t>d</a:t>
              </a:r>
              <a:endParaRPr lang="hu-HU" sz="2400" b="1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5" name="Line 19"/>
            <p:cNvSpPr>
              <a:spLocks noChangeShapeType="1"/>
            </p:cNvSpPr>
            <p:nvPr/>
          </p:nvSpPr>
          <p:spPr bwMode="auto">
            <a:xfrm flipH="1">
              <a:off x="3485" y="1724"/>
              <a:ext cx="817" cy="255"/>
            </a:xfrm>
            <a:prstGeom prst="line">
              <a:avLst/>
            </a:prstGeom>
            <a:noFill/>
            <a:ln w="25400">
              <a:solidFill>
                <a:srgbClr val="0033CC"/>
              </a:solidFill>
              <a:round/>
              <a:headEnd type="arrow" w="lg" len="med"/>
              <a:tailEnd type="arrow" w="lg" len="med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6" name="Text Box 20"/>
            <p:cNvSpPr txBox="1">
              <a:spLocks noChangeArrowheads="1"/>
            </p:cNvSpPr>
            <p:nvPr/>
          </p:nvSpPr>
          <p:spPr bwMode="auto">
            <a:xfrm>
              <a:off x="3837" y="1873"/>
              <a:ext cx="21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i="1">
                  <a:latin typeface="Times New Roman" pitchFamily="18" charset="0"/>
                  <a:cs typeface="Times New Roman" pitchFamily="18" charset="0"/>
                </a:rPr>
                <a:t>d</a:t>
              </a:r>
              <a:endParaRPr lang="hu-HU" sz="2400" b="1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7" name="Oval 21"/>
            <p:cNvSpPr>
              <a:spLocks noChangeArrowheads="1"/>
            </p:cNvSpPr>
            <p:nvPr/>
          </p:nvSpPr>
          <p:spPr bwMode="auto">
            <a:xfrm>
              <a:off x="612" y="1162"/>
              <a:ext cx="1633" cy="1633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8" name="Line 22"/>
            <p:cNvSpPr>
              <a:spLocks noChangeShapeType="1"/>
            </p:cNvSpPr>
            <p:nvPr/>
          </p:nvSpPr>
          <p:spPr bwMode="auto">
            <a:xfrm flipH="1" flipV="1">
              <a:off x="1043" y="1248"/>
              <a:ext cx="391" cy="704"/>
            </a:xfrm>
            <a:prstGeom prst="line">
              <a:avLst/>
            </a:prstGeom>
            <a:noFill/>
            <a:ln w="25400">
              <a:solidFill>
                <a:srgbClr val="0033CC"/>
              </a:solidFill>
              <a:round/>
              <a:headEnd/>
              <a:tailEnd type="arrow" w="lg" len="med"/>
            </a:ln>
            <a:effectLst/>
          </p:spPr>
          <p:txBody>
            <a:bodyPr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79" name="Text Box 23"/>
            <p:cNvSpPr txBox="1">
              <a:spLocks noChangeArrowheads="1"/>
            </p:cNvSpPr>
            <p:nvPr/>
          </p:nvSpPr>
          <p:spPr bwMode="auto">
            <a:xfrm>
              <a:off x="1157" y="1303"/>
              <a:ext cx="29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endParaRPr lang="hu-HU" sz="24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80" name="Oval 24"/>
            <p:cNvSpPr>
              <a:spLocks noChangeArrowheads="1"/>
            </p:cNvSpPr>
            <p:nvPr/>
          </p:nvSpPr>
          <p:spPr bwMode="auto">
            <a:xfrm>
              <a:off x="3346" y="1839"/>
              <a:ext cx="272" cy="272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hu-H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6281" name="Text Box 25"/>
            <p:cNvSpPr txBox="1">
              <a:spLocks noChangeArrowheads="1"/>
            </p:cNvSpPr>
            <p:nvPr/>
          </p:nvSpPr>
          <p:spPr bwMode="auto">
            <a:xfrm>
              <a:off x="3152" y="1752"/>
              <a:ext cx="29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i="1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2400" baseline="-25000">
                  <a:latin typeface="Times New Roman" pitchFamily="18" charset="0"/>
                  <a:cs typeface="Times New Roman" pitchFamily="18" charset="0"/>
                </a:rPr>
                <a:t>e</a:t>
              </a:r>
              <a:endParaRPr lang="hu-HU" sz="2400"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9112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7282" name="Object 2"/>
          <p:cNvGraphicFramePr>
            <a:graphicFrameLocks noChangeAspect="1"/>
          </p:cNvGraphicFramePr>
          <p:nvPr/>
        </p:nvGraphicFramePr>
        <p:xfrm>
          <a:off x="1258888" y="812800"/>
          <a:ext cx="7583487" cy="5767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8" name="Graph" r:id="rId3" imgW="3765600" imgH="2864160" progId="Origin50.Graph">
                  <p:embed/>
                </p:oleObj>
              </mc:Choice>
              <mc:Fallback>
                <p:oleObj name="Graph" r:id="rId3" imgW="3765600" imgH="286416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812800"/>
                        <a:ext cx="7583487" cy="5767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7187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2"/>
          <p:cNvSpPr txBox="1">
            <a:spLocks noChangeArrowheads="1"/>
          </p:cNvSpPr>
          <p:nvPr/>
        </p:nvSpPr>
        <p:spPr bwMode="auto">
          <a:xfrm>
            <a:off x="1476375" y="836613"/>
            <a:ext cx="6881813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Strain profile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sz="2400" b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parameters   (in cubic crystals)</a:t>
            </a:r>
            <a:endParaRPr lang="en-US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20000"/>
              </a:lnSpc>
            </a:pP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20000"/>
              </a:lnSpc>
            </a:pP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20000"/>
              </a:lnSpc>
            </a:pP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20000"/>
              </a:lnSpc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dislocation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density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:			</a:t>
            </a:r>
            <a:r>
              <a:rPr 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 </a:t>
            </a:r>
          </a:p>
          <a:p>
            <a:pPr>
              <a:lnSpc>
                <a:spcPct val="120000"/>
              </a:lnSpc>
            </a:pP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			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-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arrangement</a:t>
            </a:r>
            <a:r>
              <a:rPr lang="en-US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parameter:		</a:t>
            </a:r>
            <a:r>
              <a:rPr 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M</a:t>
            </a:r>
          </a:p>
          <a:p>
            <a:pPr>
              <a:lnSpc>
                <a:spcPct val="120000"/>
              </a:lnSpc>
            </a:pPr>
            <a:endParaRPr lang="en-US" sz="2800" i="1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>
              <a:lnSpc>
                <a:spcPct val="120000"/>
              </a:lnSpc>
            </a:pPr>
            <a:r>
              <a:rPr 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	</a:t>
            </a: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contrast factor 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-</a:t>
            </a: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strain anisotropy:</a:t>
            </a:r>
            <a:r>
              <a:rPr 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		q</a:t>
            </a:r>
          </a:p>
        </p:txBody>
      </p:sp>
      <p:sp>
        <p:nvSpPr>
          <p:cNvPr id="98307" name="Line 3"/>
          <p:cNvSpPr>
            <a:spLocks noChangeShapeType="1"/>
          </p:cNvSpPr>
          <p:nvPr/>
        </p:nvSpPr>
        <p:spPr bwMode="auto">
          <a:xfrm>
            <a:off x="4067175" y="2492375"/>
            <a:ext cx="0" cy="936625"/>
          </a:xfrm>
          <a:prstGeom prst="lin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69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187624" y="44624"/>
            <a:ext cx="6861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indexing  and  structure from a powder pattern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07504" y="620688"/>
            <a:ext cx="15440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column #9</a:t>
            </a:r>
            <a:endParaRPr lang="en-US" sz="2400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704" y="1154361"/>
            <a:ext cx="4560570" cy="256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924" y="1484784"/>
            <a:ext cx="2058924" cy="250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546" y="1490118"/>
            <a:ext cx="378714" cy="2453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999" y="1844824"/>
            <a:ext cx="5947410" cy="597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3370267" y="2348880"/>
            <a:ext cx="16337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M:  Na          Cl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681" y="2780928"/>
            <a:ext cx="3221736" cy="293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" name="TextBox 87"/>
          <p:cNvSpPr txBox="1"/>
          <p:nvPr/>
        </p:nvSpPr>
        <p:spPr>
          <a:xfrm>
            <a:off x="467544" y="3316922"/>
            <a:ext cx="7084183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we can choose the coordinates of the 4 Cl atoms as: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where to put the Na atoms?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if one Na is at: 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x,y,z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 then the other 3 are fixed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the first position there are 3 possibilities in a cubic lattice: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	but only the first 2 are different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we can start with the first option: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0124" y="3408886"/>
            <a:ext cx="2336292" cy="277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5" name="Egyenes összekötő 149"/>
          <p:cNvCxnSpPr/>
          <p:nvPr/>
        </p:nvCxnSpPr>
        <p:spPr>
          <a:xfrm>
            <a:off x="179512" y="321297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Egyenes összekötő 149"/>
          <p:cNvCxnSpPr/>
          <p:nvPr/>
        </p:nvCxnSpPr>
        <p:spPr>
          <a:xfrm>
            <a:off x="179512" y="537321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4973212"/>
            <a:ext cx="2245614" cy="282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8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1" r="76778" b="-25303"/>
          <a:stretch/>
        </p:blipFill>
        <p:spPr bwMode="auto">
          <a:xfrm>
            <a:off x="4045489" y="5517231"/>
            <a:ext cx="670444" cy="45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9" name="Egyenes összekötő 149"/>
          <p:cNvCxnSpPr/>
          <p:nvPr/>
        </p:nvCxnSpPr>
        <p:spPr>
          <a:xfrm>
            <a:off x="179512" y="386104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4618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4" name="Text Box 4"/>
          <p:cNvSpPr txBox="1">
            <a:spLocks noChangeArrowheads="1"/>
          </p:cNvSpPr>
          <p:nvPr/>
        </p:nvSpPr>
        <p:spPr bwMode="auto">
          <a:xfrm>
            <a:off x="1958975" y="696913"/>
            <a:ext cx="6481261" cy="93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400" b="1" i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Strain profile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30000"/>
              </a:lnSpc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inverse</a:t>
            </a:r>
            <a:r>
              <a:rPr lang="en-US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Fourier </a:t>
            </a:r>
            <a:r>
              <a:rPr lang="en-US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transform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of the </a:t>
            </a:r>
            <a:r>
              <a:rPr lang="en-US" i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strain Fourier coefficients</a:t>
            </a:r>
            <a:endParaRPr lang="hu-HU" i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1979613" y="2133600"/>
            <a:ext cx="6045200" cy="863600"/>
            <a:chOff x="1247" y="1344"/>
            <a:chExt cx="3808" cy="544"/>
          </a:xfrm>
        </p:grpSpPr>
        <p:sp>
          <p:nvSpPr>
            <p:cNvPr id="107525" name="Text Box 5"/>
            <p:cNvSpPr txBox="1">
              <a:spLocks noChangeArrowheads="1"/>
            </p:cNvSpPr>
            <p:nvPr/>
          </p:nvSpPr>
          <p:spPr bwMode="auto">
            <a:xfrm>
              <a:off x="1247" y="1344"/>
              <a:ext cx="3808" cy="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60000"/>
                </a:lnSpc>
              </a:pPr>
              <a:r>
                <a:rPr lang="en-GB" sz="2800" i="1">
                  <a:latin typeface="Times New Roman" pitchFamily="18" charset="0"/>
                  <a:cs typeface="Times New Roman" pitchFamily="18" charset="0"/>
                </a:rPr>
                <a:t>I</a:t>
              </a:r>
              <a:r>
                <a:rPr lang="en-GB" sz="2800" i="1" baseline="30000">
                  <a:latin typeface="Times New Roman" pitchFamily="18" charset="0"/>
                  <a:cs typeface="Times New Roman" pitchFamily="18" charset="0"/>
                </a:rPr>
                <a:t>D</a:t>
              </a:r>
              <a:r>
                <a:rPr lang="en-GB" sz="2800"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en-GB" sz="2800" i="1">
                  <a:latin typeface="Times New Roman" pitchFamily="18" charset="0"/>
                  <a:cs typeface="Times New Roman" pitchFamily="18" charset="0"/>
                </a:rPr>
                <a:t>s</a:t>
              </a:r>
              <a:r>
                <a:rPr lang="en-GB" sz="2800">
                  <a:latin typeface="Times New Roman" pitchFamily="18" charset="0"/>
                  <a:cs typeface="Times New Roman" pitchFamily="18" charset="0"/>
                </a:rPr>
                <a:t>)</a:t>
              </a:r>
              <a:r>
                <a:rPr lang="en-GB" sz="2400">
                  <a:latin typeface="Times New Roman" pitchFamily="18" charset="0"/>
                  <a:cs typeface="Times New Roman" pitchFamily="18" charset="0"/>
                </a:rPr>
                <a:t> =    exp{ - 2</a:t>
              </a:r>
              <a:r>
                <a:rPr lang="en-GB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</a:t>
              </a:r>
              <a:r>
                <a:rPr lang="en-GB" sz="2400" baseline="30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GB" sz="2400" i="1">
                  <a:latin typeface="Times New Roman" pitchFamily="18" charset="0"/>
                  <a:cs typeface="Times New Roman" pitchFamily="18" charset="0"/>
                </a:rPr>
                <a:t>L</a:t>
              </a:r>
              <a:r>
                <a:rPr lang="en-GB" sz="2400" baseline="30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GB" sz="2400" i="1">
                  <a:latin typeface="Times New Roman" pitchFamily="18" charset="0"/>
                  <a:cs typeface="Times New Roman" pitchFamily="18" charset="0"/>
                </a:rPr>
                <a:t>g</a:t>
              </a:r>
              <a:r>
                <a:rPr lang="en-GB" sz="2400" baseline="30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GB" sz="2400">
                  <a:latin typeface="Times New Roman" pitchFamily="18" charset="0"/>
                  <a:cs typeface="Times New Roman" pitchFamily="18" charset="0"/>
                </a:rPr>
                <a:t> &lt;</a:t>
              </a:r>
              <a:r>
                <a:rPr lang="en-GB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</a:t>
              </a:r>
              <a:r>
                <a:rPr lang="en-GB" sz="2400" i="1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L</a:t>
              </a:r>
              <a:r>
                <a:rPr lang="en-GB" sz="2400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,</a:t>
              </a:r>
              <a:r>
                <a:rPr lang="en-GB" sz="2400" b="1" i="1" baseline="-30000">
                  <a:latin typeface="Times New Roman" pitchFamily="18" charset="0"/>
                  <a:cs typeface="Times New Roman" pitchFamily="18" charset="0"/>
                </a:rPr>
                <a:t>g</a:t>
              </a:r>
              <a:r>
                <a:rPr lang="en-GB" sz="2400" baseline="30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GB" sz="2400">
                  <a:latin typeface="Times New Roman" pitchFamily="18" charset="0"/>
                  <a:cs typeface="Times New Roman" pitchFamily="18" charset="0"/>
                </a:rPr>
                <a:t>&gt; }exp(2</a:t>
              </a:r>
              <a:r>
                <a:rPr lang="en-GB" sz="24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</a:t>
              </a:r>
              <a:r>
                <a:rPr lang="en-GB" sz="24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iLs</a:t>
              </a:r>
              <a:r>
                <a:rPr lang="en-GB" sz="2400">
                  <a:latin typeface="Times New Roman" pitchFamily="18" charset="0"/>
                  <a:cs typeface="Times New Roman" pitchFamily="18" charset="0"/>
                </a:rPr>
                <a:t>)d</a:t>
              </a:r>
              <a:r>
                <a:rPr lang="en-GB" sz="2400" i="1">
                  <a:latin typeface="Times New Roman" pitchFamily="18" charset="0"/>
                  <a:cs typeface="Times New Roman" pitchFamily="18" charset="0"/>
                </a:rPr>
                <a:t>L</a:t>
              </a:r>
              <a:endParaRPr lang="hu-HU" sz="2400" i="1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107527" name="Object 7"/>
            <p:cNvGraphicFramePr>
              <a:graphicFrameLocks noChangeAspect="1"/>
            </p:cNvGraphicFramePr>
            <p:nvPr/>
          </p:nvGraphicFramePr>
          <p:xfrm>
            <a:off x="1912" y="1443"/>
            <a:ext cx="323" cy="4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294" name="Egyenlet" r:id="rId3" imgW="203040" imgH="279360" progId="Equation.3">
                    <p:embed/>
                  </p:oleObj>
                </mc:Choice>
                <mc:Fallback>
                  <p:oleObj name="Egyenlet" r:id="rId3" imgW="203040" imgH="2793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2" y="1443"/>
                          <a:ext cx="323" cy="44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07528" name="Object 8"/>
          <p:cNvGraphicFramePr>
            <a:graphicFrameLocks noChangeAspect="1"/>
          </p:cNvGraphicFramePr>
          <p:nvPr/>
        </p:nvGraphicFramePr>
        <p:xfrm>
          <a:off x="3779838" y="4508500"/>
          <a:ext cx="3952875" cy="512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5" name="Dokumentum" r:id="rId6" imgW="5727258" imgH="187138" progId="Word.Document.8">
                  <p:embed/>
                </p:oleObj>
              </mc:Choice>
              <mc:Fallback>
                <p:oleObj name="Dokumentum" r:id="rId6" imgW="5727258" imgH="187138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r="70168" b="-19275"/>
                      <a:stretch>
                        <a:fillRect/>
                      </a:stretch>
                    </p:blipFill>
                    <p:spPr bwMode="auto">
                      <a:xfrm>
                        <a:off x="3779838" y="4508500"/>
                        <a:ext cx="3952875" cy="512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529" name="Text Box 9"/>
          <p:cNvSpPr txBox="1">
            <a:spLocks noChangeArrowheads="1"/>
          </p:cNvSpPr>
          <p:nvPr/>
        </p:nvSpPr>
        <p:spPr bwMode="auto">
          <a:xfrm>
            <a:off x="3203575" y="3765550"/>
            <a:ext cx="8683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>
                <a:latin typeface="Times New Roman" pitchFamily="18" charset="0"/>
                <a:cs typeface="Times New Roman" pitchFamily="18" charset="0"/>
              </a:rPr>
              <a:t>where</a:t>
            </a:r>
            <a:r>
              <a:rPr lang="en-US">
                <a:latin typeface="Times New Roman" pitchFamily="18" charset="0"/>
                <a:cs typeface="Times New Roman" pitchFamily="18" charset="0"/>
              </a:rPr>
              <a:t>:</a:t>
            </a:r>
            <a:endParaRPr lang="hu-HU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096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29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827088" y="549275"/>
            <a:ext cx="4413250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dirty="0" smtClean="0">
                <a:solidFill>
                  <a:srgbClr val="0000FF"/>
                </a:solidFill>
                <a:latin typeface="Times New Roman" pitchFamily="18" charset="0"/>
              </a:rPr>
              <a:t>Size </a:t>
            </a:r>
            <a:r>
              <a:rPr lang="en-US" altLang="en-US" sz="2800" dirty="0">
                <a:solidFill>
                  <a:srgbClr val="0000FF"/>
                </a:solidFill>
                <a:latin typeface="Times New Roman" pitchFamily="18" charset="0"/>
              </a:rPr>
              <a:t>profile</a:t>
            </a:r>
            <a:r>
              <a:rPr lang="en-US" altLang="en-US" sz="2800" dirty="0">
                <a:latin typeface="Times New Roman" pitchFamily="18" charset="0"/>
              </a:rPr>
              <a:t>:   </a:t>
            </a:r>
            <a:r>
              <a:rPr lang="en-US" altLang="en-US" sz="3200" i="1" dirty="0">
                <a:solidFill>
                  <a:srgbClr val="0000FF"/>
                </a:solidFill>
                <a:latin typeface="Times New Roman" pitchFamily="18" charset="0"/>
              </a:rPr>
              <a:t>I</a:t>
            </a:r>
            <a:r>
              <a:rPr lang="en-US" altLang="en-US" sz="3200" i="1" baseline="30000" dirty="0">
                <a:solidFill>
                  <a:srgbClr val="0000FF"/>
                </a:solidFill>
                <a:latin typeface="Times New Roman" pitchFamily="18" charset="0"/>
              </a:rPr>
              <a:t>S</a:t>
            </a:r>
            <a:endParaRPr lang="en-US" altLang="en-US" sz="3200" i="1" dirty="0">
              <a:solidFill>
                <a:srgbClr val="0000FF"/>
              </a:solidFill>
              <a:latin typeface="Times New Roman" pitchFamily="18" charset="0"/>
            </a:endParaRPr>
          </a:p>
          <a:p>
            <a:endParaRPr lang="en-US" altLang="en-US" sz="2000" dirty="0">
              <a:latin typeface="Times New Roman" pitchFamily="18" charset="0"/>
            </a:endParaRPr>
          </a:p>
          <a:p>
            <a:r>
              <a:rPr lang="en-US" altLang="en-US" sz="2000" dirty="0">
                <a:latin typeface="Times New Roman" pitchFamily="18" charset="0"/>
              </a:rPr>
              <a:t>    assuming </a:t>
            </a:r>
            <a:r>
              <a:rPr lang="en-US" altLang="en-US" sz="2000" b="1" u="sng" dirty="0">
                <a:solidFill>
                  <a:srgbClr val="0000FF"/>
                </a:solidFill>
                <a:latin typeface="Times New Roman" pitchFamily="18" charset="0"/>
              </a:rPr>
              <a:t>log-normal</a:t>
            </a:r>
            <a:r>
              <a:rPr lang="en-US" altLang="en-US" sz="2000" dirty="0">
                <a:latin typeface="Times New Roman" pitchFamily="18" charset="0"/>
              </a:rPr>
              <a:t> size distribution:</a:t>
            </a:r>
          </a:p>
        </p:txBody>
      </p:sp>
      <p:pic>
        <p:nvPicPr>
          <p:cNvPr id="20173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365625"/>
            <a:ext cx="5359400" cy="1316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6659563" y="2636838"/>
            <a:ext cx="1635125" cy="111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n-US" altLang="en-US" sz="2400" i="1">
                <a:solidFill>
                  <a:srgbClr val="0000FF"/>
                </a:solidFill>
                <a:latin typeface="Times New Roman" pitchFamily="18" charset="0"/>
              </a:rPr>
              <a:t>m</a:t>
            </a:r>
            <a:r>
              <a:rPr lang="en-US" altLang="en-US" sz="2400">
                <a:solidFill>
                  <a:srgbClr val="0000FF"/>
                </a:solidFill>
                <a:latin typeface="Times New Roman" pitchFamily="18" charset="0"/>
              </a:rPr>
              <a:t>:  median</a:t>
            </a:r>
            <a:endParaRPr lang="en-US" altLang="en-US" sz="2000">
              <a:latin typeface="Times New Roman" pitchFamily="18" charset="0"/>
            </a:endParaRPr>
          </a:p>
          <a:p>
            <a:pPr>
              <a:lnSpc>
                <a:spcPct val="140000"/>
              </a:lnSpc>
              <a:buFont typeface="Symbol" pitchFamily="18" charset="2"/>
              <a:buNone/>
            </a:pPr>
            <a:r>
              <a:rPr lang="en-US" altLang="en-US" sz="2400">
                <a:solidFill>
                  <a:srgbClr val="0000FF"/>
                </a:solidFill>
                <a:latin typeface="Times New Roman" pitchFamily="18" charset="0"/>
                <a:sym typeface="Symbol" pitchFamily="18" charset="2"/>
              </a:rPr>
              <a:t></a:t>
            </a:r>
            <a:r>
              <a:rPr lang="en-US" altLang="en-US" sz="2400">
                <a:latin typeface="Times New Roman" pitchFamily="18" charset="0"/>
                <a:sym typeface="Symbol" pitchFamily="18" charset="2"/>
              </a:rPr>
              <a:t>:  </a:t>
            </a:r>
            <a:r>
              <a:rPr lang="en-US" altLang="en-US" sz="2400">
                <a:solidFill>
                  <a:srgbClr val="0000FF"/>
                </a:solidFill>
                <a:latin typeface="Times New Roman" pitchFamily="18" charset="0"/>
                <a:sym typeface="Symbol" pitchFamily="18" charset="2"/>
              </a:rPr>
              <a:t>variance</a:t>
            </a:r>
            <a:endParaRPr lang="en-US" altLang="en-US" sz="2000">
              <a:latin typeface="Times New Roman" pitchFamily="18" charset="0"/>
            </a:endParaRPr>
          </a:p>
        </p:txBody>
      </p:sp>
      <p:pic>
        <p:nvPicPr>
          <p:cNvPr id="20173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1916113"/>
            <a:ext cx="4319588" cy="950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09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1638300" y="231775"/>
            <a:ext cx="6830716" cy="63955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0000FF"/>
                </a:solidFill>
                <a:latin typeface="Times New Roman" pitchFamily="18" charset="0"/>
              </a:rPr>
              <a:t>CMWP  method</a:t>
            </a:r>
          </a:p>
          <a:p>
            <a:endParaRPr lang="en-US" altLang="en-US" sz="2000" dirty="0">
              <a:latin typeface="Times New Roman" pitchFamily="18" charset="0"/>
            </a:endParaRPr>
          </a:p>
          <a:p>
            <a:r>
              <a:rPr lang="en-US" altLang="en-US" sz="2000" dirty="0">
                <a:latin typeface="Times New Roman" pitchFamily="18" charset="0"/>
              </a:rPr>
              <a:t>Philosophy of evaluation</a:t>
            </a:r>
          </a:p>
          <a:p>
            <a:endParaRPr lang="en-US" altLang="en-US" dirty="0"/>
          </a:p>
          <a:p>
            <a:endParaRPr lang="en-US" altLang="en-US" dirty="0"/>
          </a:p>
          <a:p>
            <a:pPr>
              <a:lnSpc>
                <a:spcPct val="180000"/>
              </a:lnSpc>
            </a:pPr>
            <a:r>
              <a:rPr lang="en-US" altLang="en-US" sz="2400" b="1" i="1" dirty="0" err="1">
                <a:solidFill>
                  <a:srgbClr val="3333CC"/>
                </a:solidFill>
                <a:latin typeface="Times New Roman" pitchFamily="18" charset="0"/>
              </a:rPr>
              <a:t>I</a:t>
            </a:r>
            <a:r>
              <a:rPr lang="en-US" altLang="en-US" sz="2400" b="1" i="1" baseline="-25000" dirty="0" err="1">
                <a:solidFill>
                  <a:srgbClr val="3333CC"/>
                </a:solidFill>
                <a:latin typeface="Times New Roman" pitchFamily="18" charset="0"/>
              </a:rPr>
              <a:t>Meas</a:t>
            </a:r>
            <a:r>
              <a:rPr lang="en-US" altLang="en-US" sz="2400" b="1" dirty="0">
                <a:solidFill>
                  <a:srgbClr val="3333CC"/>
                </a:solidFill>
                <a:latin typeface="Times New Roman" pitchFamily="18" charset="0"/>
              </a:rPr>
              <a:t>   &lt; = &gt;    </a:t>
            </a:r>
            <a:r>
              <a:rPr lang="en-US" altLang="en-US" sz="2400" b="1" i="1" dirty="0" err="1" smtClean="0">
                <a:solidFill>
                  <a:srgbClr val="3333CC"/>
                </a:solidFill>
                <a:latin typeface="Times New Roman" pitchFamily="18" charset="0"/>
              </a:rPr>
              <a:t>I</a:t>
            </a:r>
            <a:r>
              <a:rPr lang="en-US" altLang="en-US" sz="2400" b="1" i="1" baseline="-25000" dirty="0" err="1" smtClean="0">
                <a:solidFill>
                  <a:srgbClr val="3333CC"/>
                </a:solidFill>
                <a:latin typeface="Times New Roman" pitchFamily="18" charset="0"/>
              </a:rPr>
              <a:t>Strain</a:t>
            </a:r>
            <a:r>
              <a:rPr lang="en-US" altLang="en-US" sz="2400" b="1" dirty="0" smtClean="0">
                <a:solidFill>
                  <a:srgbClr val="3333CC"/>
                </a:solidFill>
                <a:latin typeface="Times New Roman" pitchFamily="18" charset="0"/>
              </a:rPr>
              <a:t>*</a:t>
            </a:r>
            <a:r>
              <a:rPr lang="en-US" altLang="en-US" sz="2400" b="1" i="1" dirty="0" err="1" smtClean="0">
                <a:solidFill>
                  <a:srgbClr val="3333CC"/>
                </a:solidFill>
                <a:latin typeface="Times New Roman" pitchFamily="18" charset="0"/>
              </a:rPr>
              <a:t>I</a:t>
            </a:r>
            <a:r>
              <a:rPr lang="en-US" altLang="en-US" sz="2400" b="1" i="1" baseline="-25000" dirty="0" err="1" smtClean="0">
                <a:solidFill>
                  <a:srgbClr val="3333CC"/>
                </a:solidFill>
                <a:latin typeface="Times New Roman" pitchFamily="18" charset="0"/>
              </a:rPr>
              <a:t>Size</a:t>
            </a:r>
            <a:r>
              <a:rPr lang="en-US" altLang="en-US" sz="2400" b="1" dirty="0" smtClean="0">
                <a:solidFill>
                  <a:srgbClr val="3333CC"/>
                </a:solidFill>
                <a:latin typeface="Times New Roman" pitchFamily="18" charset="0"/>
              </a:rPr>
              <a:t>*</a:t>
            </a:r>
            <a:r>
              <a:rPr lang="en-US" altLang="en-US" sz="2400" b="1" i="1" dirty="0" err="1" smtClean="0">
                <a:solidFill>
                  <a:srgbClr val="3333CC"/>
                </a:solidFill>
                <a:latin typeface="Times New Roman" pitchFamily="18" charset="0"/>
              </a:rPr>
              <a:t>I</a:t>
            </a:r>
            <a:r>
              <a:rPr lang="en-US" altLang="en-US" sz="1600" b="1" i="1" baseline="-25000" dirty="0" err="1" smtClean="0">
                <a:solidFill>
                  <a:srgbClr val="3333CC"/>
                </a:solidFill>
                <a:latin typeface="Times New Roman" pitchFamily="18" charset="0"/>
              </a:rPr>
              <a:t>planar</a:t>
            </a:r>
            <a:r>
              <a:rPr lang="en-US" altLang="en-US" sz="1600" b="1" i="1" baseline="-25000" dirty="0" smtClean="0">
                <a:solidFill>
                  <a:srgbClr val="3333CC"/>
                </a:solidFill>
                <a:latin typeface="Times New Roman" pitchFamily="18" charset="0"/>
              </a:rPr>
              <a:t> defects</a:t>
            </a:r>
            <a:r>
              <a:rPr lang="en-US" altLang="en-US" sz="2400" b="1" dirty="0" smtClean="0">
                <a:solidFill>
                  <a:srgbClr val="3333CC"/>
                </a:solidFill>
                <a:latin typeface="Times New Roman" pitchFamily="18" charset="0"/>
                <a:sym typeface="Wingdings" pitchFamily="2" charset="2"/>
              </a:rPr>
              <a:t>        </a:t>
            </a:r>
            <a:r>
              <a:rPr lang="en-US" altLang="en-US" sz="2400" b="1" dirty="0">
                <a:solidFill>
                  <a:srgbClr val="3333CC"/>
                </a:solidFill>
                <a:latin typeface="Times New Roman" pitchFamily="18" charset="0"/>
              </a:rPr>
              <a:t>*   </a:t>
            </a:r>
            <a:r>
              <a:rPr lang="en-US" altLang="en-US" sz="2400" b="1" i="1" dirty="0" err="1">
                <a:solidFill>
                  <a:srgbClr val="3333CC"/>
                </a:solidFill>
                <a:latin typeface="Times New Roman" pitchFamily="18" charset="0"/>
              </a:rPr>
              <a:t>I</a:t>
            </a:r>
            <a:r>
              <a:rPr lang="en-US" altLang="en-US" sz="2400" b="1" i="1" baseline="-25000" dirty="0" err="1">
                <a:solidFill>
                  <a:srgbClr val="3333CC"/>
                </a:solidFill>
                <a:latin typeface="Times New Roman" pitchFamily="18" charset="0"/>
              </a:rPr>
              <a:t>Instr</a:t>
            </a:r>
            <a:r>
              <a:rPr lang="en-US" altLang="en-US" sz="2400" b="1" dirty="0">
                <a:solidFill>
                  <a:srgbClr val="3333CC"/>
                </a:solidFill>
                <a:latin typeface="Times New Roman" pitchFamily="18" charset="0"/>
              </a:rPr>
              <a:t>   +  </a:t>
            </a:r>
            <a:r>
              <a:rPr lang="en-US" altLang="en-US" sz="2400" b="1" i="1" dirty="0">
                <a:solidFill>
                  <a:srgbClr val="3333CC"/>
                </a:solidFill>
                <a:latin typeface="Times New Roman" pitchFamily="18" charset="0"/>
              </a:rPr>
              <a:t>BG</a:t>
            </a:r>
          </a:p>
          <a:p>
            <a:endParaRPr lang="en-US" altLang="en-US" dirty="0">
              <a:latin typeface="Times New Roman" pitchFamily="18" charset="0"/>
            </a:endParaRPr>
          </a:p>
          <a:p>
            <a:endParaRPr lang="en-US" altLang="en-US" dirty="0">
              <a:latin typeface="Times New Roman" pitchFamily="18" charset="0"/>
            </a:endParaRPr>
          </a:p>
          <a:p>
            <a:endParaRPr lang="en-US" altLang="en-US" dirty="0">
              <a:latin typeface="Times New Roman" pitchFamily="18" charset="0"/>
            </a:endParaRPr>
          </a:p>
          <a:p>
            <a:endParaRPr lang="en-US" altLang="en-US" dirty="0">
              <a:latin typeface="Times New Roman" pitchFamily="18" charset="0"/>
            </a:endParaRPr>
          </a:p>
          <a:p>
            <a:r>
              <a:rPr lang="en-US" altLang="en-US" dirty="0">
                <a:latin typeface="Times New Roman" pitchFamily="18" charset="0"/>
              </a:rPr>
              <a:t>Non-linear, least squares fitting</a:t>
            </a:r>
          </a:p>
          <a:p>
            <a:endParaRPr lang="en-US" altLang="en-US" dirty="0">
              <a:latin typeface="Times New Roman" pitchFamily="18" charset="0"/>
            </a:endParaRPr>
          </a:p>
          <a:p>
            <a:pPr>
              <a:lnSpc>
                <a:spcPct val="180000"/>
              </a:lnSpc>
            </a:pPr>
            <a:r>
              <a:rPr lang="en-US" altLang="en-US" sz="2000" i="1" dirty="0" err="1">
                <a:latin typeface="Times New Roman" pitchFamily="18" charset="0"/>
              </a:rPr>
              <a:t>I</a:t>
            </a:r>
            <a:r>
              <a:rPr lang="en-US" altLang="en-US" sz="2000" i="1" baseline="-25000" dirty="0" err="1">
                <a:latin typeface="Times New Roman" pitchFamily="18" charset="0"/>
              </a:rPr>
              <a:t>Strain</a:t>
            </a:r>
            <a:r>
              <a:rPr lang="en-US" altLang="en-US" sz="2000" i="1" dirty="0">
                <a:latin typeface="Times New Roman" pitchFamily="18" charset="0"/>
              </a:rPr>
              <a:t>  :  </a:t>
            </a:r>
            <a:r>
              <a:rPr lang="en-US" altLang="en-US" sz="2000" i="1" dirty="0">
                <a:latin typeface="Times New Roman" pitchFamily="18" charset="0"/>
                <a:sym typeface="Symbol" pitchFamily="18" charset="2"/>
              </a:rPr>
              <a:t>,  M,  q		</a:t>
            </a:r>
            <a:r>
              <a:rPr lang="en-US" altLang="en-US" sz="1600" i="1" dirty="0">
                <a:latin typeface="Times New Roman" pitchFamily="18" charset="0"/>
                <a:sym typeface="Symbol" pitchFamily="18" charset="2"/>
              </a:rPr>
              <a:t>M = R</a:t>
            </a:r>
            <a:r>
              <a:rPr lang="en-US" altLang="en-US" sz="1600" i="1" baseline="-25000" dirty="0">
                <a:latin typeface="Times New Roman" pitchFamily="18" charset="0"/>
                <a:sym typeface="Symbol" pitchFamily="18" charset="2"/>
              </a:rPr>
              <a:t>e</a:t>
            </a:r>
            <a:r>
              <a:rPr lang="en-US" altLang="en-US" sz="1600" i="1" dirty="0">
                <a:latin typeface="Times New Roman" pitchFamily="18" charset="0"/>
                <a:sym typeface="Symbol" pitchFamily="18" charset="2"/>
              </a:rPr>
              <a:t> </a:t>
            </a:r>
            <a:r>
              <a:rPr lang="en-US" altLang="en-US" sz="1600" i="1" baseline="30000" dirty="0">
                <a:latin typeface="Times New Roman" pitchFamily="18" charset="0"/>
                <a:sym typeface="Symbol" pitchFamily="18" charset="2"/>
              </a:rPr>
              <a:t>1/2</a:t>
            </a:r>
            <a:endParaRPr lang="en-US" altLang="en-US" sz="1600" i="1" dirty="0">
              <a:latin typeface="Times New Roman" pitchFamily="18" charset="0"/>
              <a:sym typeface="Symbol" pitchFamily="18" charset="2"/>
            </a:endParaRPr>
          </a:p>
          <a:p>
            <a:pPr>
              <a:lnSpc>
                <a:spcPct val="180000"/>
              </a:lnSpc>
            </a:pPr>
            <a:r>
              <a:rPr lang="en-US" altLang="en-US" sz="2000" i="1" dirty="0" err="1">
                <a:latin typeface="Times New Roman" pitchFamily="18" charset="0"/>
              </a:rPr>
              <a:t>I</a:t>
            </a:r>
            <a:r>
              <a:rPr lang="en-US" altLang="en-US" sz="2000" i="1" baseline="-25000" dirty="0" err="1">
                <a:latin typeface="Times New Roman" pitchFamily="18" charset="0"/>
              </a:rPr>
              <a:t>Size</a:t>
            </a:r>
            <a:r>
              <a:rPr lang="en-US" altLang="en-US" sz="2000" i="1" baseline="-25000" dirty="0">
                <a:latin typeface="Times New Roman" pitchFamily="18" charset="0"/>
              </a:rPr>
              <a:t>     </a:t>
            </a:r>
            <a:r>
              <a:rPr lang="en-US" altLang="en-US" sz="2000" i="1" dirty="0">
                <a:latin typeface="Times New Roman" pitchFamily="18" charset="0"/>
              </a:rPr>
              <a:t>:   m,  </a:t>
            </a:r>
            <a:r>
              <a:rPr lang="en-US" altLang="en-US" sz="2000" i="1" dirty="0" smtClean="0">
                <a:latin typeface="Times New Roman" pitchFamily="18" charset="0"/>
                <a:sym typeface="Symbol" pitchFamily="18" charset="2"/>
              </a:rPr>
              <a:t></a:t>
            </a:r>
          </a:p>
          <a:p>
            <a:pPr>
              <a:lnSpc>
                <a:spcPct val="180000"/>
              </a:lnSpc>
            </a:pPr>
            <a:r>
              <a:rPr lang="en-US" altLang="en-US" sz="2000" i="1" dirty="0" err="1" smtClean="0">
                <a:latin typeface="Times New Roman" pitchFamily="18" charset="0"/>
                <a:sym typeface="Symbol" pitchFamily="18" charset="2"/>
              </a:rPr>
              <a:t>I</a:t>
            </a:r>
            <a:r>
              <a:rPr lang="en-US" altLang="en-US" sz="2000" i="1" baseline="-25000" dirty="0" err="1" smtClean="0">
                <a:latin typeface="Times New Roman" pitchFamily="18" charset="0"/>
                <a:sym typeface="Symbol" pitchFamily="18" charset="2"/>
              </a:rPr>
              <a:t>planas</a:t>
            </a:r>
            <a:r>
              <a:rPr lang="en-US" altLang="en-US" sz="2000" i="1" baseline="-25000" dirty="0" smtClean="0">
                <a:latin typeface="Times New Roman" pitchFamily="18" charset="0"/>
                <a:sym typeface="Symbol" pitchFamily="18" charset="2"/>
              </a:rPr>
              <a:t> defects</a:t>
            </a:r>
            <a:r>
              <a:rPr lang="en-US" altLang="en-US" sz="2000" i="1" dirty="0" smtClean="0">
                <a:latin typeface="Times New Roman" pitchFamily="18" charset="0"/>
                <a:sym typeface="Symbol" pitchFamily="18" charset="2"/>
              </a:rPr>
              <a:t> </a:t>
            </a:r>
            <a:r>
              <a:rPr lang="en-US" altLang="en-US" sz="2000" dirty="0" smtClean="0">
                <a:latin typeface="Times New Roman" pitchFamily="18" charset="0"/>
                <a:sym typeface="Symbol" pitchFamily="18" charset="2"/>
              </a:rPr>
              <a:t>:  </a:t>
            </a:r>
            <a:r>
              <a:rPr lang="en-US" altLang="en-US" sz="2000" i="1" dirty="0" smtClean="0">
                <a:latin typeface="Times New Roman" pitchFamily="18" charset="0"/>
                <a:sym typeface="Symbol"/>
              </a:rPr>
              <a:t></a:t>
            </a:r>
            <a:r>
              <a:rPr lang="en-US" altLang="en-US" sz="2000" dirty="0" smtClean="0">
                <a:latin typeface="Times New Roman" pitchFamily="18" charset="0"/>
                <a:sym typeface="Symbol"/>
              </a:rPr>
              <a:t> or </a:t>
            </a:r>
            <a:r>
              <a:rPr lang="en-US" altLang="en-US" sz="2000" i="1" dirty="0" smtClean="0">
                <a:latin typeface="Times New Roman" pitchFamily="18" charset="0"/>
                <a:sym typeface="Symbol"/>
              </a:rPr>
              <a:t></a:t>
            </a:r>
            <a:endParaRPr lang="en-US" altLang="en-US" sz="2000" i="1" baseline="-25000" dirty="0">
              <a:latin typeface="Times New Roman" pitchFamily="18" charset="0"/>
              <a:sym typeface="Symbol" pitchFamily="18" charset="2"/>
            </a:endParaRPr>
          </a:p>
          <a:p>
            <a:pPr>
              <a:lnSpc>
                <a:spcPct val="180000"/>
              </a:lnSpc>
            </a:pPr>
            <a:r>
              <a:rPr lang="en-US" altLang="en-US" sz="2000" i="1" dirty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In  </a:t>
            </a:r>
            <a:r>
              <a:rPr lang="en-US" altLang="en-US" sz="2400" b="1" i="1" dirty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cubic</a:t>
            </a:r>
            <a:r>
              <a:rPr lang="en-US" altLang="en-US" sz="2000" i="1" dirty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  crystals altogether:  </a:t>
            </a:r>
            <a:r>
              <a:rPr lang="en-US" altLang="en-US" sz="2800" b="1" dirty="0" smtClean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5+1</a:t>
            </a:r>
            <a:r>
              <a:rPr lang="en-US" altLang="en-US" sz="2800" b="1" i="1" dirty="0" smtClean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 </a:t>
            </a:r>
            <a:r>
              <a:rPr lang="en-US" altLang="en-US" sz="2000" i="1" dirty="0" smtClean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 </a:t>
            </a:r>
            <a:r>
              <a:rPr lang="en-US" altLang="en-US" sz="2000" i="1" dirty="0">
                <a:solidFill>
                  <a:srgbClr val="0033CC"/>
                </a:solidFill>
                <a:latin typeface="Times New Roman" pitchFamily="18" charset="0"/>
                <a:sym typeface="Symbol" pitchFamily="18" charset="2"/>
              </a:rPr>
              <a:t>parameters</a:t>
            </a:r>
          </a:p>
        </p:txBody>
      </p:sp>
      <p:grpSp>
        <p:nvGrpSpPr>
          <p:cNvPr id="187395" name="Group 3"/>
          <p:cNvGrpSpPr>
            <a:grpSpLocks/>
          </p:cNvGrpSpPr>
          <p:nvPr/>
        </p:nvGrpSpPr>
        <p:grpSpPr bwMode="auto">
          <a:xfrm>
            <a:off x="3348037" y="1700213"/>
            <a:ext cx="2663825" cy="1549400"/>
            <a:chOff x="2109" y="1071"/>
            <a:chExt cx="1591" cy="976"/>
          </a:xfrm>
        </p:grpSpPr>
        <p:sp>
          <p:nvSpPr>
            <p:cNvPr id="187396" name="Oval 4"/>
            <p:cNvSpPr>
              <a:spLocks noChangeArrowheads="1"/>
            </p:cNvSpPr>
            <p:nvPr/>
          </p:nvSpPr>
          <p:spPr bwMode="auto">
            <a:xfrm>
              <a:off x="2109" y="1071"/>
              <a:ext cx="1542" cy="680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397" name="Text Box 5"/>
            <p:cNvSpPr txBox="1">
              <a:spLocks noChangeArrowheads="1"/>
            </p:cNvSpPr>
            <p:nvPr/>
          </p:nvSpPr>
          <p:spPr bwMode="auto">
            <a:xfrm>
              <a:off x="2153" y="1797"/>
              <a:ext cx="15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2000" b="1" i="1">
                  <a:solidFill>
                    <a:srgbClr val="FF0000"/>
                  </a:solidFill>
                  <a:latin typeface="Times New Roman" pitchFamily="18" charset="0"/>
                </a:rPr>
                <a:t>Physically modeled</a:t>
              </a:r>
              <a:endParaRPr lang="hu-HU" altLang="en-US" sz="2000" b="1" i="1">
                <a:solidFill>
                  <a:srgbClr val="FF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7398" name="Group 6"/>
          <p:cNvGrpSpPr>
            <a:grpSpLocks/>
          </p:cNvGrpSpPr>
          <p:nvPr/>
        </p:nvGrpSpPr>
        <p:grpSpPr bwMode="auto">
          <a:xfrm>
            <a:off x="6011863" y="1628800"/>
            <a:ext cx="2736601" cy="1751012"/>
            <a:chOff x="3702" y="1071"/>
            <a:chExt cx="1428" cy="1103"/>
          </a:xfrm>
        </p:grpSpPr>
        <p:sp>
          <p:nvSpPr>
            <p:cNvPr id="187399" name="Oval 7"/>
            <p:cNvSpPr>
              <a:spLocks noChangeArrowheads="1"/>
            </p:cNvSpPr>
            <p:nvPr/>
          </p:nvSpPr>
          <p:spPr bwMode="auto">
            <a:xfrm>
              <a:off x="3787" y="1071"/>
              <a:ext cx="1225" cy="680"/>
            </a:xfrm>
            <a:prstGeom prst="ellips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0" name="Text Box 8"/>
            <p:cNvSpPr txBox="1">
              <a:spLocks noChangeArrowheads="1"/>
            </p:cNvSpPr>
            <p:nvPr/>
          </p:nvSpPr>
          <p:spPr bwMode="auto">
            <a:xfrm>
              <a:off x="3702" y="1808"/>
              <a:ext cx="1428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en-US" sz="1600" b="1" i="1">
                  <a:solidFill>
                    <a:srgbClr val="33CC33"/>
                  </a:solidFill>
                  <a:latin typeface="Times New Roman" pitchFamily="18" charset="0"/>
                </a:rPr>
                <a:t>Experimentally determined</a:t>
              </a:r>
              <a:endParaRPr lang="hu-HU" altLang="en-US" sz="1600" b="1" i="1">
                <a:solidFill>
                  <a:srgbClr val="33CC33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7401" name="Group 9"/>
          <p:cNvGrpSpPr>
            <a:grpSpLocks/>
          </p:cNvGrpSpPr>
          <p:nvPr/>
        </p:nvGrpSpPr>
        <p:grpSpPr bwMode="auto">
          <a:xfrm>
            <a:off x="776288" y="1700213"/>
            <a:ext cx="2036762" cy="1538287"/>
            <a:chOff x="489" y="1071"/>
            <a:chExt cx="1283" cy="969"/>
          </a:xfrm>
        </p:grpSpPr>
        <p:sp>
          <p:nvSpPr>
            <p:cNvPr id="187402" name="Oval 10"/>
            <p:cNvSpPr>
              <a:spLocks noChangeArrowheads="1"/>
            </p:cNvSpPr>
            <p:nvPr/>
          </p:nvSpPr>
          <p:spPr bwMode="auto">
            <a:xfrm>
              <a:off x="793" y="1071"/>
              <a:ext cx="772" cy="680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3" name="Text Box 11"/>
            <p:cNvSpPr txBox="1">
              <a:spLocks noChangeArrowheads="1"/>
            </p:cNvSpPr>
            <p:nvPr/>
          </p:nvSpPr>
          <p:spPr bwMode="auto">
            <a:xfrm>
              <a:off x="489" y="1790"/>
              <a:ext cx="128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2000" b="1" i="1">
                  <a:solidFill>
                    <a:srgbClr val="FF0000"/>
                  </a:solidFill>
                  <a:latin typeface="Times New Roman" pitchFamily="18" charset="0"/>
                </a:rPr>
                <a:t>Measured pattern</a:t>
              </a:r>
              <a:endParaRPr lang="hu-HU" altLang="en-US" sz="2000" b="1" i="1">
                <a:solidFill>
                  <a:srgbClr val="FF0000"/>
                </a:solidFill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8274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82" name="Picture 2" descr="cmwp-demo_2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196975"/>
            <a:ext cx="8496300" cy="5373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083" name="Text Box 3"/>
          <p:cNvSpPr txBox="1">
            <a:spLocks noChangeArrowheads="1"/>
          </p:cNvSpPr>
          <p:nvPr/>
        </p:nvSpPr>
        <p:spPr bwMode="auto">
          <a:xfrm>
            <a:off x="250825" y="188913"/>
            <a:ext cx="6635750" cy="804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en-US" sz="2400">
                <a:solidFill>
                  <a:srgbClr val="0033CC"/>
                </a:solidFill>
                <a:latin typeface="Times New Roman" pitchFamily="18" charset="0"/>
              </a:rPr>
              <a:t>CdF</a:t>
            </a:r>
            <a:r>
              <a:rPr lang="en-US" altLang="en-US" sz="2400" baseline="-25000">
                <a:solidFill>
                  <a:srgbClr val="0033CC"/>
                </a:solidFill>
                <a:latin typeface="Times New Roman" pitchFamily="18" charset="0"/>
              </a:rPr>
              <a:t>2</a:t>
            </a:r>
            <a:r>
              <a:rPr lang="en-US" altLang="en-US" sz="2400">
                <a:solidFill>
                  <a:srgbClr val="0033CC"/>
                </a:solidFill>
                <a:latin typeface="Times New Roman" pitchFamily="18" charset="0"/>
              </a:rPr>
              <a:t> ball milled for 12 min</a:t>
            </a:r>
          </a:p>
          <a:p>
            <a:pPr>
              <a:lnSpc>
                <a:spcPct val="130000"/>
              </a:lnSpc>
            </a:pPr>
            <a:r>
              <a:rPr lang="hu-HU" altLang="en-US" sz="1200" b="1">
                <a:latin typeface="Times New Roman" pitchFamily="18" charset="0"/>
              </a:rPr>
              <a:t>G. Ribárik, N. Audebrand, H. Palancher, T. Ungár and D. Lou</a:t>
            </a:r>
            <a:r>
              <a:rPr lang="en-US" altLang="en-US" sz="1200" b="1">
                <a:latin typeface="Times New Roman" pitchFamily="18" charset="0"/>
                <a:cs typeface="Times New Roman" pitchFamily="18" charset="0"/>
              </a:rPr>
              <a:t>ë</a:t>
            </a:r>
            <a:r>
              <a:rPr lang="hu-HU" altLang="en-US" sz="1200" b="1">
                <a:latin typeface="Times New Roman" pitchFamily="18" charset="0"/>
              </a:rPr>
              <a:t>r</a:t>
            </a:r>
            <a:r>
              <a:rPr lang="hu-HU" altLang="en-US" sz="1200">
                <a:latin typeface="Times New Roman" pitchFamily="18" charset="0"/>
              </a:rPr>
              <a:t>, </a:t>
            </a:r>
            <a:r>
              <a:rPr lang="it-IT" altLang="en-US" sz="1200" i="1">
                <a:latin typeface="Times New Roman" pitchFamily="18" charset="0"/>
              </a:rPr>
              <a:t>J. Appl. Cryst.</a:t>
            </a:r>
            <a:r>
              <a:rPr lang="it-IT" altLang="en-US" sz="1200">
                <a:latin typeface="Times New Roman" pitchFamily="18" charset="0"/>
              </a:rPr>
              <a:t> (2005). 38, 912–926</a:t>
            </a:r>
            <a:endParaRPr lang="hu-HU" altLang="en-US" sz="12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9501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zövegdoboz 1"/>
          <p:cNvSpPr txBox="1"/>
          <p:nvPr/>
        </p:nvSpPr>
        <p:spPr>
          <a:xfrm>
            <a:off x="3203848" y="1412776"/>
            <a:ext cx="2709396" cy="30176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400" b="1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Thank you</a:t>
            </a:r>
          </a:p>
          <a:p>
            <a:pPr algn="ctr">
              <a:lnSpc>
                <a:spcPct val="150000"/>
              </a:lnSpc>
            </a:pPr>
            <a:r>
              <a:rPr lang="en-US" sz="4400" b="1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for your</a:t>
            </a:r>
          </a:p>
          <a:p>
            <a:pPr algn="ctr">
              <a:lnSpc>
                <a:spcPct val="150000"/>
              </a:lnSpc>
            </a:pPr>
            <a:r>
              <a:rPr lang="en-US" sz="4400" b="1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attention</a:t>
            </a:r>
            <a:endParaRPr lang="hu-HU" sz="4400" b="1" i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8421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895</TotalTime>
  <Words>1571</Words>
  <Application>Microsoft Office PowerPoint</Application>
  <PresentationFormat>On-screen Show (4:3)</PresentationFormat>
  <Paragraphs>586</Paragraphs>
  <Slides>94</Slides>
  <Notes>0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94</vt:i4>
      </vt:variant>
    </vt:vector>
  </HeadingPairs>
  <TitlesOfParts>
    <vt:vector size="98" baseType="lpstr">
      <vt:lpstr>Office Theme</vt:lpstr>
      <vt:lpstr>Dokumentum</vt:lpstr>
      <vt:lpstr>Graph</vt:lpstr>
      <vt:lpstr>Egyenlet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Detector Banks    +    Collimators  VULCAN, SNS, Oak Ridge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City University of Hong Kong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Tamas Ungar</dc:creator>
  <cp:lastModifiedBy>Luzern</cp:lastModifiedBy>
  <cp:revision>71</cp:revision>
  <dcterms:created xsi:type="dcterms:W3CDTF">2014-04-26T09:03:45Z</dcterms:created>
  <dcterms:modified xsi:type="dcterms:W3CDTF">2014-11-19T08:44:24Z</dcterms:modified>
</cp:coreProperties>
</file>