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32" r:id="rId1"/>
  </p:sldMasterIdLst>
  <p:notesMasterIdLst>
    <p:notesMasterId r:id="rId15"/>
  </p:notesMasterIdLst>
  <p:sldIdLst>
    <p:sldId id="256" r:id="rId2"/>
    <p:sldId id="276" r:id="rId3"/>
    <p:sldId id="277" r:id="rId4"/>
    <p:sldId id="281" r:id="rId5"/>
    <p:sldId id="260" r:id="rId6"/>
    <p:sldId id="282" r:id="rId7"/>
    <p:sldId id="290" r:id="rId8"/>
    <p:sldId id="291" r:id="rId9"/>
    <p:sldId id="292" r:id="rId10"/>
    <p:sldId id="293" r:id="rId11"/>
    <p:sldId id="294" r:id="rId12"/>
    <p:sldId id="295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14" autoAdjust="0"/>
  </p:normalViewPr>
  <p:slideViewPr>
    <p:cSldViewPr>
      <p:cViewPr>
        <p:scale>
          <a:sx n="90" d="100"/>
          <a:sy n="90" d="100"/>
        </p:scale>
        <p:origin x="852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23F5A-8D17-4CDD-87E9-585DD22F3C60}" type="datetimeFigureOut">
              <a:rPr lang="en-GB" smtClean="0"/>
              <a:pPr/>
              <a:t>19/11/2014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E832F-92F6-43C7-BB3A-459E4D226E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44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E832F-92F6-43C7-BB3A-459E4D226E6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0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E832F-92F6-43C7-BB3A-459E4D226E6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60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2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3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6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1738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44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25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5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469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24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3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1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73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8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44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6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16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43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DC896EB-8E7D-4D10-8382-C2FD7C6093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6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50113"/>
            <a:ext cx="2016224" cy="2271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9"/>
          <a:stretch/>
        </p:blipFill>
        <p:spPr>
          <a:xfrm>
            <a:off x="5618472" y="3645024"/>
            <a:ext cx="3269544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170" y="1780407"/>
            <a:ext cx="6260232" cy="204482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latin typeface="+mn-lt"/>
              </a:rPr>
              <a:t>Plasticity on microscopic scale: </a:t>
            </a:r>
            <a:r>
              <a:rPr lang="hu-HU" sz="3200" b="1" dirty="0" smtClean="0">
                <a:latin typeface="+mn-lt"/>
              </a:rPr>
              <a:t/>
            </a:r>
            <a:br>
              <a:rPr lang="hu-HU" sz="3200" b="1" dirty="0" smtClean="0">
                <a:latin typeface="+mn-lt"/>
              </a:rPr>
            </a:br>
            <a:r>
              <a:rPr lang="en-GB" sz="2800" dirty="0" smtClean="0">
                <a:latin typeface="+mn-lt"/>
              </a:rPr>
              <a:t>stress </a:t>
            </a:r>
            <a:r>
              <a:rPr lang="en-GB" sz="2800" dirty="0">
                <a:latin typeface="+mn-lt"/>
              </a:rPr>
              <a:t>fluctuations and the role </a:t>
            </a:r>
            <a:r>
              <a:rPr lang="en-GB" sz="2800" dirty="0" smtClean="0">
                <a:latin typeface="+mn-lt"/>
              </a:rPr>
              <a:t>of </a:t>
            </a:r>
            <a:r>
              <a:rPr lang="en-GB" sz="2800" dirty="0">
                <a:latin typeface="+mn-lt"/>
              </a:rPr>
              <a:t>the </a:t>
            </a:r>
            <a:r>
              <a:rPr lang="en-GB" sz="2800" dirty="0" smtClean="0">
                <a:latin typeface="+mn-lt"/>
              </a:rPr>
              <a:t>specimen </a:t>
            </a:r>
            <a:r>
              <a:rPr lang="en-GB" sz="2800" dirty="0">
                <a:latin typeface="+mn-lt"/>
              </a:rPr>
              <a:t>size</a:t>
            </a:r>
            <a:endParaRPr lang="en-GB" sz="2400" i="1" dirty="0"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92237" y="5733256"/>
            <a:ext cx="3760062" cy="931895"/>
          </a:xfrm>
        </p:spPr>
        <p:txBody>
          <a:bodyPr>
            <a:normAutofit/>
          </a:bodyPr>
          <a:lstStyle/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Ádám </a:t>
            </a:r>
            <a:r>
              <a:rPr lang="hu-HU" sz="2000" b="1" dirty="0">
                <a:solidFill>
                  <a:schemeClr val="tx1"/>
                </a:solidFill>
              </a:rPr>
              <a:t>I</a:t>
            </a:r>
            <a:r>
              <a:rPr lang="hu-HU" sz="2000" b="1" dirty="0" smtClean="0">
                <a:solidFill>
                  <a:schemeClr val="tx1"/>
                </a:solidFill>
              </a:rPr>
              <a:t>stván </a:t>
            </a:r>
            <a:r>
              <a:rPr lang="hu-HU" sz="2000" b="1" dirty="0">
                <a:solidFill>
                  <a:schemeClr val="tx1"/>
                </a:solidFill>
              </a:rPr>
              <a:t>H</a:t>
            </a:r>
            <a:r>
              <a:rPr lang="hu-HU" sz="2000" b="1" dirty="0" smtClean="0">
                <a:solidFill>
                  <a:schemeClr val="tx1"/>
                </a:solidFill>
              </a:rPr>
              <a:t>egyi</a:t>
            </a:r>
          </a:p>
          <a:p>
            <a:pPr algn="l"/>
            <a:r>
              <a:rPr lang="hu-HU" sz="2000" dirty="0" err="1">
                <a:solidFill>
                  <a:schemeClr val="tx1"/>
                </a:solidFill>
              </a:rPr>
              <a:t>P</a:t>
            </a:r>
            <a:r>
              <a:rPr lang="hu-HU" sz="2000" dirty="0" err="1" smtClean="0">
                <a:solidFill>
                  <a:schemeClr val="tx1"/>
                </a:solidFill>
              </a:rPr>
              <a:t>rague</a:t>
            </a:r>
            <a:r>
              <a:rPr lang="hu-HU" sz="2000" dirty="0" smtClean="0">
                <a:solidFill>
                  <a:schemeClr val="tx1"/>
                </a:solidFill>
              </a:rPr>
              <a:t>, </a:t>
            </a:r>
            <a:r>
              <a:rPr lang="hu-HU" sz="2000" dirty="0" smtClean="0">
                <a:solidFill>
                  <a:schemeClr val="tx1"/>
                </a:solidFill>
              </a:rPr>
              <a:t>20</a:t>
            </a:r>
            <a:r>
              <a:rPr lang="hu-HU" sz="2000" dirty="0" smtClean="0">
                <a:solidFill>
                  <a:schemeClr val="tx1"/>
                </a:solidFill>
              </a:rPr>
              <a:t>-21</a:t>
            </a:r>
            <a:r>
              <a:rPr lang="hu-HU" sz="2000" dirty="0" smtClean="0">
                <a:solidFill>
                  <a:schemeClr val="tx1"/>
                </a:solidFill>
              </a:rPr>
              <a:t>. November 2014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2280" y="188640"/>
            <a:ext cx="2195736" cy="2195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zövegdoboz 4"/>
          <p:cNvSpPr txBox="1"/>
          <p:nvPr/>
        </p:nvSpPr>
        <p:spPr>
          <a:xfrm>
            <a:off x="755576" y="464953"/>
            <a:ext cx="588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i="1" u="sng" dirty="0"/>
              <a:t>9</a:t>
            </a:r>
            <a:r>
              <a:rPr lang="hu-HU" sz="3200" b="1" i="1" u="sng" baseline="30000" dirty="0" smtClean="0"/>
              <a:t>th</a:t>
            </a:r>
            <a:r>
              <a:rPr lang="hu-HU" sz="3200" b="1" i="1" u="sng" dirty="0" smtClean="0"/>
              <a:t> </a:t>
            </a:r>
            <a:r>
              <a:rPr lang="hu-HU" sz="3200" b="1" i="1" u="sng" dirty="0" err="1" smtClean="0"/>
              <a:t>Seminar</a:t>
            </a:r>
            <a:r>
              <a:rPr lang="hu-HU" sz="3200" b="1" i="1" u="sng" dirty="0" smtClean="0"/>
              <a:t> </a:t>
            </a:r>
            <a:r>
              <a:rPr lang="hu-HU" sz="3200" b="1" i="1" u="sng" dirty="0" err="1" smtClean="0"/>
              <a:t>for</a:t>
            </a:r>
            <a:r>
              <a:rPr lang="hu-HU" sz="3200" b="1" i="1" u="sng" dirty="0" smtClean="0"/>
              <a:t> </a:t>
            </a:r>
            <a:r>
              <a:rPr lang="hu-HU" sz="3200" b="1" i="1" u="sng" dirty="0" err="1" smtClean="0"/>
              <a:t>Central</a:t>
            </a:r>
            <a:r>
              <a:rPr lang="hu-HU" sz="3200" b="1" i="1" u="sng" dirty="0" smtClean="0"/>
              <a:t> European</a:t>
            </a:r>
          </a:p>
          <a:p>
            <a:pPr algn="ctr"/>
            <a:r>
              <a:rPr lang="hu-HU" sz="3200" b="1" i="1" u="sng" dirty="0" smtClean="0"/>
              <a:t> PhD </a:t>
            </a:r>
            <a:r>
              <a:rPr lang="hu-HU" sz="3200" b="1" i="1" u="sng" dirty="0" err="1" smtClean="0"/>
              <a:t>Students</a:t>
            </a:r>
            <a:endParaRPr lang="hu-HU" sz="3200" b="1" i="1" u="sng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12720"/>
          <a:stretch/>
        </p:blipFill>
        <p:spPr>
          <a:xfrm>
            <a:off x="2627784" y="2837926"/>
            <a:ext cx="3152706" cy="3230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6" y="793944"/>
            <a:ext cx="3312502" cy="269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6" y="3728822"/>
            <a:ext cx="3312502" cy="2657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467544" y="116632"/>
            <a:ext cx="8183880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Avalanche</a:t>
            </a: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distributions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77" y="798985"/>
            <a:ext cx="3323760" cy="268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/>
          <a:srcRect l="4398" t="12001" r="7769" b="9999"/>
          <a:stretch/>
        </p:blipFill>
        <p:spPr>
          <a:xfrm>
            <a:off x="3563888" y="3063606"/>
            <a:ext cx="2016224" cy="1021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zövegdoboz 12"/>
          <p:cNvSpPr txBox="1"/>
          <p:nvPr/>
        </p:nvSpPr>
        <p:spPr>
          <a:xfrm>
            <a:off x="4918617" y="4382451"/>
            <a:ext cx="3359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Increasing</a:t>
            </a:r>
            <a:r>
              <a:rPr lang="hu-HU" dirty="0" smtClean="0"/>
              <a:t> </a:t>
            </a:r>
            <a:r>
              <a:rPr lang="hu-HU" dirty="0" err="1" smtClean="0"/>
              <a:t>power-law</a:t>
            </a:r>
            <a:r>
              <a:rPr lang="hu-HU" dirty="0" smtClean="0"/>
              <a:t> </a:t>
            </a:r>
            <a:r>
              <a:rPr lang="hu-HU" dirty="0" err="1" smtClean="0"/>
              <a:t>exponent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increasing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Constant</a:t>
            </a:r>
            <a:r>
              <a:rPr lang="hu-HU" dirty="0" smtClean="0"/>
              <a:t> </a:t>
            </a:r>
            <a:r>
              <a:rPr lang="hu-HU" dirty="0" err="1" smtClean="0"/>
              <a:t>avalanche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microns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467544" y="116632"/>
            <a:ext cx="8183880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NANOTEST: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In-situ</a:t>
            </a: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indenter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9089"/>
            <a:ext cx="7744860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68" y="1029089"/>
            <a:ext cx="3287313" cy="31969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2060374"/>
            <a:ext cx="5970378" cy="3996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9" y="1609419"/>
            <a:ext cx="5977297" cy="46042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022" y="2224143"/>
            <a:ext cx="6982242" cy="3669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55" y="2370463"/>
            <a:ext cx="5843369" cy="37649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05" y="1312931"/>
            <a:ext cx="1778802" cy="46168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97" y="1667186"/>
            <a:ext cx="5722984" cy="39083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78" y="1369166"/>
            <a:ext cx="3475233" cy="39155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100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467544" y="116632"/>
            <a:ext cx="8183880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NANOTEST: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In-situ</a:t>
            </a: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indenter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9" y="1180329"/>
            <a:ext cx="4387630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zövegdoboz 7"/>
          <p:cNvSpPr txBox="1"/>
          <p:nvPr/>
        </p:nvSpPr>
        <p:spPr>
          <a:xfrm>
            <a:off x="5148064" y="1180444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u="sng" dirty="0" err="1" smtClean="0"/>
              <a:t>Details</a:t>
            </a:r>
            <a:r>
              <a:rPr lang="hu-HU" sz="3600" u="sng" dirty="0" smtClean="0"/>
              <a:t>:</a:t>
            </a:r>
          </a:p>
          <a:p>
            <a:endParaRPr lang="hu-HU" sz="3600" u="sng" dirty="0"/>
          </a:p>
          <a:p>
            <a:pPr marL="285750" indent="-285750">
              <a:buFontTx/>
              <a:buChar char="-"/>
            </a:pPr>
            <a:r>
              <a:rPr lang="hu-HU" dirty="0" err="1" smtClean="0"/>
              <a:t>High</a:t>
            </a:r>
            <a:r>
              <a:rPr lang="hu-HU" dirty="0" smtClean="0"/>
              <a:t> </a:t>
            </a:r>
            <a:r>
              <a:rPr lang="hu-HU" dirty="0" err="1" smtClean="0"/>
              <a:t>vacuum</a:t>
            </a:r>
            <a:r>
              <a:rPr lang="hu-HU" dirty="0" smtClean="0"/>
              <a:t> </a:t>
            </a:r>
            <a:r>
              <a:rPr lang="hu-HU" dirty="0" err="1" smtClean="0"/>
              <a:t>proof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1 nm </a:t>
            </a:r>
            <a:r>
              <a:rPr lang="hu-HU" dirty="0" err="1" smtClean="0"/>
              <a:t>precision</a:t>
            </a:r>
            <a:r>
              <a:rPr lang="hu-HU" dirty="0" smtClean="0"/>
              <a:t> X-Y </a:t>
            </a:r>
            <a:r>
              <a:rPr lang="hu-HU" dirty="0" err="1" smtClean="0"/>
              <a:t>moving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1 </a:t>
            </a:r>
            <a:r>
              <a:rPr lang="hu-HU" dirty="0" err="1" smtClean="0"/>
              <a:t>um</a:t>
            </a:r>
            <a:r>
              <a:rPr lang="hu-HU" dirty="0" smtClean="0"/>
              <a:t> </a:t>
            </a:r>
            <a:r>
              <a:rPr lang="hu-HU" dirty="0" err="1" smtClean="0"/>
              <a:t>coarse</a:t>
            </a:r>
            <a:r>
              <a:rPr lang="hu-HU" dirty="0" smtClean="0"/>
              <a:t> and 1 nm </a:t>
            </a:r>
            <a:r>
              <a:rPr lang="hu-HU" dirty="0" err="1" smtClean="0"/>
              <a:t>fine</a:t>
            </a:r>
            <a:r>
              <a:rPr lang="hu-HU" dirty="0" smtClean="0"/>
              <a:t> Z </a:t>
            </a:r>
            <a:r>
              <a:rPr lang="hu-HU" dirty="0" err="1" smtClean="0"/>
              <a:t>moving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Up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10 </a:t>
            </a:r>
            <a:r>
              <a:rPr lang="hu-HU" dirty="0" err="1" smtClean="0"/>
              <a:t>mN</a:t>
            </a:r>
            <a:r>
              <a:rPr lang="hu-HU" dirty="0" smtClean="0"/>
              <a:t>  </a:t>
            </a:r>
            <a:r>
              <a:rPr lang="hu-HU" dirty="0" err="1" smtClean="0"/>
              <a:t>with</a:t>
            </a:r>
            <a:r>
              <a:rPr lang="hu-HU" dirty="0" smtClean="0"/>
              <a:t> 0.01 </a:t>
            </a:r>
            <a:r>
              <a:rPr lang="hu-HU" dirty="0" err="1" smtClean="0"/>
              <a:t>uN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Camera </a:t>
            </a:r>
            <a:r>
              <a:rPr lang="hu-HU" dirty="0" err="1" smtClean="0"/>
              <a:t>resolution</a:t>
            </a:r>
            <a:r>
              <a:rPr lang="hu-HU" dirty="0" smtClean="0"/>
              <a:t> </a:t>
            </a:r>
            <a:r>
              <a:rPr lang="hu-HU" dirty="0" err="1" smtClean="0"/>
              <a:t>up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0.1 </a:t>
            </a:r>
            <a:r>
              <a:rPr lang="hu-HU" dirty="0" err="1" smtClean="0"/>
              <a:t>um</a:t>
            </a:r>
            <a:r>
              <a:rPr lang="hu-HU" dirty="0" smtClean="0"/>
              <a:t>/</a:t>
            </a:r>
            <a:r>
              <a:rPr lang="hu-HU" dirty="0" err="1" smtClean="0"/>
              <a:t>px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Force-control</a:t>
            </a:r>
            <a:r>
              <a:rPr lang="hu-HU" dirty="0" smtClean="0"/>
              <a:t>, </a:t>
            </a:r>
            <a:r>
              <a:rPr lang="hu-HU" dirty="0" err="1" smtClean="0"/>
              <a:t>Strain-control</a:t>
            </a:r>
            <a:r>
              <a:rPr lang="hu-HU" dirty="0" smtClean="0"/>
              <a:t>, </a:t>
            </a:r>
            <a:r>
              <a:rPr lang="hu-HU" dirty="0" err="1" smtClean="0"/>
              <a:t>Hybrid-control</a:t>
            </a:r>
            <a:r>
              <a:rPr lang="hu-HU" dirty="0" smtClean="0"/>
              <a:t> </a:t>
            </a:r>
            <a:r>
              <a:rPr lang="hu-HU" dirty="0" err="1" smtClean="0"/>
              <a:t>due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analogous</a:t>
            </a:r>
            <a:r>
              <a:rPr lang="hu-HU" dirty="0" smtClean="0"/>
              <a:t> </a:t>
            </a:r>
            <a:r>
              <a:rPr lang="hu-HU" dirty="0" err="1" smtClean="0"/>
              <a:t>feedback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Spring </a:t>
            </a:r>
            <a:r>
              <a:rPr lang="hu-HU" dirty="0" err="1" smtClean="0"/>
              <a:t>constant</a:t>
            </a:r>
            <a:r>
              <a:rPr lang="hu-HU" dirty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varied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smtClean="0"/>
              <a:t>Camera </a:t>
            </a:r>
            <a:r>
              <a:rPr lang="hu-HU" dirty="0" err="1" smtClean="0"/>
              <a:t>objective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changed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411760" y="705567"/>
            <a:ext cx="7772400" cy="864096"/>
          </a:xfrm>
        </p:spPr>
        <p:txBody>
          <a:bodyPr>
            <a:noAutofit/>
          </a:bodyPr>
          <a:lstStyle/>
          <a:p>
            <a:pPr algn="l"/>
            <a:r>
              <a:rPr lang="hu-HU" sz="4000" b="1" dirty="0" err="1" smtClean="0"/>
              <a:t>Thank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you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for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your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attention</a:t>
            </a:r>
            <a:r>
              <a:rPr lang="hu-HU" sz="4000" b="1" dirty="0" smtClean="0"/>
              <a:t>!</a:t>
            </a:r>
            <a:endParaRPr lang="en-GB" sz="3600" b="1" i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77991" y="3330401"/>
            <a:ext cx="7772400" cy="1199704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Ádám István Hegyi</a:t>
            </a:r>
          </a:p>
          <a:p>
            <a:r>
              <a:rPr lang="hu-HU" sz="2000" dirty="0" smtClean="0"/>
              <a:t>Budapest, 13. </a:t>
            </a:r>
            <a:r>
              <a:rPr lang="hu-HU" sz="2000" dirty="0" err="1" smtClean="0"/>
              <a:t>January</a:t>
            </a:r>
            <a:r>
              <a:rPr lang="hu-HU" sz="2000" dirty="0" smtClean="0"/>
              <a:t> 2014.</a:t>
            </a:r>
            <a:endParaRPr lang="en-GB" sz="2000" dirty="0"/>
          </a:p>
        </p:txBody>
      </p:sp>
      <p:pic>
        <p:nvPicPr>
          <p:cNvPr id="1028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979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721" y="2899997"/>
            <a:ext cx="3537746" cy="3260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/>
          <p:cNvSpPr txBox="1"/>
          <p:nvPr/>
        </p:nvSpPr>
        <p:spPr>
          <a:xfrm>
            <a:off x="5967189" y="1916311"/>
            <a:ext cx="303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cap="all" dirty="0" err="1" smtClean="0">
                <a:latin typeface="+mj-lt"/>
              </a:rPr>
              <a:t>Thanks</a:t>
            </a:r>
            <a:r>
              <a:rPr lang="hu-HU" sz="1600" cap="all" dirty="0" smtClean="0">
                <a:latin typeface="+mj-lt"/>
              </a:rPr>
              <a:t> </a:t>
            </a:r>
            <a:r>
              <a:rPr lang="hu-HU" sz="1600" cap="all" dirty="0" err="1" smtClean="0">
                <a:latin typeface="+mj-lt"/>
              </a:rPr>
              <a:t>for</a:t>
            </a:r>
            <a:r>
              <a:rPr lang="hu-HU" sz="1600" cap="all" dirty="0" smtClean="0">
                <a:latin typeface="+mj-lt"/>
              </a:rPr>
              <a:t> </a:t>
            </a:r>
            <a:r>
              <a:rPr lang="hu-HU" sz="1600" cap="all" dirty="0" err="1" smtClean="0">
                <a:latin typeface="+mj-lt"/>
              </a:rPr>
              <a:t>my</a:t>
            </a:r>
            <a:r>
              <a:rPr lang="hu-HU" sz="1600" cap="all" dirty="0" smtClean="0">
                <a:latin typeface="+mj-lt"/>
              </a:rPr>
              <a:t> </a:t>
            </a:r>
            <a:r>
              <a:rPr lang="hu-HU" sz="1600" cap="all" dirty="0" err="1" smtClean="0">
                <a:latin typeface="+mj-lt"/>
              </a:rPr>
              <a:t>Supervisor</a:t>
            </a:r>
            <a:r>
              <a:rPr lang="hu-HU" cap="all" dirty="0" smtClean="0">
                <a:latin typeface="+mj-lt"/>
              </a:rPr>
              <a:t>: </a:t>
            </a:r>
          </a:p>
          <a:p>
            <a:r>
              <a:rPr lang="hu-HU" b="1" u="sng" cap="all" dirty="0" smtClean="0">
                <a:latin typeface="+mj-lt"/>
              </a:rPr>
              <a:t>Péter Dusán </a:t>
            </a:r>
            <a:r>
              <a:rPr lang="hu-HU" b="1" u="sng" cap="all" dirty="0" err="1" smtClean="0">
                <a:latin typeface="+mj-lt"/>
              </a:rPr>
              <a:t>Ispánovity</a:t>
            </a:r>
            <a:endParaRPr lang="hu-HU" b="1" u="sng" cap="all" dirty="0">
              <a:latin typeface="+mj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062" b="17062"/>
          <a:stretch/>
        </p:blipFill>
        <p:spPr>
          <a:xfrm>
            <a:off x="395536" y="2392948"/>
            <a:ext cx="5467787" cy="252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Alcím 2"/>
          <p:cNvSpPr txBox="1">
            <a:spLocks/>
          </p:cNvSpPr>
          <p:nvPr/>
        </p:nvSpPr>
        <p:spPr>
          <a:xfrm>
            <a:off x="677991" y="5648376"/>
            <a:ext cx="3760062" cy="931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000" b="1" dirty="0" smtClean="0">
                <a:solidFill>
                  <a:schemeClr val="tx1"/>
                </a:solidFill>
              </a:rPr>
              <a:t>Ádám István Hegyi</a:t>
            </a:r>
          </a:p>
          <a:p>
            <a:pPr algn="l"/>
            <a:r>
              <a:rPr lang="hu-HU" sz="2000" dirty="0" err="1" smtClean="0">
                <a:solidFill>
                  <a:schemeClr val="tx1"/>
                </a:solidFill>
              </a:rPr>
              <a:t>Prague</a:t>
            </a:r>
            <a:r>
              <a:rPr lang="hu-HU" sz="2000" dirty="0" smtClean="0">
                <a:solidFill>
                  <a:schemeClr val="tx1"/>
                </a:solidFill>
              </a:rPr>
              <a:t>, </a:t>
            </a:r>
            <a:r>
              <a:rPr lang="hu-HU" sz="2000" dirty="0" smtClean="0">
                <a:solidFill>
                  <a:schemeClr val="tx1"/>
                </a:solidFill>
              </a:rPr>
              <a:t>20</a:t>
            </a:r>
            <a:r>
              <a:rPr lang="hu-HU" sz="2000" dirty="0" smtClean="0">
                <a:solidFill>
                  <a:schemeClr val="tx1"/>
                </a:solidFill>
              </a:rPr>
              <a:t>-21</a:t>
            </a:r>
            <a:r>
              <a:rPr lang="hu-HU" sz="2000" dirty="0" smtClean="0">
                <a:solidFill>
                  <a:schemeClr val="tx1"/>
                </a:solidFill>
              </a:rPr>
              <a:t>. November 2014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051560"/>
          </a:xfrm>
        </p:spPr>
        <p:txBody>
          <a:bodyPr/>
          <a:lstStyle/>
          <a:p>
            <a:pPr algn="ctr"/>
            <a:r>
              <a:rPr lang="hu-HU" dirty="0" err="1" smtClean="0"/>
              <a:t>Motivation</a:t>
            </a:r>
            <a:endParaRPr lang="en-GB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Szövegdoboz 11"/>
          <p:cNvSpPr txBox="1"/>
          <p:nvPr/>
        </p:nvSpPr>
        <p:spPr>
          <a:xfrm>
            <a:off x="2123728" y="5904417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I. </a:t>
            </a:r>
            <a:r>
              <a:rPr lang="en-GB" sz="1200" dirty="0" err="1" smtClean="0"/>
              <a:t>Groma</a:t>
            </a:r>
            <a:r>
              <a:rPr lang="en-GB" sz="1200" dirty="0" smtClean="0"/>
              <a:t> G</a:t>
            </a:r>
            <a:r>
              <a:rPr lang="en-GB" sz="1200" dirty="0"/>
              <a:t>. </a:t>
            </a:r>
            <a:r>
              <a:rPr lang="en-GB" sz="1200" dirty="0" err="1" smtClean="0"/>
              <a:t>Gy</a:t>
            </a:r>
            <a:r>
              <a:rPr lang="hu-HU" sz="1200" dirty="0"/>
              <a:t>ö</a:t>
            </a:r>
            <a:r>
              <a:rPr lang="en-GB" sz="1200" dirty="0" err="1" smtClean="0"/>
              <a:t>rgyi</a:t>
            </a:r>
            <a:r>
              <a:rPr lang="en-GB" sz="1200" dirty="0" smtClean="0"/>
              <a:t> </a:t>
            </a:r>
            <a:r>
              <a:rPr lang="en-GB" sz="1200" dirty="0"/>
              <a:t>F. F. </a:t>
            </a:r>
            <a:r>
              <a:rPr lang="en-GB" sz="1200" dirty="0" err="1"/>
              <a:t>Csikor</a:t>
            </a:r>
            <a:r>
              <a:rPr lang="en-GB" sz="1200" dirty="0"/>
              <a:t> D. Weygand P. D. </a:t>
            </a:r>
            <a:r>
              <a:rPr lang="en-GB" sz="1200" dirty="0" err="1"/>
              <a:t>Ispanovity</a:t>
            </a:r>
            <a:r>
              <a:rPr lang="en-GB" sz="1200" dirty="0"/>
              <a:t>, </a:t>
            </a:r>
            <a:r>
              <a:rPr lang="en-GB" sz="1200" dirty="0" smtClean="0"/>
              <a:t>Physical</a:t>
            </a:r>
            <a:endParaRPr lang="en-GB" sz="1200" dirty="0"/>
          </a:p>
          <a:p>
            <a:pPr algn="ctr"/>
            <a:r>
              <a:rPr lang="en-GB" sz="1200" dirty="0"/>
              <a:t>Review Letters, </a:t>
            </a:r>
            <a:r>
              <a:rPr lang="hu-HU" sz="1200" dirty="0" smtClean="0"/>
              <a:t>(</a:t>
            </a:r>
            <a:r>
              <a:rPr lang="en-GB" sz="1200" dirty="0" smtClean="0"/>
              <a:t>2010</a:t>
            </a:r>
            <a:r>
              <a:rPr lang="hu-HU" sz="1200" dirty="0" smtClean="0"/>
              <a:t>)</a:t>
            </a:r>
            <a:endParaRPr lang="en-GB" sz="1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12967" y="828272"/>
            <a:ext cx="7632848" cy="1477328"/>
          </a:xfrm>
          <a:prstGeom prst="rect">
            <a:avLst/>
          </a:prstGeom>
          <a:noFill/>
        </p:spPr>
        <p:txBody>
          <a:bodyPr wrap="square" numCol="2" rtlCol="0" anchor="ctr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endParaRPr lang="hu-HU" sz="1400" dirty="0" smtClean="0"/>
          </a:p>
          <a:p>
            <a:r>
              <a:rPr lang="hu-HU" sz="2000" u="sng" dirty="0" err="1" smtClean="0"/>
              <a:t>Microscopic</a:t>
            </a:r>
            <a:r>
              <a:rPr lang="hu-HU" sz="2000" u="sng" dirty="0" smtClean="0"/>
              <a:t> </a:t>
            </a:r>
            <a:r>
              <a:rPr lang="hu-HU" sz="2000" u="sng" dirty="0" err="1" smtClean="0"/>
              <a:t>deformation</a:t>
            </a:r>
            <a:r>
              <a:rPr lang="hu-HU" sz="2000" u="sng" dirty="0" smtClean="0"/>
              <a:t>: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400" dirty="0" err="1" smtClean="0"/>
              <a:t>Inhomogenity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space</a:t>
            </a:r>
            <a:endParaRPr lang="hu-HU" sz="1400" dirty="0" smtClean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400" dirty="0" err="1" smtClean="0"/>
              <a:t>Inhomogenity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time</a:t>
            </a:r>
            <a:endParaRPr lang="hu-HU" sz="1400" dirty="0" smtClean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400" dirty="0" err="1" smtClean="0"/>
              <a:t>Intermittent</a:t>
            </a:r>
            <a:r>
              <a:rPr lang="hu-HU" sz="1400" dirty="0" smtClean="0"/>
              <a:t> </a:t>
            </a:r>
            <a:r>
              <a:rPr lang="hu-HU" sz="1400" dirty="0" err="1" smtClean="0"/>
              <a:t>deformation</a:t>
            </a:r>
            <a:endParaRPr lang="hu-HU" sz="1400" dirty="0" smtClean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400" dirty="0" err="1" smtClean="0"/>
              <a:t>Yield</a:t>
            </a:r>
            <a:r>
              <a:rPr lang="hu-HU" sz="1400" dirty="0" smtClean="0"/>
              <a:t> </a:t>
            </a:r>
            <a:r>
              <a:rPr lang="hu-HU" sz="1400" dirty="0" err="1" smtClean="0"/>
              <a:t>stress</a:t>
            </a:r>
            <a:r>
              <a:rPr lang="hu-HU" sz="1400" dirty="0" smtClean="0"/>
              <a:t> </a:t>
            </a:r>
            <a:r>
              <a:rPr lang="hu-HU" sz="1400" dirty="0" err="1" smtClean="0"/>
              <a:t>can</a:t>
            </a:r>
            <a:r>
              <a:rPr lang="hu-HU" sz="1400" dirty="0" smtClean="0"/>
              <a:t> be  </a:t>
            </a:r>
            <a:r>
              <a:rPr lang="hu-HU" sz="1400" dirty="0" err="1" smtClean="0"/>
              <a:t>defined</a:t>
            </a:r>
            <a:r>
              <a:rPr lang="hu-HU" sz="1400" dirty="0" smtClean="0"/>
              <a:t> </a:t>
            </a:r>
            <a:r>
              <a:rPr lang="hu-HU" sz="1400" dirty="0" err="1" smtClean="0"/>
              <a:t>only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statistic</a:t>
            </a:r>
            <a:r>
              <a:rPr lang="hu-HU" sz="1400" dirty="0" smtClean="0"/>
              <a:t> </a:t>
            </a:r>
            <a:r>
              <a:rPr lang="hu-HU" sz="1400" dirty="0" err="1" smtClean="0"/>
              <a:t>way</a:t>
            </a:r>
            <a:endParaRPr lang="en-GB" sz="1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14" y="3895608"/>
            <a:ext cx="3914775" cy="201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4" y="4025852"/>
            <a:ext cx="1571614" cy="1749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858" y="4011230"/>
            <a:ext cx="1196990" cy="1777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zövegdoboz 10"/>
          <p:cNvSpPr txBox="1"/>
          <p:nvPr/>
        </p:nvSpPr>
        <p:spPr>
          <a:xfrm>
            <a:off x="517829" y="5825537"/>
            <a:ext cx="174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The </a:t>
            </a:r>
            <a:r>
              <a:rPr lang="hu-HU" sz="1200" dirty="0" err="1" smtClean="0"/>
              <a:t>first</a:t>
            </a:r>
            <a:r>
              <a:rPr lang="hu-HU" sz="1200" dirty="0" smtClean="0"/>
              <a:t> </a:t>
            </a:r>
            <a:r>
              <a:rPr lang="hu-HU" sz="1200" dirty="0" err="1" smtClean="0"/>
              <a:t>measured</a:t>
            </a:r>
            <a:r>
              <a:rPr lang="hu-HU" sz="1200" dirty="0" smtClean="0"/>
              <a:t> </a:t>
            </a:r>
            <a:r>
              <a:rPr lang="hu-HU" sz="1200" dirty="0" err="1" smtClean="0"/>
              <a:t>dislocation</a:t>
            </a:r>
            <a:r>
              <a:rPr lang="hu-HU" sz="1200" dirty="0" smtClean="0"/>
              <a:t> </a:t>
            </a:r>
            <a:r>
              <a:rPr lang="hu-HU" sz="1200" dirty="0" err="1" smtClean="0"/>
              <a:t>avalanche</a:t>
            </a:r>
            <a:endParaRPr lang="hu-HU" sz="1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002262" y="5867676"/>
            <a:ext cx="183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/>
              <a:t>FIB-less</a:t>
            </a:r>
            <a:r>
              <a:rPr lang="hu-HU" sz="1200" dirty="0" smtClean="0"/>
              <a:t>, </a:t>
            </a:r>
            <a:r>
              <a:rPr lang="hu-HU" sz="1200" dirty="0" err="1" smtClean="0"/>
              <a:t>grown</a:t>
            </a:r>
            <a:r>
              <a:rPr lang="hu-HU" sz="1200" dirty="0" smtClean="0"/>
              <a:t> </a:t>
            </a:r>
            <a:r>
              <a:rPr lang="hu-HU" sz="1200" dirty="0" err="1" smtClean="0"/>
              <a:t>micropillar</a:t>
            </a:r>
            <a:endParaRPr lang="hu-HU" sz="1200" dirty="0"/>
          </a:p>
        </p:txBody>
      </p:sp>
      <p:pic>
        <p:nvPicPr>
          <p:cNvPr id="38914" name="Picture 2" descr="Sandia MEMS bug 1b%20%28468%20x%20365%29 Lubricant Found to Oil Micromechanical Syst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28" y="1086138"/>
            <a:ext cx="3330870" cy="2597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Szövegdoboz 7"/>
          <p:cNvSpPr txBox="1"/>
          <p:nvPr/>
        </p:nvSpPr>
        <p:spPr>
          <a:xfrm>
            <a:off x="312967" y="2763933"/>
            <a:ext cx="407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Micromechanical</a:t>
            </a:r>
            <a:r>
              <a:rPr lang="hu-HU" sz="2400" dirty="0" smtClean="0"/>
              <a:t> </a:t>
            </a:r>
            <a:r>
              <a:rPr lang="hu-HU" sz="2400" dirty="0" err="1" smtClean="0"/>
              <a:t>engineering</a:t>
            </a:r>
            <a:r>
              <a:rPr lang="hu-HU" sz="2400" dirty="0" smtClean="0"/>
              <a:t>: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/>
          <a:lstStyle/>
          <a:p>
            <a:pPr algn="ctr"/>
            <a:r>
              <a:rPr lang="hu-HU" dirty="0" err="1" smtClean="0"/>
              <a:t>Methods</a:t>
            </a:r>
            <a:endParaRPr lang="en-GB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719572" y="1368184"/>
            <a:ext cx="7704856" cy="4824536"/>
            <a:chOff x="424650" y="1841645"/>
            <a:chExt cx="8215996" cy="5400599"/>
          </a:xfrm>
        </p:grpSpPr>
        <p:grpSp>
          <p:nvGrpSpPr>
            <p:cNvPr id="17" name="Csoportba foglalás 16"/>
            <p:cNvGrpSpPr/>
            <p:nvPr/>
          </p:nvGrpSpPr>
          <p:grpSpPr>
            <a:xfrm>
              <a:off x="467544" y="4433932"/>
              <a:ext cx="3361333" cy="2808312"/>
              <a:chOff x="467544" y="3284984"/>
              <a:chExt cx="3361333" cy="2808312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7544" y="3284984"/>
                <a:ext cx="2088232" cy="202411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95736" y="4149080"/>
                <a:ext cx="1633141" cy="19442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650" y="1846209"/>
              <a:ext cx="2246028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0192" y="1841645"/>
              <a:ext cx="2336393" cy="23762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20072" y="4433932"/>
              <a:ext cx="3420574" cy="24482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Szövegdoboz 18"/>
            <p:cNvSpPr txBox="1"/>
            <p:nvPr/>
          </p:nvSpPr>
          <p:spPr>
            <a:xfrm>
              <a:off x="3347864" y="1985660"/>
              <a:ext cx="2664296" cy="516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/>
                <a:t>2D                    3D</a:t>
              </a: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2987824" y="3785860"/>
              <a:ext cx="1872208" cy="723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Micro </a:t>
              </a:r>
              <a:r>
                <a:rPr lang="hu-HU" dirty="0" err="1" smtClean="0"/>
                <a:t>compression</a:t>
              </a:r>
              <a:endParaRPr lang="en-GB" dirty="0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4139952" y="3281804"/>
              <a:ext cx="1656184" cy="723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 smtClean="0"/>
                <a:t>Acoustic</a:t>
              </a:r>
              <a:r>
                <a:rPr lang="hu-HU" dirty="0" smtClean="0"/>
                <a:t> </a:t>
              </a:r>
              <a:r>
                <a:rPr lang="hu-HU" dirty="0" err="1" smtClean="0"/>
                <a:t>emission</a:t>
              </a:r>
              <a:r>
                <a:rPr lang="hu-HU" dirty="0" smtClean="0"/>
                <a:t>	</a:t>
              </a:r>
              <a:endParaRPr lang="en-GB" dirty="0"/>
            </a:p>
          </p:txBody>
        </p:sp>
        <p:sp>
          <p:nvSpPr>
            <p:cNvPr id="40" name="Kanyar felfelé 39"/>
            <p:cNvSpPr/>
            <p:nvPr/>
          </p:nvSpPr>
          <p:spPr>
            <a:xfrm rot="5400000" flipV="1">
              <a:off x="3023828" y="2309696"/>
              <a:ext cx="576064" cy="936104"/>
            </a:xfrm>
            <a:prstGeom prst="bentUp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Kanyar felfelé 40"/>
            <p:cNvSpPr/>
            <p:nvPr/>
          </p:nvSpPr>
          <p:spPr>
            <a:xfrm rot="16200000" flipH="1" flipV="1">
              <a:off x="5400092" y="2309696"/>
              <a:ext cx="576064" cy="936104"/>
            </a:xfrm>
            <a:prstGeom prst="bentUp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Kanyar felfelé 41"/>
            <p:cNvSpPr/>
            <p:nvPr/>
          </p:nvSpPr>
          <p:spPr>
            <a:xfrm rot="5400000" flipV="1">
              <a:off x="3167844" y="4288922"/>
              <a:ext cx="576064" cy="936104"/>
            </a:xfrm>
            <a:prstGeom prst="bentUp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Kanyar felfelé 42"/>
            <p:cNvSpPr/>
            <p:nvPr/>
          </p:nvSpPr>
          <p:spPr>
            <a:xfrm rot="16200000" flipH="1" flipV="1">
              <a:off x="4319972" y="4325920"/>
              <a:ext cx="1296144" cy="504056"/>
            </a:xfrm>
            <a:prstGeom prst="bentUp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/>
          <a:lstStyle/>
          <a:p>
            <a:pPr algn="ctr"/>
            <a:r>
              <a:rPr lang="hu-HU" dirty="0" smtClean="0"/>
              <a:t>2(3)D-DDD </a:t>
            </a:r>
            <a:r>
              <a:rPr lang="hu-HU" dirty="0" err="1" smtClean="0"/>
              <a:t>simulations</a:t>
            </a:r>
            <a:endParaRPr lang="en-GB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4" name="Szövegdoboz 13"/>
          <p:cNvSpPr txBox="1"/>
          <p:nvPr/>
        </p:nvSpPr>
        <p:spPr>
          <a:xfrm>
            <a:off x="532391" y="2110746"/>
            <a:ext cx="4464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smtClean="0"/>
              <a:t>2D </a:t>
            </a:r>
            <a:r>
              <a:rPr lang="hu-HU" sz="1600" dirty="0" err="1" smtClean="0"/>
              <a:t>system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err="1" smtClean="0"/>
              <a:t>Paralell</a:t>
            </a:r>
            <a:r>
              <a:rPr lang="hu-HU" sz="1600" dirty="0" smtClean="0"/>
              <a:t> </a:t>
            </a:r>
            <a:r>
              <a:rPr lang="hu-HU" sz="1600" dirty="0" err="1" smtClean="0"/>
              <a:t>edge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dislocations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err="1" smtClean="0"/>
              <a:t>Overdamped</a:t>
            </a:r>
            <a:r>
              <a:rPr lang="hu-HU" sz="1600" dirty="0" smtClean="0"/>
              <a:t> </a:t>
            </a:r>
            <a:r>
              <a:rPr lang="hu-HU" sz="1600" dirty="0" err="1" smtClean="0"/>
              <a:t>dynamics</a:t>
            </a:r>
            <a:r>
              <a:rPr lang="hu-HU" sz="1600" dirty="0" smtClean="0"/>
              <a:t> (v ~ f)	</a:t>
            </a:r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err="1" smtClean="0"/>
              <a:t>Periodic</a:t>
            </a:r>
            <a:r>
              <a:rPr lang="hu-HU" sz="1600" dirty="0" smtClean="0"/>
              <a:t> </a:t>
            </a:r>
            <a:r>
              <a:rPr lang="hu-HU" sz="1600" dirty="0" err="1" smtClean="0"/>
              <a:t>boundary</a:t>
            </a:r>
            <a:r>
              <a:rPr lang="hu-HU" sz="1600" dirty="0" smtClean="0"/>
              <a:t> </a:t>
            </a:r>
            <a:r>
              <a:rPr lang="hu-HU" sz="1600" dirty="0" err="1" smtClean="0"/>
              <a:t>conditions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err="1" smtClean="0"/>
              <a:t>Allowed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annihilation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smtClean="0"/>
              <a:t>An </a:t>
            </a:r>
            <a:r>
              <a:rPr lang="hu-HU" sz="1600" dirty="0" err="1" smtClean="0"/>
              <a:t>equal</a:t>
            </a:r>
            <a:r>
              <a:rPr lang="hu-HU" sz="1600" dirty="0" smtClean="0"/>
              <a:t> </a:t>
            </a:r>
            <a:r>
              <a:rPr lang="hu-HU" sz="1600" dirty="0" err="1" smtClean="0"/>
              <a:t>number</a:t>
            </a:r>
            <a:r>
              <a:rPr lang="hu-HU" sz="1600" dirty="0" smtClean="0"/>
              <a:t> of + and - </a:t>
            </a:r>
            <a:r>
              <a:rPr lang="hu-HU" sz="1600" dirty="0" err="1" smtClean="0"/>
              <a:t>dislocations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err="1" smtClean="0"/>
              <a:t>Quasi</a:t>
            </a:r>
            <a:r>
              <a:rPr lang="hu-HU" sz="1600" dirty="0" smtClean="0"/>
              <a:t> </a:t>
            </a:r>
            <a:r>
              <a:rPr lang="hu-HU" sz="1600" dirty="0" err="1" smtClean="0"/>
              <a:t>force-controll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smtClean="0"/>
              <a:t>No </a:t>
            </a:r>
            <a:r>
              <a:rPr lang="hu-HU" sz="1600" dirty="0" err="1" smtClean="0"/>
              <a:t>creation</a:t>
            </a:r>
            <a:r>
              <a:rPr lang="hu-HU" sz="1600" dirty="0" smtClean="0"/>
              <a:t> </a:t>
            </a:r>
            <a:r>
              <a:rPr lang="hu-HU" sz="1600" dirty="0" err="1" smtClean="0"/>
              <a:t>or</a:t>
            </a:r>
            <a:r>
              <a:rPr lang="hu-HU" sz="1600" dirty="0" smtClean="0"/>
              <a:t> </a:t>
            </a:r>
            <a:r>
              <a:rPr lang="hu-HU" sz="1600" dirty="0" err="1" smtClean="0"/>
              <a:t>hardening</a:t>
            </a:r>
            <a:endParaRPr lang="hu-HU" sz="1600" dirty="0" smtClean="0"/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hu-HU" sz="1600" dirty="0" smtClean="0"/>
              <a:t>3D is almost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same</a:t>
            </a:r>
            <a:r>
              <a:rPr lang="hu-HU" sz="1600" dirty="0" smtClean="0"/>
              <a:t>!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endParaRPr lang="en-GB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5508104" y="1916832"/>
            <a:ext cx="2592288" cy="3888432"/>
            <a:chOff x="5364088" y="1196752"/>
            <a:chExt cx="3096344" cy="4975038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64088" y="1196752"/>
              <a:ext cx="3081826" cy="43924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Szövegdoboz 16"/>
            <p:cNvSpPr txBox="1"/>
            <p:nvPr/>
          </p:nvSpPr>
          <p:spPr>
            <a:xfrm>
              <a:off x="5436096" y="5648570"/>
              <a:ext cx="3024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hu-HU" sz="1400" dirty="0" smtClean="0"/>
                <a:t>2D </a:t>
              </a:r>
              <a:r>
                <a:rPr lang="hu-HU" sz="1400" dirty="0" err="1" smtClean="0"/>
                <a:t>simuation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configuration</a:t>
              </a:r>
              <a:endParaRPr lang="hu-HU" sz="1400" dirty="0" smtClean="0"/>
            </a:p>
            <a:p>
              <a:pPr marL="342900" indent="-342900">
                <a:buAutoNum type="alphaLcParenR"/>
              </a:pPr>
              <a:r>
                <a:rPr lang="hu-HU" sz="1400" dirty="0" smtClean="0"/>
                <a:t>2D </a:t>
              </a:r>
              <a:r>
                <a:rPr lang="hu-HU" sz="1400" dirty="0" err="1" smtClean="0"/>
                <a:t>deformation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curve</a:t>
              </a:r>
              <a:endParaRPr lang="en-GB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9" name="3d_tens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126" y="1266022"/>
            <a:ext cx="6763962" cy="4509308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5" name="Szövegdoboz 4"/>
          <p:cNvSpPr txBox="1"/>
          <p:nvPr/>
        </p:nvSpPr>
        <p:spPr>
          <a:xfrm>
            <a:off x="2940780" y="65693"/>
            <a:ext cx="3658654" cy="120032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MOVIE!</a:t>
            </a:r>
            <a:endParaRPr lang="en-GB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67425"/>
            <a:ext cx="2982771" cy="2746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/>
          <a:lstStyle/>
          <a:p>
            <a:pPr algn="ctr"/>
            <a:r>
              <a:rPr lang="hu-HU" dirty="0" smtClean="0"/>
              <a:t>The </a:t>
            </a:r>
            <a:r>
              <a:rPr lang="hu-HU" dirty="0" err="1" smtClean="0"/>
              <a:t>sample</a:t>
            </a:r>
            <a:endParaRPr lang="en-GB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730544" y="1340768"/>
            <a:ext cx="7920880" cy="5086332"/>
            <a:chOff x="611560" y="1895934"/>
            <a:chExt cx="8136904" cy="6369888"/>
          </a:xfrm>
        </p:grpSpPr>
        <p:sp>
          <p:nvSpPr>
            <p:cNvPr id="9" name="Szövegdoboz 8"/>
            <p:cNvSpPr txBox="1"/>
            <p:nvPr/>
          </p:nvSpPr>
          <p:spPr>
            <a:xfrm>
              <a:off x="611560" y="1967942"/>
              <a:ext cx="5112568" cy="2428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hu-HU" sz="1600" dirty="0" err="1" smtClean="0"/>
                <a:t>Cu</a:t>
              </a:r>
              <a:r>
                <a:rPr lang="hu-HU" sz="1600" dirty="0" smtClean="0"/>
                <a:t> </a:t>
              </a:r>
              <a:r>
                <a:rPr lang="hu-HU" sz="1600" dirty="0"/>
                <a:t> </a:t>
              </a:r>
              <a:r>
                <a:rPr lang="hu-HU" sz="1600" dirty="0" smtClean="0"/>
                <a:t>SX</a:t>
              </a:r>
            </a:p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hu-HU" sz="1600" dirty="0" err="1" smtClean="0"/>
                <a:t>Mechanical</a:t>
              </a:r>
              <a:r>
                <a:rPr lang="hu-HU" sz="1600" dirty="0" smtClean="0"/>
                <a:t> and </a:t>
              </a:r>
              <a:r>
                <a:rPr lang="hu-HU" sz="1600" dirty="0" err="1" smtClean="0"/>
                <a:t>electropolished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surface</a:t>
              </a:r>
              <a:endParaRPr lang="hu-HU" sz="1600" dirty="0" smtClean="0"/>
            </a:p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hu-HU" sz="1600" dirty="0" smtClean="0"/>
                <a:t>[4 7 10] (</a:t>
              </a:r>
              <a:r>
                <a:rPr lang="hu-HU" sz="1600" dirty="0" err="1" smtClean="0"/>
                <a:t>single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slip</a:t>
              </a:r>
              <a:r>
                <a:rPr lang="hu-HU" sz="1600" dirty="0" smtClean="0"/>
                <a:t>) </a:t>
              </a:r>
              <a:r>
                <a:rPr lang="hu-HU" sz="1600" dirty="0" err="1" smtClean="0"/>
                <a:t>orientation</a:t>
              </a:r>
              <a:r>
                <a:rPr lang="hu-HU" sz="1600" dirty="0" smtClean="0"/>
                <a:t> (EBSD and XLPA)</a:t>
              </a:r>
            </a:p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el-GR" sz="1600" dirty="0"/>
                <a:t>ρ</a:t>
              </a:r>
              <a:r>
                <a:rPr lang="hu-HU" sz="1600" dirty="0" smtClean="0"/>
                <a:t>=10</a:t>
              </a:r>
              <a:r>
                <a:rPr lang="hu-HU" sz="1600" baseline="30000" dirty="0" smtClean="0"/>
                <a:t>14</a:t>
              </a:r>
              <a:r>
                <a:rPr lang="hu-HU" sz="1600" dirty="0" smtClean="0"/>
                <a:t> m</a:t>
              </a:r>
              <a:r>
                <a:rPr lang="hu-HU" sz="1600" baseline="30000" dirty="0" smtClean="0"/>
                <a:t>-2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dislocation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density</a:t>
              </a:r>
              <a:r>
                <a:rPr lang="hu-HU" sz="1600" dirty="0" smtClean="0"/>
                <a:t> (TEM)</a:t>
              </a:r>
            </a:p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endParaRPr lang="hu-HU" sz="1600" dirty="0" smtClean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176" y="1895934"/>
              <a:ext cx="2407572" cy="12961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Szövegdoboz 11"/>
            <p:cNvSpPr txBox="1"/>
            <p:nvPr/>
          </p:nvSpPr>
          <p:spPr>
            <a:xfrm>
              <a:off x="5148064" y="3408102"/>
              <a:ext cx="3600400" cy="1965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hu-HU" sz="1600" dirty="0" smtClean="0"/>
                <a:t>The </a:t>
              </a:r>
              <a:r>
                <a:rPr lang="hu-HU" sz="1600" dirty="0" err="1" smtClean="0"/>
                <a:t>aspect</a:t>
              </a:r>
              <a:r>
                <a:rPr lang="hu-HU" sz="1600" dirty="0" smtClean="0"/>
                <a:t> ratio is </a:t>
              </a:r>
              <a:r>
                <a:rPr lang="hu-HU" sz="1600" dirty="0" err="1" smtClean="0"/>
                <a:t>about</a:t>
              </a:r>
              <a:r>
                <a:rPr lang="hu-HU" sz="1600" dirty="0" smtClean="0"/>
                <a:t> 4</a:t>
              </a:r>
            </a:p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hu-HU" sz="1600" dirty="0"/>
                <a:t>3 </a:t>
              </a:r>
              <a:r>
                <a:rPr lang="hu-HU" sz="1600" dirty="0" err="1" smtClean="0"/>
                <a:t>µm</a:t>
              </a:r>
              <a:r>
                <a:rPr lang="hu-HU" sz="1600" dirty="0" smtClean="0"/>
                <a:t>: 42 </a:t>
              </a:r>
              <a:r>
                <a:rPr lang="hu-HU" sz="1600" dirty="0" err="1" smtClean="0"/>
                <a:t>pcs</a:t>
              </a:r>
              <a:r>
                <a:rPr lang="hu-HU" sz="1600" dirty="0" smtClean="0"/>
                <a:t>., 6 </a:t>
              </a:r>
              <a:r>
                <a:rPr lang="hu-HU" sz="1600" dirty="0" err="1" smtClean="0"/>
                <a:t>µm</a:t>
              </a:r>
              <a:r>
                <a:rPr lang="hu-HU" sz="1600" dirty="0" smtClean="0"/>
                <a:t>: 22 </a:t>
              </a:r>
              <a:r>
                <a:rPr lang="hu-HU" sz="1600" dirty="0" err="1" smtClean="0"/>
                <a:t>pcs</a:t>
              </a:r>
              <a:r>
                <a:rPr lang="hu-HU" sz="1600" dirty="0" smtClean="0"/>
                <a:t>., 12 </a:t>
              </a:r>
              <a:r>
                <a:rPr lang="hu-HU" sz="1600" dirty="0" err="1" smtClean="0"/>
                <a:t>µm</a:t>
              </a:r>
              <a:r>
                <a:rPr lang="hu-HU" sz="1600" dirty="0" smtClean="0"/>
                <a:t>: 16 </a:t>
              </a:r>
              <a:r>
                <a:rPr lang="hu-HU" sz="1600" dirty="0" err="1" smtClean="0"/>
                <a:t>pcs</a:t>
              </a:r>
              <a:r>
                <a:rPr lang="hu-HU" sz="1600" dirty="0" smtClean="0"/>
                <a:t>. </a:t>
              </a:r>
            </a:p>
            <a:p>
              <a:pPr>
                <a:lnSpc>
                  <a:spcPct val="150000"/>
                </a:lnSpc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Ø"/>
              </a:pPr>
              <a:r>
                <a:rPr lang="hu-HU" sz="1600" dirty="0" err="1" smtClean="0"/>
                <a:t>Pt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cap</a:t>
              </a:r>
              <a:endParaRPr lang="en-GB" sz="1600" dirty="0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6643" t="6418" r="6521" b="8157"/>
            <a:stretch/>
          </p:blipFill>
          <p:spPr bwMode="auto">
            <a:xfrm>
              <a:off x="6407079" y="4962037"/>
              <a:ext cx="2145184" cy="17550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7727" y="5503571"/>
              <a:ext cx="3514725" cy="27622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558000" y="896422"/>
            <a:ext cx="8317391" cy="5419940"/>
            <a:chOff x="467544" y="896422"/>
            <a:chExt cx="8579428" cy="5604964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3787155"/>
              <a:ext cx="3694800" cy="26884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2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899202"/>
              <a:ext cx="3694800" cy="26745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3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02218" y="3787154"/>
              <a:ext cx="3844754" cy="27142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02217" y="896422"/>
              <a:ext cx="3844754" cy="26773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" name="Cím 1"/>
          <p:cNvSpPr txBox="1">
            <a:spLocks/>
          </p:cNvSpPr>
          <p:nvPr/>
        </p:nvSpPr>
        <p:spPr>
          <a:xfrm>
            <a:off x="467544" y="116632"/>
            <a:ext cx="8183880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Acoustic</a:t>
            </a: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Emission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467544" y="116632"/>
            <a:ext cx="8183880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Micropillar</a:t>
            </a: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compressions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6267450" cy="515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zövegdoboz 7"/>
          <p:cNvSpPr txBox="1"/>
          <p:nvPr/>
        </p:nvSpPr>
        <p:spPr>
          <a:xfrm>
            <a:off x="6948264" y="2054071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High</a:t>
            </a:r>
            <a:r>
              <a:rPr lang="hu-HU" dirty="0" smtClean="0"/>
              <a:t> flow </a:t>
            </a:r>
            <a:r>
              <a:rPr lang="hu-HU" dirty="0" err="1" smtClean="0"/>
              <a:t>stress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Deceasing</a:t>
            </a:r>
            <a:r>
              <a:rPr lang="hu-HU" dirty="0" smtClean="0"/>
              <a:t> </a:t>
            </a:r>
            <a:r>
              <a:rPr lang="hu-HU" dirty="0" err="1" smtClean="0"/>
              <a:t>yield</a:t>
            </a:r>
            <a:r>
              <a:rPr lang="hu-HU" dirty="0" smtClean="0"/>
              <a:t> </a:t>
            </a:r>
            <a:r>
              <a:rPr lang="hu-HU" dirty="0" err="1" smtClean="0"/>
              <a:t>stress</a:t>
            </a:r>
            <a:r>
              <a:rPr lang="hu-HU" dirty="0" smtClean="0"/>
              <a:t> </a:t>
            </a:r>
            <a:r>
              <a:rPr lang="hu-HU" dirty="0" err="1" smtClean="0"/>
              <a:t>fluctuacion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Geometrical</a:t>
            </a:r>
            <a:r>
              <a:rPr lang="hu-HU" dirty="0" smtClean="0"/>
              <a:t> </a:t>
            </a:r>
            <a:r>
              <a:rPr lang="hu-HU" dirty="0" err="1" smtClean="0"/>
              <a:t>shape</a:t>
            </a:r>
            <a:r>
              <a:rPr lang="hu-HU" dirty="0" smtClean="0"/>
              <a:t> </a:t>
            </a:r>
          </a:p>
          <a:p>
            <a:endParaRPr lang="hu-HU" dirty="0"/>
          </a:p>
          <a:p>
            <a:r>
              <a:rPr lang="hu-HU" dirty="0" err="1" smtClean="0"/>
              <a:t>Averaging</a:t>
            </a:r>
            <a:r>
              <a:rPr lang="hu-HU" dirty="0" smtClean="0"/>
              <a:t> </a:t>
            </a:r>
            <a:r>
              <a:rPr lang="hu-HU" dirty="0" err="1" smtClean="0"/>
              <a:t>direction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5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 November 2014, Prague</a:t>
            </a:r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896EB-8E7D-4D10-8382-C2FD7C6093B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467544" y="116632"/>
            <a:ext cx="8183880" cy="10515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Deformation</a:t>
            </a:r>
            <a:r>
              <a:rPr kumimoji="0" lang="hu-H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1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statistics</a:t>
            </a:r>
            <a:endParaRPr kumimoji="0" lang="en-GB" sz="41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30" y="980728"/>
            <a:ext cx="7772507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24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élység">
  <a:themeElements>
    <a:clrScheme name="Mélység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Mélység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lység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Mélység</Template>
  <TotalTime>4614</TotalTime>
  <Words>405</Words>
  <Application>Microsoft Office PowerPoint</Application>
  <PresentationFormat>Diavetítés a képernyőre (4:3 oldalarány)</PresentationFormat>
  <Paragraphs>110</Paragraphs>
  <Slides>13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Wingdings</vt:lpstr>
      <vt:lpstr>Mélység</vt:lpstr>
      <vt:lpstr>Plasticity on microscopic scale:  stress fluctuations and the role of the specimen size</vt:lpstr>
      <vt:lpstr>Motivation</vt:lpstr>
      <vt:lpstr>Methods</vt:lpstr>
      <vt:lpstr>2(3)D-DDD simulations</vt:lpstr>
      <vt:lpstr>PowerPoint bemutató</vt:lpstr>
      <vt:lpstr>The sample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Micropillarok mechanikai tulajdonságainak vizsgálata</dc:title>
  <dc:creator>Hegyi Ádám</dc:creator>
  <cp:lastModifiedBy>Hegyi Ádám</cp:lastModifiedBy>
  <cp:revision>170</cp:revision>
  <dcterms:created xsi:type="dcterms:W3CDTF">2012-01-17T15:51:32Z</dcterms:created>
  <dcterms:modified xsi:type="dcterms:W3CDTF">2014-11-19T09:16:50Z</dcterms:modified>
</cp:coreProperties>
</file>