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notesMasterIdLst>
    <p:notesMasterId r:id="rId23"/>
  </p:notesMasterIdLst>
  <p:handoutMasterIdLst>
    <p:handoutMasterId r:id="rId24"/>
  </p:handoutMasterIdLst>
  <p:sldIdLst>
    <p:sldId id="256" r:id="rId2"/>
    <p:sldId id="397" r:id="rId3"/>
    <p:sldId id="398" r:id="rId4"/>
    <p:sldId id="383" r:id="rId5"/>
    <p:sldId id="395" r:id="rId6"/>
    <p:sldId id="399" r:id="rId7"/>
    <p:sldId id="387" r:id="rId8"/>
    <p:sldId id="401" r:id="rId9"/>
    <p:sldId id="414" r:id="rId10"/>
    <p:sldId id="415" r:id="rId11"/>
    <p:sldId id="413" r:id="rId12"/>
    <p:sldId id="394" r:id="rId13"/>
    <p:sldId id="402" r:id="rId14"/>
    <p:sldId id="412" r:id="rId15"/>
    <p:sldId id="403" r:id="rId16"/>
    <p:sldId id="407" r:id="rId17"/>
    <p:sldId id="408" r:id="rId18"/>
    <p:sldId id="404" r:id="rId19"/>
    <p:sldId id="406" r:id="rId20"/>
    <p:sldId id="410" r:id="rId21"/>
    <p:sldId id="357" r:id="rId22"/>
  </p:sldIdLst>
  <p:sldSz cx="9144000" cy="6858000" type="screen4x3"/>
  <p:notesSz cx="7099300" cy="1023461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53F49C55-6E40-4310-BFAA-347C9B780686}">
          <p14:sldIdLst>
            <p14:sldId id="256"/>
            <p14:sldId id="397"/>
            <p14:sldId id="398"/>
            <p14:sldId id="383"/>
            <p14:sldId id="395"/>
            <p14:sldId id="399"/>
            <p14:sldId id="387"/>
            <p14:sldId id="401"/>
            <p14:sldId id="414"/>
            <p14:sldId id="415"/>
            <p14:sldId id="413"/>
            <p14:sldId id="394"/>
            <p14:sldId id="402"/>
            <p14:sldId id="412"/>
            <p14:sldId id="403"/>
            <p14:sldId id="407"/>
            <p14:sldId id="408"/>
            <p14:sldId id="404"/>
            <p14:sldId id="406"/>
            <p14:sldId id="410"/>
            <p14:sldId id="35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0000"/>
    <a:srgbClr val="1D3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2" autoAdjust="0"/>
    <p:restoredTop sz="88978" autoAdjust="0"/>
  </p:normalViewPr>
  <p:slideViewPr>
    <p:cSldViewPr>
      <p:cViewPr varScale="1">
        <p:scale>
          <a:sx n="83" d="100"/>
          <a:sy n="83" d="100"/>
        </p:scale>
        <p:origin x="-128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88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3224"/>
        <p:guide pos="223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F88B454-87AE-4DFB-8FE9-6E7990DA4D48}" type="datetimeFigureOut">
              <a:rPr lang="en-GB" smtClean="0"/>
              <a:t>18. 05. 02.</a:t>
            </a:fld>
            <a:endParaRPr lang="en-GB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DB9AD57-72B5-41CC-A89A-1DB6F9C1D2F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9254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7806DAB-7881-4AE9-B890-850E31894D1A}" type="datetimeFigureOut">
              <a:rPr lang="hu-HU" smtClean="0"/>
              <a:t>18. 05. 02.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1CCEE0E-6856-4CE1-98B6-E832C754F1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366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Konferencia logó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CEE0E-6856-4CE1-98B6-E832C754F187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1835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Additional</a:t>
            </a:r>
            <a:r>
              <a:rPr lang="hu-HU" baseline="0" dirty="0" smtClean="0"/>
              <a:t> length scales, point defects (irradiation, solutes), grain boundary, system size,</a:t>
            </a:r>
          </a:p>
          <a:p>
            <a:r>
              <a:rPr lang="en-US" baseline="0" dirty="0" smtClean="0"/>
              <a:t>L</a:t>
            </a:r>
            <a:r>
              <a:rPr lang="hu-HU" baseline="0" dirty="0" smtClean="0"/>
              <a:t>ead to hardening for bulk specimens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CEE0E-6856-4CE1-98B6-E832C754F187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8250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CEE0E-6856-4CE1-98B6-E832C754F187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2883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Of course there is a time scale, because we are below the yield stress</a:t>
            </a:r>
          </a:p>
          <a:p>
            <a:r>
              <a:rPr lang="en-GB" dirty="0" smtClean="0"/>
              <a:t>The exponent is 0.86</a:t>
            </a:r>
          </a:p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CEE0E-6856-4CE1-98B6-E832C754F187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9949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CEE0E-6856-4CE1-98B6-E832C754F187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4982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CEE0E-6856-4CE1-98B6-E832C754F187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2082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microsoft.com/office/2007/relationships/hdphoto" Target="../media/hdphoto2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72189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  <a:ln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CD880-9767-445B-BD12-CC1E2AFED3D4}" type="datetimeFigureOut">
              <a:rPr lang="hu-HU" smtClean="0"/>
              <a:t>18. 05. 02.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7BC8-1E73-4599-BBC3-0F78E976031E}" type="slidenum">
              <a:rPr lang="hu-HU" smtClean="0"/>
              <a:t>‹#›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0" y="135088"/>
            <a:ext cx="4381500" cy="4381500"/>
          </a:xfrm>
          <a:prstGeom prst="rect">
            <a:avLst/>
          </a:prstGeom>
        </p:spPr>
      </p:pic>
      <p:sp>
        <p:nvSpPr>
          <p:cNvPr id="113" name="Rectangle 112"/>
          <p:cNvSpPr/>
          <p:nvPr/>
        </p:nvSpPr>
        <p:spPr>
          <a:xfrm>
            <a:off x="-4717" y="3591324"/>
            <a:ext cx="7070770" cy="2849163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>
            <a:outerShdw blurRad="50800" dist="101600" dir="2700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-4718" y="3717032"/>
            <a:ext cx="6934907" cy="2572644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190" y="3789040"/>
            <a:ext cx="6752279" cy="1353000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GB" noProof="0" dirty="0" err="1" smtClean="0"/>
              <a:t>Cím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190" y="5145088"/>
            <a:ext cx="6752279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noProof="0" smtClean="0"/>
              <a:t>Click to edit Master subtitle style</a:t>
            </a:r>
            <a:endParaRPr lang="en-GB" noProof="0" dirty="0"/>
          </a:p>
        </p:txBody>
      </p:sp>
      <p:pic>
        <p:nvPicPr>
          <p:cNvPr id="97" name="Kép 6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0" y="135088"/>
            <a:ext cx="4381500" cy="438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CD880-9767-445B-BD12-CC1E2AFED3D4}" type="datetimeFigureOut">
              <a:rPr lang="hu-HU" smtClean="0"/>
              <a:t>18. 05. 02.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7BC8-1E73-4599-BBC3-0F78E976031E}" type="slidenum">
              <a:rPr lang="hu-HU" smtClean="0"/>
              <a:t>‹#›</a:t>
            </a:fld>
            <a:endParaRPr lang="hu-H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CD880-9767-445B-BD12-CC1E2AFED3D4}" type="datetimeFigureOut">
              <a:rPr lang="hu-HU" smtClean="0"/>
              <a:t>18. 05. 02.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7BC8-1E73-4599-BBC3-0F78E976031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CD880-9767-445B-BD12-CC1E2AFED3D4}" type="datetimeFigureOut">
              <a:rPr lang="hu-HU" smtClean="0"/>
              <a:t>18. 05. 02.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7BC8-1E73-4599-BBC3-0F78E976031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CD880-9767-445B-BD12-CC1E2AFED3D4}" type="datetimeFigureOut">
              <a:rPr lang="hu-HU" smtClean="0"/>
              <a:t>18. 05. 02.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7BC8-1E73-4599-BBC3-0F78E976031E}" type="slidenum">
              <a:rPr lang="hu-HU" smtClean="0"/>
              <a:t>‹#›</a:t>
            </a:fld>
            <a:endParaRPr lang="hu-HU"/>
          </a:p>
        </p:txBody>
      </p:sp>
      <p:sp>
        <p:nvSpPr>
          <p:cNvPr id="91" name="Téglalap 90"/>
          <p:cNvSpPr/>
          <p:nvPr userDrawn="1"/>
        </p:nvSpPr>
        <p:spPr>
          <a:xfrm>
            <a:off x="20761" y="1277162"/>
            <a:ext cx="9139989" cy="5589240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 helye 10"/>
          <p:cNvSpPr>
            <a:spLocks noGrp="1"/>
          </p:cNvSpPr>
          <p:nvPr>
            <p:ph type="body" sz="quarter" idx="14" hasCustomPrompt="1"/>
          </p:nvPr>
        </p:nvSpPr>
        <p:spPr>
          <a:xfrm>
            <a:off x="431924" y="5805264"/>
            <a:ext cx="8280152" cy="57648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 smtClean="0"/>
              <a:t>Reference1</a:t>
            </a:r>
          </a:p>
          <a:p>
            <a:pPr lvl="0"/>
            <a:r>
              <a:rPr lang="en-GB" dirty="0" smtClean="0"/>
              <a:t>Reference2</a:t>
            </a:r>
            <a:endParaRPr lang="en-GB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60540" y="6525430"/>
            <a:ext cx="576080" cy="304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FD7BC8-1E73-4599-BBC3-0F78E976031E}" type="slidenum">
              <a:rPr lang="hu-HU" smtClean="0">
                <a:solidFill>
                  <a:schemeClr val="bg1"/>
                </a:solidFill>
              </a:rPr>
              <a:pPr/>
              <a:t>‹#›</a:t>
            </a:fld>
            <a:endParaRPr lang="hu-H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hu-HU"/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8460540" y="6525430"/>
            <a:ext cx="576080" cy="304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FD7BC8-1E73-4599-BBC3-0F78E976031E}" type="slidenum">
              <a:rPr lang="hu-HU" smtClean="0">
                <a:solidFill>
                  <a:schemeClr val="bg1"/>
                </a:solidFill>
              </a:rPr>
              <a:pPr/>
              <a:t>‹#›</a:t>
            </a:fld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67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CD880-9767-445B-BD12-CC1E2AFED3D4}" type="datetimeFigureOut">
              <a:rPr lang="hu-HU" smtClean="0"/>
              <a:t>18. 05. 02.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7BC8-1E73-4599-BBC3-0F78E976031E}" type="slidenum">
              <a:rPr lang="hu-HU" smtClean="0"/>
              <a:t>‹#›</a:t>
            </a:fld>
            <a:endParaRPr lang="hu-HU"/>
          </a:p>
        </p:txBody>
      </p:sp>
      <p:sp>
        <p:nvSpPr>
          <p:cNvPr id="91" name="Téglalap 90"/>
          <p:cNvSpPr/>
          <p:nvPr/>
        </p:nvSpPr>
        <p:spPr>
          <a:xfrm>
            <a:off x="20761" y="1277162"/>
            <a:ext cx="9139989" cy="5589240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 helye 10"/>
          <p:cNvSpPr>
            <a:spLocks noGrp="1"/>
          </p:cNvSpPr>
          <p:nvPr>
            <p:ph type="body" sz="quarter" idx="14" hasCustomPrompt="1"/>
          </p:nvPr>
        </p:nvSpPr>
        <p:spPr>
          <a:xfrm>
            <a:off x="431924" y="5805264"/>
            <a:ext cx="8280152" cy="57648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 smtClean="0"/>
              <a:t>Reference1</a:t>
            </a:r>
          </a:p>
          <a:p>
            <a:pPr lvl="0"/>
            <a:r>
              <a:rPr lang="en-GB" dirty="0" smtClean="0"/>
              <a:t>Reference2</a:t>
            </a:r>
            <a:endParaRPr lang="en-GB" dirty="0"/>
          </a:p>
        </p:txBody>
      </p:sp>
      <p:sp>
        <p:nvSpPr>
          <p:cNvPr id="9" name="Téglalap 90"/>
          <p:cNvSpPr/>
          <p:nvPr userDrawn="1"/>
        </p:nvSpPr>
        <p:spPr>
          <a:xfrm>
            <a:off x="20761" y="1277162"/>
            <a:ext cx="9139989" cy="5589240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460540" y="6525430"/>
            <a:ext cx="576080" cy="304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FD7BC8-1E73-4599-BBC3-0F78E976031E}" type="slidenum">
              <a:rPr lang="hu-HU" smtClean="0">
                <a:solidFill>
                  <a:schemeClr val="bg1"/>
                </a:solidFill>
              </a:rPr>
              <a:pPr/>
              <a:t>‹#›</a:t>
            </a:fld>
            <a:endParaRPr lang="hu-H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CD880-9767-445B-BD12-CC1E2AFED3D4}" type="datetimeFigureOut">
              <a:rPr lang="hu-HU" smtClean="0"/>
              <a:t>18. 05. 02.</a:t>
            </a:fld>
            <a:endParaRPr lang="hu-H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7BC8-1E73-4599-BBC3-0F78E976031E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CD880-9767-445B-BD12-CC1E2AFED3D4}" type="datetimeFigureOut">
              <a:rPr lang="hu-HU" smtClean="0"/>
              <a:t>18. 05. 02.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7BC8-1E73-4599-BBC3-0F78E976031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CD880-9767-445B-BD12-CC1E2AFED3D4}" type="datetimeFigureOut">
              <a:rPr lang="hu-HU" smtClean="0"/>
              <a:t>18. 05. 02.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7BC8-1E73-4599-BBC3-0F78E976031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CD880-9767-445B-BD12-CC1E2AFED3D4}" type="datetimeFigureOut">
              <a:rPr lang="hu-HU" smtClean="0"/>
              <a:t>18. 05. 02.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7BC8-1E73-4599-BBC3-0F78E976031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CD880-9767-445B-BD12-CC1E2AFED3D4}" type="datetimeFigureOut">
              <a:rPr lang="hu-HU" smtClean="0"/>
              <a:t>18. 05. 02.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7BC8-1E73-4599-BBC3-0F78E976031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Tartalomrész képaláírással_beúsz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>
                <a:solidFill>
                  <a:schemeClr val="bg2">
                    <a:lumMod val="10000"/>
                    <a:lumOff val="90000"/>
                  </a:schemeClr>
                </a:solidFill>
              </a:defRPr>
            </a:lvl1pPr>
            <a:lvl2pPr>
              <a:defRPr sz="2800">
                <a:solidFill>
                  <a:schemeClr val="bg2">
                    <a:lumMod val="10000"/>
                    <a:lumOff val="90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10000"/>
                    <a:lumOff val="90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10000"/>
                    <a:lumOff val="90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10000"/>
                    <a:lumOff val="9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CD880-9767-445B-BD12-CC1E2AFED3D4}" type="datetimeFigureOut">
              <a:rPr lang="hu-HU" smtClean="0"/>
              <a:t>18. 05. 02.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7BC8-1E73-4599-BBC3-0F78E976031E}" type="slidenum">
              <a:rPr lang="hu-HU" smtClean="0"/>
              <a:t>‹#›</a:t>
            </a:fld>
            <a:endParaRPr lang="hu-H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4382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/>
      <p:bldP spid="4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>
                <a:solidFill>
                  <a:schemeClr val="bg2">
                    <a:lumMod val="10000"/>
                    <a:lumOff val="90000"/>
                  </a:schemeClr>
                </a:solidFill>
              </a:defRPr>
            </a:lvl1pPr>
            <a:lvl2pPr>
              <a:defRPr sz="2800">
                <a:solidFill>
                  <a:schemeClr val="bg2">
                    <a:lumMod val="10000"/>
                    <a:lumOff val="90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10000"/>
                    <a:lumOff val="90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10000"/>
                    <a:lumOff val="90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10000"/>
                    <a:lumOff val="9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CD880-9767-445B-BD12-CC1E2AFED3D4}" type="datetimeFigureOut">
              <a:rPr lang="hu-HU" smtClean="0"/>
              <a:t>18. 05. 02.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7BC8-1E73-4599-BBC3-0F78E976031E}" type="slidenum">
              <a:rPr lang="hu-HU" smtClean="0"/>
              <a:t>‹#›</a:t>
            </a:fld>
            <a:endParaRPr lang="hu-HU"/>
          </a:p>
        </p:txBody>
      </p:sp>
      <p:sp>
        <p:nvSpPr>
          <p:cNvPr id="37" name="Rectangle 36"/>
          <p:cNvSpPr/>
          <p:nvPr/>
        </p:nvSpPr>
        <p:spPr>
          <a:xfrm>
            <a:off x="0" y="980660"/>
            <a:ext cx="2761488" cy="46806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2627730" y="1124680"/>
            <a:ext cx="0" cy="439261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124680"/>
            <a:ext cx="262773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77" y="5517290"/>
            <a:ext cx="2626853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65290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636890"/>
            <a:ext cx="2377440" cy="273638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Kép 92"/>
          <p:cNvPicPr>
            <a:picLocks noChangeAspect="1"/>
          </p:cNvPicPr>
          <p:nvPr/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575">
            <a:off x="4499074" y="-1227741"/>
            <a:ext cx="4175965" cy="4168912"/>
          </a:xfrm>
          <a:prstGeom prst="rect">
            <a:avLst/>
          </a:prstGeom>
        </p:spPr>
      </p:pic>
      <p:grpSp>
        <p:nvGrpSpPr>
          <p:cNvPr id="9" name="Group 94"/>
          <p:cNvGrpSpPr>
            <a:grpSpLocks/>
          </p:cNvGrpSpPr>
          <p:nvPr/>
        </p:nvGrpSpPr>
        <p:grpSpPr>
          <a:xfrm>
            <a:off x="72189" y="-30477"/>
            <a:ext cx="9067800" cy="6889273"/>
            <a:chOff x="0" y="-30477"/>
            <a:chExt cx="9067800" cy="6889273"/>
          </a:xfrm>
        </p:grpSpPr>
        <p:cxnSp>
          <p:nvCxnSpPr>
            <p:cNvPr id="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églalap 7"/>
          <p:cNvSpPr/>
          <p:nvPr/>
        </p:nvSpPr>
        <p:spPr>
          <a:xfrm>
            <a:off x="0" y="1268760"/>
            <a:ext cx="9139989" cy="5589240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0" name="Rectangle 189"/>
          <p:cNvSpPr/>
          <p:nvPr/>
        </p:nvSpPr>
        <p:spPr>
          <a:xfrm>
            <a:off x="149352" y="137160"/>
            <a:ext cx="8869680" cy="987584"/>
          </a:xfrm>
          <a:prstGeom prst="rect">
            <a:avLst/>
          </a:prstGeom>
          <a:solidFill>
            <a:schemeClr val="bg2">
              <a:alpha val="65000"/>
            </a:schemeClr>
          </a:solidFill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noProof="0" dirty="0" err="1" smtClean="0"/>
              <a:t>Mintacím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szerkesztése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err="1" smtClean="0"/>
              <a:t>Mintaszöveg</a:t>
            </a:r>
            <a:r>
              <a:rPr lang="en-GB" noProof="0" dirty="0" smtClean="0"/>
              <a:t> </a:t>
            </a:r>
            <a:r>
              <a:rPr lang="en-GB" noProof="0" dirty="0" err="1" smtClean="0"/>
              <a:t>szerkesztése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Második</a:t>
            </a:r>
            <a:r>
              <a:rPr lang="en-GB" noProof="0" dirty="0" smtClean="0"/>
              <a:t> </a:t>
            </a:r>
            <a:r>
              <a:rPr lang="en-GB" noProof="0" dirty="0" err="1" smtClean="0"/>
              <a:t>szint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Harmadik</a:t>
            </a:r>
            <a:r>
              <a:rPr lang="en-GB" noProof="0" dirty="0" smtClean="0"/>
              <a:t> </a:t>
            </a:r>
            <a:r>
              <a:rPr lang="en-GB" noProof="0" dirty="0" err="1" smtClean="0"/>
              <a:t>szint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Negyedik</a:t>
            </a:r>
            <a:r>
              <a:rPr lang="en-GB" noProof="0" dirty="0" smtClean="0"/>
              <a:t> </a:t>
            </a:r>
            <a:r>
              <a:rPr lang="en-GB" noProof="0" dirty="0" err="1" smtClean="0"/>
              <a:t>szint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Ötödik</a:t>
            </a:r>
            <a:r>
              <a:rPr lang="en-GB" noProof="0" dirty="0" smtClean="0"/>
              <a:t> </a:t>
            </a:r>
            <a:r>
              <a:rPr lang="en-GB" noProof="0" dirty="0" err="1" smtClean="0"/>
              <a:t>szint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EDCD880-9767-445B-BD12-CC1E2AFED3D4}" type="datetimeFigureOut">
              <a:rPr lang="hu-HU" smtClean="0"/>
              <a:t>18. 05. 02.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5FD7BC8-1E73-4599-BBC3-0F78E976031E}" type="slidenum">
              <a:rPr lang="hu-HU" smtClean="0"/>
              <a:t>‹#›</a:t>
            </a:fld>
            <a:endParaRPr lang="hu-HU"/>
          </a:p>
        </p:txBody>
      </p:sp>
      <p:pic>
        <p:nvPicPr>
          <p:cNvPr id="94" name="Kép 92"/>
          <p:cNvPicPr>
            <a:picLocks noChangeAspect="1"/>
          </p:cNvPicPr>
          <p:nvPr userDrawn="1"/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575">
            <a:off x="4499074" y="-1227741"/>
            <a:ext cx="4175965" cy="4168912"/>
          </a:xfrm>
          <a:prstGeom prst="rect">
            <a:avLst/>
          </a:prstGeom>
        </p:spPr>
      </p:pic>
      <p:grpSp>
        <p:nvGrpSpPr>
          <p:cNvPr id="95" name="Group 94"/>
          <p:cNvGrpSpPr>
            <a:grpSpLocks/>
          </p:cNvGrpSpPr>
          <p:nvPr userDrawn="1"/>
        </p:nvGrpSpPr>
        <p:grpSpPr>
          <a:xfrm>
            <a:off x="72189" y="-30477"/>
            <a:ext cx="9067800" cy="6889273"/>
            <a:chOff x="0" y="-30477"/>
            <a:chExt cx="9067800" cy="6889273"/>
          </a:xfrm>
        </p:grpSpPr>
        <p:cxnSp>
          <p:nvCxnSpPr>
            <p:cNvPr id="96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  <a:ln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Téglalap 7"/>
          <p:cNvSpPr/>
          <p:nvPr userDrawn="1"/>
        </p:nvSpPr>
        <p:spPr>
          <a:xfrm>
            <a:off x="0" y="1268760"/>
            <a:ext cx="9139989" cy="5589240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0" name="Slide Number Placeholder 5"/>
          <p:cNvSpPr txBox="1">
            <a:spLocks/>
          </p:cNvSpPr>
          <p:nvPr userDrawn="1"/>
        </p:nvSpPr>
        <p:spPr>
          <a:xfrm>
            <a:off x="8460540" y="6525430"/>
            <a:ext cx="576080" cy="304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FD7BC8-1E73-4599-BBC3-0F78E976031E}" type="slidenum">
              <a:rPr lang="hu-HU" smtClean="0">
                <a:solidFill>
                  <a:schemeClr val="bg1"/>
                </a:solidFill>
              </a:rPr>
              <a:pPr/>
              <a:t>‹#›</a:t>
            </a:fld>
            <a:endParaRPr lang="hu-HU" dirty="0">
              <a:solidFill>
                <a:schemeClr val="bg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674" r:id="rId13"/>
    <p:sldLayoutId id="2147483789" r:id="rId1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1pPr>
      <a:lvl2pPr marL="708660" indent="-3429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2pPr>
      <a:lvl3pPr marL="1028700" indent="-3429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245870" indent="-28575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1520190" indent="-28575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bg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6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27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8.emf"/><Relationship Id="rId8" Type="http://schemas.openxmlformats.org/officeDocument/2006/relationships/image" Target="../media/image30.emf"/><Relationship Id="rId9" Type="http://schemas.openxmlformats.org/officeDocument/2006/relationships/image" Target="../media/image31.emf"/><Relationship Id="rId10" Type="http://schemas.openxmlformats.org/officeDocument/2006/relationships/image" Target="../media/image32.emf"/><Relationship Id="rId11" Type="http://schemas.openxmlformats.org/officeDocument/2006/relationships/image" Target="../media/image3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8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83000"/>
                <a:shade val="97000"/>
                <a:satMod val="230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2190" y="3789040"/>
            <a:ext cx="6752279" cy="1008150"/>
          </a:xfrm>
        </p:spPr>
        <p:txBody>
          <a:bodyPr anchor="ctr">
            <a:noAutofit/>
          </a:bodyPr>
          <a:lstStyle/>
          <a:p>
            <a:r>
              <a:rPr lang="en-US" sz="3200" dirty="0" smtClean="0"/>
              <a:t>Linear stability analysis of discrete dislocation systems</a:t>
            </a:r>
            <a:endParaRPr lang="en-US" sz="32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2190" y="4869200"/>
            <a:ext cx="6752279" cy="1440200"/>
          </a:xfrm>
        </p:spPr>
        <p:txBody>
          <a:bodyPr>
            <a:normAutofit/>
          </a:bodyPr>
          <a:lstStyle/>
          <a:p>
            <a:r>
              <a:rPr lang="en-GB" sz="2100" dirty="0" smtClean="0"/>
              <a:t>Péter Dusán Ispánovity</a:t>
            </a:r>
            <a:r>
              <a:rPr lang="en-GB" sz="2100" baseline="30000" dirty="0" smtClean="0"/>
              <a:t>1</a:t>
            </a:r>
            <a:r>
              <a:rPr lang="en-GB" sz="2100" dirty="0" smtClean="0"/>
              <a:t>, </a:t>
            </a:r>
            <a:r>
              <a:rPr lang="en-GB" sz="2100" dirty="0" smtClean="0"/>
              <a:t>Peter Derlet</a:t>
            </a:r>
            <a:r>
              <a:rPr lang="en-GB" sz="2100" baseline="30000" dirty="0" smtClean="0"/>
              <a:t>2</a:t>
            </a:r>
            <a:r>
              <a:rPr lang="en-GB" sz="2100" dirty="0" smtClean="0"/>
              <a:t>, </a:t>
            </a:r>
            <a:r>
              <a:rPr lang="en-GB" sz="2100" dirty="0" err="1" smtClean="0"/>
              <a:t>Gábor</a:t>
            </a:r>
            <a:r>
              <a:rPr lang="en-GB" sz="2100" dirty="0" smtClean="0"/>
              <a:t> Péterffy</a:t>
            </a:r>
            <a:r>
              <a:rPr lang="en-GB" sz="2100" baseline="30000" dirty="0" smtClean="0"/>
              <a:t>1</a:t>
            </a:r>
            <a:endParaRPr lang="en-GB" sz="2100" baseline="30000" dirty="0" smtClean="0"/>
          </a:p>
          <a:p>
            <a:r>
              <a:rPr lang="en-GB" baseline="30000" dirty="0" smtClean="0"/>
              <a:t>1 </a:t>
            </a:r>
            <a:r>
              <a:rPr lang="en-GB" dirty="0" err="1" smtClean="0"/>
              <a:t>Eötvös</a:t>
            </a:r>
            <a:r>
              <a:rPr lang="en-GB" dirty="0" smtClean="0"/>
              <a:t> University </a:t>
            </a:r>
            <a:r>
              <a:rPr lang="en-GB" dirty="0" smtClean="0"/>
              <a:t>Budapest, Hungary</a:t>
            </a:r>
            <a:endParaRPr lang="en-GB" dirty="0" smtClean="0"/>
          </a:p>
          <a:p>
            <a:r>
              <a:rPr lang="en-GB" baseline="30000" dirty="0" smtClean="0"/>
              <a:t>2</a:t>
            </a:r>
            <a:r>
              <a:rPr lang="en-GB" dirty="0" smtClean="0"/>
              <a:t> </a:t>
            </a:r>
            <a:r>
              <a:rPr lang="en-GB" dirty="0" smtClean="0"/>
              <a:t>Paul </a:t>
            </a:r>
            <a:r>
              <a:rPr lang="en-GB" dirty="0" err="1" smtClean="0"/>
              <a:t>Scherrer</a:t>
            </a:r>
            <a:r>
              <a:rPr lang="en-GB" dirty="0" smtClean="0"/>
              <a:t> </a:t>
            </a:r>
            <a:r>
              <a:rPr lang="en-GB" dirty="0" err="1" smtClean="0"/>
              <a:t>Institut</a:t>
            </a:r>
            <a:r>
              <a:rPr lang="en-GB" dirty="0" smtClean="0"/>
              <a:t>, Switzerland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9156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Stochastic modelling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147360" cy="1252719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What should be the threshold distribution of the stochastic model?</a:t>
            </a:r>
          </a:p>
          <a:p>
            <a:r>
              <a:rPr lang="hu-HU" dirty="0" smtClean="0"/>
              <a:t>What is the size of the Representative Volume Element?</a:t>
            </a:r>
            <a:endParaRPr lang="hu-HU" dirty="0"/>
          </a:p>
        </p:txBody>
      </p:sp>
      <p:grpSp>
        <p:nvGrpSpPr>
          <p:cNvPr id="5" name="Group 4"/>
          <p:cNvGrpSpPr/>
          <p:nvPr/>
        </p:nvGrpSpPr>
        <p:grpSpPr>
          <a:xfrm>
            <a:off x="5292100" y="2996940"/>
            <a:ext cx="2952410" cy="2808390"/>
            <a:chOff x="7020340" y="4581160"/>
            <a:chExt cx="1296180" cy="1296180"/>
          </a:xfrm>
        </p:grpSpPr>
        <p:sp>
          <p:nvSpPr>
            <p:cNvPr id="6" name="Rectangle 5"/>
            <p:cNvSpPr/>
            <p:nvPr/>
          </p:nvSpPr>
          <p:spPr>
            <a:xfrm>
              <a:off x="7236370" y="458116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81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452400" y="458116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668430" y="458116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12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884460" y="458116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59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00490" y="458116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78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020340" y="458116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1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020340" y="479719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2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020340" y="501322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7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36370" y="479719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452400" y="479719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82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668430" y="479719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884460" y="479719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22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100490" y="479719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236370" y="501322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17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452400" y="501322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39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668430" y="501322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884460" y="501322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4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100490" y="501322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76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20340" y="522925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49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020340" y="544528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020340" y="566131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47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36370" y="522925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86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452400" y="522925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668430" y="522925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71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84460" y="522925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100490" y="522925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36370" y="544528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3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452400" y="544528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59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668430" y="544528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1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884460" y="544528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6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100490" y="544528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236370" y="566131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81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452400" y="566131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68430" y="566131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884460" y="566131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48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8100490" y="5661310"/>
              <a:ext cx="216030" cy="216030"/>
            </a:xfrm>
            <a:prstGeom prst="rect">
              <a:avLst/>
            </a:prstGeom>
            <a:solidFill>
              <a:schemeClr val="bg2">
                <a:lumMod val="90000"/>
                <a:lumOff val="10000"/>
                <a:alpha val="16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9490" y="2996940"/>
            <a:ext cx="2808390" cy="2808390"/>
          </a:xfrm>
          <a:prstGeom prst="rect">
            <a:avLst/>
          </a:prstGeom>
        </p:spPr>
      </p:pic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31924" y="6021360"/>
            <a:ext cx="8280152" cy="360389"/>
          </a:xfrm>
        </p:spPr>
        <p:txBody>
          <a:bodyPr/>
          <a:lstStyle/>
          <a:p>
            <a:r>
              <a:rPr lang="hu-HU" dirty="0" smtClean="0"/>
              <a:t>[Ispánovity</a:t>
            </a:r>
            <a:r>
              <a:rPr lang="hu-HU" dirty="0" smtClean="0"/>
              <a:t>, </a:t>
            </a:r>
            <a:r>
              <a:rPr lang="hu-HU" dirty="0" smtClean="0"/>
              <a:t>Tüzes</a:t>
            </a:r>
            <a:r>
              <a:rPr lang="hu-HU" dirty="0" smtClean="0"/>
              <a:t>, </a:t>
            </a:r>
            <a:r>
              <a:rPr lang="hu-HU" dirty="0" smtClean="0"/>
              <a:t>Szabó</a:t>
            </a:r>
            <a:r>
              <a:rPr lang="hu-HU" dirty="0" smtClean="0"/>
              <a:t>, </a:t>
            </a:r>
            <a:r>
              <a:rPr lang="hu-HU" dirty="0" smtClean="0"/>
              <a:t>Zaiser, </a:t>
            </a:r>
            <a:r>
              <a:rPr lang="hu-HU" dirty="0" smtClean="0"/>
              <a:t>Groma, PRB, </a:t>
            </a:r>
            <a:r>
              <a:rPr lang="hu-HU" dirty="0" smtClean="0"/>
              <a:t>(2017)]</a:t>
            </a:r>
            <a:endParaRPr lang="hu-HU" dirty="0"/>
          </a:p>
        </p:txBody>
      </p:sp>
      <p:sp>
        <p:nvSpPr>
          <p:cNvPr id="44" name="Right Arrow 43"/>
          <p:cNvSpPr/>
          <p:nvPr/>
        </p:nvSpPr>
        <p:spPr>
          <a:xfrm>
            <a:off x="4139940" y="4149100"/>
            <a:ext cx="648090" cy="5040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4139940" y="3645030"/>
            <a:ext cx="648090" cy="576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0866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24587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20190" indent="-28575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dirty="0" smtClean="0"/>
              <a:t>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2605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07380" y="2348850"/>
            <a:ext cx="2377440" cy="1728240"/>
          </a:xfrm>
        </p:spPr>
        <p:txBody>
          <a:bodyPr tIns="0" anchor="t">
            <a:normAutofit/>
          </a:bodyPr>
          <a:lstStyle/>
          <a:p>
            <a:r>
              <a:rPr lang="en-GB" sz="2400" dirty="0" smtClean="0"/>
              <a:t>Single slip plastic quasi-static shear in 2D</a:t>
            </a:r>
            <a:endParaRPr lang="en-GB" sz="2400" dirty="0"/>
          </a:p>
        </p:txBody>
      </p:sp>
      <p:pic>
        <p:nvPicPr>
          <p:cNvPr id="4" name="2d_tensil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1800" y="1341134"/>
            <a:ext cx="5724160" cy="381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0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églalap 8"/>
          <p:cNvSpPr/>
          <p:nvPr/>
        </p:nvSpPr>
        <p:spPr>
          <a:xfrm>
            <a:off x="7668430" y="6021360"/>
            <a:ext cx="1224170" cy="576080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 w="38100">
            <a:solidFill>
              <a:schemeClr val="bg2">
                <a:lumMod val="75000"/>
                <a:lumOff val="25000"/>
              </a:schemeClr>
            </a:solidFill>
          </a:ln>
          <a:effectLst>
            <a:outerShdw blurRad="635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en-GB" sz="2400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Local yield </a:t>
            </a:r>
            <a:r>
              <a:rPr lang="hu-HU" dirty="0" smtClean="0"/>
              <a:t>threshold distribution</a:t>
            </a:r>
            <a:endParaRPr lang="hu-H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90" y="2060810"/>
            <a:ext cx="3555065" cy="2726700"/>
          </a:xfrm>
          <a:prstGeom prst="rect">
            <a:avLst/>
          </a:prstGeom>
          <a:solidFill>
            <a:schemeClr val="tx1"/>
          </a:solidFill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902465"/>
              </p:ext>
            </p:extLst>
          </p:nvPr>
        </p:nvGraphicFramePr>
        <p:xfrm>
          <a:off x="7812450" y="6121919"/>
          <a:ext cx="8763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" name="Equation" r:id="rId4" imgW="876300" imgH="342900" progId="Equation.3">
                  <p:embed/>
                </p:oleObj>
              </mc:Choice>
              <mc:Fallback>
                <p:oleObj name="Equation" r:id="rId4" imgW="8763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12450" y="6121919"/>
                        <a:ext cx="8763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églalap 8"/>
          <p:cNvSpPr/>
          <p:nvPr/>
        </p:nvSpPr>
        <p:spPr>
          <a:xfrm>
            <a:off x="5292100" y="4869200"/>
            <a:ext cx="3528490" cy="1008140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 w="38100">
            <a:solidFill>
              <a:schemeClr val="bg2">
                <a:lumMod val="75000"/>
                <a:lumOff val="25000"/>
              </a:schemeClr>
            </a:solidFill>
          </a:ln>
          <a:effectLst>
            <a:outerShdw blurRad="635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en-GB" sz="2400" dirty="0">
              <a:solidFill>
                <a:schemeClr val="bg2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8210156"/>
              </p:ext>
            </p:extLst>
          </p:nvPr>
        </p:nvGraphicFramePr>
        <p:xfrm>
          <a:off x="5436120" y="4917682"/>
          <a:ext cx="3240450" cy="887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" name="Equation" r:id="rId6" imgW="3848100" imgH="1054100" progId="Equation.3">
                  <p:embed/>
                </p:oleObj>
              </mc:Choice>
              <mc:Fallback>
                <p:oleObj name="Equation" r:id="rId6" imgW="3848100" imgH="1054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36120" y="4917682"/>
                        <a:ext cx="3240450" cy="887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églalap 8"/>
          <p:cNvSpPr/>
          <p:nvPr/>
        </p:nvSpPr>
        <p:spPr>
          <a:xfrm>
            <a:off x="5292100" y="1484730"/>
            <a:ext cx="3528490" cy="400110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 w="38100">
            <a:solidFill>
              <a:schemeClr val="bg2">
                <a:lumMod val="75000"/>
                <a:lumOff val="25000"/>
              </a:schemeClr>
            </a:solidFill>
          </a:ln>
          <a:effectLst>
            <a:outerShdw blurRad="635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chemeClr val="bg2"/>
                </a:solidFill>
              </a:rPr>
              <a:t>Cumulative distribution </a:t>
            </a:r>
            <a:r>
              <a:rPr lang="en-GB" sz="2000" dirty="0" smtClean="0">
                <a:solidFill>
                  <a:srgbClr val="1D3641"/>
                </a:solidFill>
              </a:rPr>
              <a:t>of </a:t>
            </a:r>
            <a:r>
              <a:rPr lang="hu-HU" sz="2000" i="1" dirty="0">
                <a:solidFill>
                  <a:srgbClr val="1D3641"/>
                </a:solidFill>
                <a:latin typeface="Times"/>
                <a:cs typeface="Times"/>
              </a:rPr>
              <a:t>τ</a:t>
            </a:r>
            <a:r>
              <a:rPr lang="hu-HU" sz="2000" baseline="30000" dirty="0" smtClean="0">
                <a:solidFill>
                  <a:srgbClr val="1D3641"/>
                </a:solidFill>
              </a:rPr>
              <a:t>(</a:t>
            </a:r>
            <a:r>
              <a:rPr lang="hu-HU" sz="2000" i="1" baseline="30000" dirty="0" smtClean="0">
                <a:solidFill>
                  <a:srgbClr val="1D3641"/>
                </a:solidFill>
              </a:rPr>
              <a:t>1</a:t>
            </a:r>
            <a:r>
              <a:rPr lang="hu-HU" sz="2000" baseline="30000" dirty="0" smtClean="0">
                <a:solidFill>
                  <a:srgbClr val="1D3641"/>
                </a:solidFill>
              </a:rPr>
              <a:t>)</a:t>
            </a:r>
            <a:endParaRPr lang="en-GB" sz="2000" dirty="0">
              <a:solidFill>
                <a:srgbClr val="1D3641"/>
              </a:solidFill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79390" y="6237390"/>
            <a:ext cx="4608640" cy="360389"/>
          </a:xfrm>
        </p:spPr>
        <p:txBody>
          <a:bodyPr/>
          <a:lstStyle/>
          <a:p>
            <a:r>
              <a:rPr lang="hu-HU" dirty="0" smtClean="0"/>
              <a:t>[Ispánovity</a:t>
            </a:r>
            <a:r>
              <a:rPr lang="hu-HU" dirty="0" smtClean="0"/>
              <a:t>, </a:t>
            </a:r>
            <a:r>
              <a:rPr lang="hu-HU" dirty="0" smtClean="0"/>
              <a:t>Tüzes</a:t>
            </a:r>
            <a:r>
              <a:rPr lang="hu-HU" dirty="0" smtClean="0"/>
              <a:t>, </a:t>
            </a:r>
            <a:r>
              <a:rPr lang="hu-HU" dirty="0" smtClean="0"/>
              <a:t>Szabó</a:t>
            </a:r>
            <a:r>
              <a:rPr lang="hu-HU" dirty="0" smtClean="0"/>
              <a:t>, </a:t>
            </a:r>
            <a:r>
              <a:rPr lang="hu-HU" dirty="0" smtClean="0"/>
              <a:t>Zaiser, </a:t>
            </a:r>
            <a:r>
              <a:rPr lang="hu-HU" dirty="0" smtClean="0"/>
              <a:t>Groma, PRB, </a:t>
            </a:r>
            <a:r>
              <a:rPr lang="hu-HU" dirty="0" smtClean="0"/>
              <a:t>(2017)]</a:t>
            </a:r>
            <a:endParaRPr lang="hu-HU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450" y="1340710"/>
            <a:ext cx="3629304" cy="288040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5220090" y="6021360"/>
            <a:ext cx="3160060" cy="56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0866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24587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20190" indent="-28575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/>
              <a:t>Shape parameter:</a:t>
            </a:r>
            <a:endParaRPr lang="hu-HU" dirty="0" smtClean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07380" y="4149100"/>
            <a:ext cx="5112710" cy="2016280"/>
          </a:xfrm>
        </p:spPr>
        <p:txBody>
          <a:bodyPr>
            <a:normAutofit/>
          </a:bodyPr>
          <a:lstStyle/>
          <a:p>
            <a:r>
              <a:rPr lang="hu-HU" dirty="0" smtClean="0"/>
              <a:t>Number of links:</a:t>
            </a:r>
          </a:p>
          <a:p>
            <a:r>
              <a:rPr lang="hu-HU" dirty="0" smtClean="0"/>
              <a:t>Average stress increment: </a:t>
            </a:r>
          </a:p>
          <a:p>
            <a:r>
              <a:rPr lang="hu-HU" dirty="0" smtClean="0"/>
              <a:t>Average strain jump: </a:t>
            </a:r>
            <a:endParaRPr lang="hu-HU" dirty="0" smtClean="0"/>
          </a:p>
          <a:p>
            <a:r>
              <a:rPr lang="hu-HU" dirty="0" smtClean="0"/>
              <a:t>Local yield thresholds are correlated</a:t>
            </a:r>
            <a:endParaRPr lang="hu-HU" dirty="0"/>
          </a:p>
        </p:txBody>
      </p:sp>
      <p:pic>
        <p:nvPicPr>
          <p:cNvPr id="5" name="Picture 4" descr="M_propto_L^1.6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30" y="4264907"/>
            <a:ext cx="1143000" cy="254000"/>
          </a:xfrm>
          <a:prstGeom prst="rect">
            <a:avLst/>
          </a:prstGeom>
        </p:spPr>
      </p:pic>
      <p:pic>
        <p:nvPicPr>
          <p:cNvPr id="9" name="Picture 8" descr="Delta_tau_propto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80" y="4681383"/>
            <a:ext cx="1397000" cy="254000"/>
          </a:xfrm>
          <a:prstGeom prst="rect">
            <a:avLst/>
          </a:prstGeom>
        </p:spPr>
      </p:pic>
      <p:pic>
        <p:nvPicPr>
          <p:cNvPr id="19" name="Picture 18" descr="Delta_gamma_prop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10" y="5143626"/>
            <a:ext cx="13970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6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Linear stability analysis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90" y="1667967"/>
            <a:ext cx="8507410" cy="4713443"/>
          </a:xfrm>
        </p:spPr>
        <p:txBody>
          <a:bodyPr/>
          <a:lstStyle/>
          <a:p>
            <a:r>
              <a:rPr lang="hu-HU" dirty="0" smtClean="0"/>
              <a:t>EOM:</a:t>
            </a:r>
          </a:p>
          <a:p>
            <a:endParaRPr lang="hu-HU" dirty="0"/>
          </a:p>
          <a:p>
            <a:r>
              <a:rPr lang="hu-HU" dirty="0" smtClean="0"/>
              <a:t>El. energy: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Initially</a:t>
            </a:r>
          </a:p>
          <a:p>
            <a:endParaRPr lang="hu-HU" dirty="0"/>
          </a:p>
          <a:p>
            <a:pPr marL="0" indent="0">
              <a:buNone/>
            </a:pPr>
            <a:r>
              <a:rPr lang="hu-HU" dirty="0" smtClean="0"/>
              <a:t> 					   , where</a:t>
            </a:r>
            <a:endParaRPr lang="hu-H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420" y="6165380"/>
            <a:ext cx="8280152" cy="432465"/>
          </a:xfrm>
        </p:spPr>
        <p:txBody>
          <a:bodyPr/>
          <a:lstStyle/>
          <a:p>
            <a:r>
              <a:rPr lang="hu-HU" dirty="0" smtClean="0"/>
              <a:t>[Derlet, Maass, PRE (2016)]</a:t>
            </a:r>
            <a:endParaRPr lang="hu-HU" dirty="0"/>
          </a:p>
        </p:txBody>
      </p:sp>
      <p:pic>
        <p:nvPicPr>
          <p:cNvPr id="9" name="Picture 8" descr="dot_x_i(t)_=_s_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70" y="1438323"/>
            <a:ext cx="7569200" cy="1016000"/>
          </a:xfrm>
          <a:prstGeom prst="rect">
            <a:avLst/>
          </a:prstGeom>
        </p:spPr>
      </p:pic>
      <p:pic>
        <p:nvPicPr>
          <p:cNvPr id="10" name="Picture 9" descr="E_text_int_(_bm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50" y="3429000"/>
            <a:ext cx="3035300" cy="622300"/>
          </a:xfrm>
          <a:prstGeom prst="rect">
            <a:avLst/>
          </a:prstGeom>
        </p:spPr>
      </p:pic>
      <p:pic>
        <p:nvPicPr>
          <p:cNvPr id="11" name="Picture 10" descr="E_text_el_(_bm_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50" y="2420860"/>
            <a:ext cx="5461000" cy="87630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4283960" y="4365130"/>
            <a:ext cx="504070" cy="3600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" name="Picture 13" descr="tau_text_ext_ne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920" y="4437140"/>
            <a:ext cx="3022600" cy="266700"/>
          </a:xfrm>
          <a:prstGeom prst="rect">
            <a:avLst/>
          </a:prstGeom>
        </p:spPr>
      </p:pic>
      <p:pic>
        <p:nvPicPr>
          <p:cNvPr id="15" name="Picture 14" descr="tau_text_ext_=0,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00" y="4437140"/>
            <a:ext cx="2209800" cy="254000"/>
          </a:xfrm>
          <a:prstGeom prst="rect">
            <a:avLst/>
          </a:prstGeom>
        </p:spPr>
      </p:pic>
      <p:pic>
        <p:nvPicPr>
          <p:cNvPr id="17" name="Picture 16" descr="-_sum_j=1^N_Lamb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30" y="5013220"/>
            <a:ext cx="3098800" cy="863600"/>
          </a:xfrm>
          <a:prstGeom prst="rect">
            <a:avLst/>
          </a:prstGeom>
        </p:spPr>
      </p:pic>
      <p:pic>
        <p:nvPicPr>
          <p:cNvPr id="18" name="Picture 17" descr="Lambda_ij_=_frac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810" y="5099829"/>
            <a:ext cx="2044700" cy="6985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6300240" y="5661310"/>
            <a:ext cx="288040" cy="432060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987780" y="5661310"/>
            <a:ext cx="3096430" cy="576080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/>
          <p:cNvSpPr txBox="1">
            <a:spLocks/>
          </p:cNvSpPr>
          <p:nvPr/>
        </p:nvSpPr>
        <p:spPr>
          <a:xfrm>
            <a:off x="6084210" y="6021361"/>
            <a:ext cx="2376330" cy="504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0866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24587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20190" indent="-28575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/>
              <a:t>d</a:t>
            </a:r>
            <a:r>
              <a:rPr lang="hu-HU" dirty="0" smtClean="0"/>
              <a:t>ynamical matrix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708606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Linear stability analysis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90" y="1600201"/>
            <a:ext cx="3744520" cy="1828800"/>
          </a:xfrm>
        </p:spPr>
        <p:txBody>
          <a:bodyPr/>
          <a:lstStyle/>
          <a:p>
            <a:r>
              <a:rPr lang="en-US" dirty="0" smtClean="0"/>
              <a:t>D</a:t>
            </a:r>
            <a:r>
              <a:rPr lang="hu-HU" dirty="0" smtClean="0"/>
              <a:t>yn. </a:t>
            </a:r>
            <a:r>
              <a:rPr lang="en-US" dirty="0"/>
              <a:t>m</a:t>
            </a:r>
            <a:r>
              <a:rPr lang="hu-HU" dirty="0" smtClean="0"/>
              <a:t>atrix:</a:t>
            </a:r>
          </a:p>
          <a:p>
            <a:endParaRPr lang="hu-HU" dirty="0"/>
          </a:p>
          <a:p>
            <a:r>
              <a:rPr lang="hu-HU" dirty="0" smtClean="0"/>
              <a:t>Eigenmodes: </a:t>
            </a:r>
            <a:endParaRPr lang="hu-HU" dirty="0"/>
          </a:p>
        </p:txBody>
      </p:sp>
      <p:pic>
        <p:nvPicPr>
          <p:cNvPr id="12" name="Picture 11" descr="Lambda_ij_(_bm_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80" y="1471116"/>
            <a:ext cx="6705600" cy="850900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5400000">
            <a:off x="1619590" y="3356990"/>
            <a:ext cx="576080" cy="4320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420" y="6165380"/>
            <a:ext cx="8280152" cy="432465"/>
          </a:xfrm>
        </p:spPr>
        <p:txBody>
          <a:bodyPr/>
          <a:lstStyle/>
          <a:p>
            <a:r>
              <a:rPr lang="hu-HU" dirty="0" smtClean="0"/>
              <a:t>[Derlet, Maass, PRE (2016)]</a:t>
            </a:r>
            <a:endParaRPr lang="hu-HU" dirty="0"/>
          </a:p>
        </p:txBody>
      </p:sp>
      <p:pic>
        <p:nvPicPr>
          <p:cNvPr id="17" name="Picture 16" descr="sum_i=1^N_Lambd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80" y="2349835"/>
            <a:ext cx="2590800" cy="825500"/>
          </a:xfrm>
          <a:prstGeom prst="rect">
            <a:avLst/>
          </a:prstGeom>
        </p:spPr>
      </p:pic>
      <p:pic>
        <p:nvPicPr>
          <p:cNvPr id="21" name="Picture 20" descr="Delta_x_i_=_tau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0" y="4009920"/>
            <a:ext cx="3505200" cy="863600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5652150" y="3140960"/>
            <a:ext cx="3312460" cy="2952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0866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24587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20190" indent="-28575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/>
              <a:t>When one eigenvalue gets negative the satability analysis breaks down → event</a:t>
            </a:r>
          </a:p>
          <a:p>
            <a:r>
              <a:rPr lang="hu-HU" dirty="0" smtClean="0"/>
              <a:t>The displacements are proportional to the given eigenvector</a:t>
            </a:r>
            <a:endParaRPr lang="hu-HU" dirty="0"/>
          </a:p>
        </p:txBody>
      </p:sp>
      <p:pic>
        <p:nvPicPr>
          <p:cNvPr id="23" name="Picture 22" descr="Delta_gamma_=_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0" y="5018060"/>
            <a:ext cx="54610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82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Spectrum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750"/>
            <a:ext cx="8291380" cy="2088290"/>
          </a:xfrm>
        </p:spPr>
        <p:txBody>
          <a:bodyPr>
            <a:normAutofit/>
          </a:bodyPr>
          <a:lstStyle/>
          <a:p>
            <a:r>
              <a:rPr lang="hu-HU" dirty="0" smtClean="0"/>
              <a:t>Wide distribution of eigenvalues</a:t>
            </a:r>
          </a:p>
          <a:p>
            <a:pPr>
              <a:spcBef>
                <a:spcPts val="1776"/>
              </a:spcBef>
            </a:pPr>
            <a:r>
              <a:rPr lang="hu-HU" dirty="0" smtClean="0"/>
              <a:t>Participation number: </a:t>
            </a:r>
          </a:p>
          <a:p>
            <a:pPr>
              <a:spcBef>
                <a:spcPts val="1776"/>
              </a:spcBef>
            </a:pPr>
            <a:r>
              <a:rPr lang="hu-HU" dirty="0" smtClean="0"/>
              <a:t>Large number of soft modes with large number of participant dislocations</a:t>
            </a:r>
            <a:endParaRPr lang="hu-HU" dirty="0"/>
          </a:p>
        </p:txBody>
      </p:sp>
      <p:pic>
        <p:nvPicPr>
          <p:cNvPr id="5" name="Picture 4" descr="ev_vs_pn_anel_N6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051" y="3468121"/>
            <a:ext cx="2720350" cy="3506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4691" y="3468121"/>
            <a:ext cx="2720350" cy="350622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3331" y="3468121"/>
            <a:ext cx="2720349" cy="350622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 descr="PN_=_left_sum_i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70" y="2031612"/>
            <a:ext cx="28321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2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Individual events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00" y="1700761"/>
            <a:ext cx="2592360" cy="4608640"/>
          </a:xfrm>
        </p:spPr>
        <p:txBody>
          <a:bodyPr>
            <a:normAutofit/>
          </a:bodyPr>
          <a:lstStyle/>
          <a:p>
            <a:r>
              <a:rPr lang="hu-HU" i="1" dirty="0" smtClean="0"/>
              <a:t>N</a:t>
            </a:r>
            <a:r>
              <a:rPr lang="hu-HU" dirty="0" smtClean="0"/>
              <a:t> = 256</a:t>
            </a:r>
          </a:p>
          <a:p>
            <a:r>
              <a:rPr lang="hu-HU" dirty="0" smtClean="0"/>
              <a:t>Linear loading:</a:t>
            </a:r>
          </a:p>
          <a:p>
            <a:endParaRPr lang="hu-HU" dirty="0" smtClean="0"/>
          </a:p>
          <a:p>
            <a:r>
              <a:rPr lang="hu-HU" dirty="0" smtClean="0"/>
              <a:t>Color code: PN</a:t>
            </a:r>
          </a:p>
          <a:p>
            <a:r>
              <a:rPr lang="hu-HU" dirty="0" smtClean="0"/>
              <a:t>Small event</a:t>
            </a:r>
          </a:p>
          <a:p>
            <a:pPr lvl="1"/>
            <a:r>
              <a:rPr lang="en-US" dirty="0" smtClean="0"/>
              <a:t>I</a:t>
            </a:r>
            <a:r>
              <a:rPr lang="hu-HU" dirty="0" smtClean="0"/>
              <a:t>nvloves a single dislocation dipole</a:t>
            </a:r>
          </a:p>
          <a:p>
            <a:r>
              <a:rPr lang="hu-HU" dirty="0" smtClean="0"/>
              <a:t>Close to instability:</a:t>
            </a:r>
            <a:br>
              <a:rPr lang="hu-HU" dirty="0" smtClean="0"/>
            </a:br>
            <a:r>
              <a:rPr lang="hu-HU" dirty="0" smtClean="0"/>
              <a:t>fold catastrophe</a:t>
            </a:r>
            <a:endParaRPr lang="hu-H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780" y="1412720"/>
            <a:ext cx="6048840" cy="53508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87780" y="2348850"/>
            <a:ext cx="3240450" cy="381653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33888"/>
          <a:stretch/>
        </p:blipFill>
        <p:spPr>
          <a:xfrm>
            <a:off x="3131800" y="2924930"/>
            <a:ext cx="1426790" cy="284873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0" y="3933070"/>
            <a:ext cx="1512210" cy="7921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0866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24587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20190" indent="-28575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I</a:t>
            </a:r>
            <a:r>
              <a:rPr lang="hu-HU" dirty="0" smtClean="0"/>
              <a:t>ncreasing stress</a:t>
            </a:r>
            <a:endParaRPr lang="hu-HU" dirty="0"/>
          </a:p>
        </p:txBody>
      </p:sp>
      <p:pic>
        <p:nvPicPr>
          <p:cNvPr id="9" name="Picture 8" descr="tau_text_ext_pr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10" y="2708900"/>
            <a:ext cx="9017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66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Individual events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220" y="1412720"/>
            <a:ext cx="6020413" cy="532575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51400" y="2564880"/>
            <a:ext cx="2592360" cy="3384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0866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24587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20190" indent="-28575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/>
              <a:t>Large event</a:t>
            </a:r>
          </a:p>
          <a:p>
            <a:pPr lvl="1"/>
            <a:r>
              <a:rPr lang="en-US" dirty="0" smtClean="0"/>
              <a:t>I</a:t>
            </a:r>
            <a:r>
              <a:rPr lang="hu-HU" dirty="0" smtClean="0"/>
              <a:t>nvloves ~40 dislocations</a:t>
            </a:r>
          </a:p>
          <a:p>
            <a:r>
              <a:rPr lang="hu-HU" dirty="0" smtClean="0"/>
              <a:t>Close to instability:</a:t>
            </a:r>
            <a:br>
              <a:rPr lang="hu-HU" dirty="0" smtClean="0"/>
            </a:br>
            <a:r>
              <a:rPr lang="hu-HU" dirty="0" smtClean="0"/>
              <a:t>fold catastrophe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36386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Spatial structure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410" y="2996940"/>
            <a:ext cx="2592360" cy="3129223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Color code:</a:t>
            </a:r>
          </a:p>
          <a:p>
            <a:pPr marL="0" indent="0">
              <a:buNone/>
            </a:pPr>
            <a:r>
              <a:rPr lang="hu-HU" dirty="0" smtClean="0"/>
              <a:t>Fourier weight corresponding to wavelenghts</a:t>
            </a:r>
          </a:p>
          <a:p>
            <a:pPr marL="0" indent="0">
              <a:buNone/>
            </a:pPr>
            <a:r>
              <a:rPr lang="hu-HU" i="1" dirty="0" smtClean="0"/>
              <a:t>k</a:t>
            </a:r>
            <a:r>
              <a:rPr lang="hu-HU" i="1" baseline="-25000" dirty="0" smtClean="0"/>
              <a:t>x</a:t>
            </a:r>
            <a:r>
              <a:rPr lang="hu-HU" dirty="0" smtClean="0"/>
              <a:t> = 2</a:t>
            </a:r>
            <a:r>
              <a:rPr lang="hu-HU" i="1" dirty="0" smtClean="0">
                <a:latin typeface="Times"/>
                <a:cs typeface="Times"/>
              </a:rPr>
              <a:t>π</a:t>
            </a:r>
            <a:r>
              <a:rPr lang="hu-HU" i="1" dirty="0" smtClean="0"/>
              <a:t>n</a:t>
            </a:r>
            <a:r>
              <a:rPr lang="hu-HU" dirty="0" smtClean="0"/>
              <a:t>/</a:t>
            </a:r>
            <a:r>
              <a:rPr lang="hu-HU" i="1" dirty="0" smtClean="0"/>
              <a:t>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50" y="1484730"/>
            <a:ext cx="6138550" cy="52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(_bm_r)_=_A_fr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60" y="2484750"/>
            <a:ext cx="3378200" cy="58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Addition of quenched disorder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90" y="1556740"/>
            <a:ext cx="3888540" cy="4569423"/>
          </a:xfrm>
        </p:spPr>
        <p:txBody>
          <a:bodyPr/>
          <a:lstStyle/>
          <a:p>
            <a:r>
              <a:rPr lang="hu-HU" dirty="0" smtClean="0"/>
              <a:t>Quenched pinning points with short-range potential:</a:t>
            </a:r>
          </a:p>
          <a:p>
            <a:endParaRPr lang="hu-HU" dirty="0"/>
          </a:p>
          <a:p>
            <a:endParaRPr lang="hu-HU" dirty="0" smtClean="0"/>
          </a:p>
          <a:p>
            <a:r>
              <a:rPr lang="hu-HU" dirty="0" smtClean="0"/>
              <a:t>Nr. </a:t>
            </a:r>
            <a:r>
              <a:rPr lang="en-US" dirty="0"/>
              <a:t>o</a:t>
            </a:r>
            <a:r>
              <a:rPr lang="hu-HU" dirty="0" smtClean="0"/>
              <a:t>f pinning points: </a:t>
            </a:r>
            <a:r>
              <a:rPr lang="hu-HU" i="1" dirty="0" smtClean="0"/>
              <a:t>N</a:t>
            </a:r>
            <a:r>
              <a:rPr lang="hu-HU" baseline="-25000" dirty="0" smtClean="0"/>
              <a:t>vac</a:t>
            </a:r>
            <a:endParaRPr lang="hu-HU" dirty="0" smtClean="0"/>
          </a:p>
          <a:p>
            <a:r>
              <a:rPr lang="hu-HU" dirty="0" smtClean="0"/>
              <a:t>Relaxation from random initial state</a:t>
            </a:r>
          </a:p>
          <a:p>
            <a:pPr lvl="1"/>
            <a:r>
              <a:rPr lang="en-US" dirty="0" smtClean="0"/>
              <a:t>Power-law decay</a:t>
            </a:r>
          </a:p>
          <a:p>
            <a:pPr lvl="1"/>
            <a:r>
              <a:rPr lang="en-US" dirty="0" smtClean="0"/>
              <a:t>C</a:t>
            </a:r>
            <a:r>
              <a:rPr lang="hu-HU" dirty="0" smtClean="0"/>
              <a:t>ut-off time: </a:t>
            </a:r>
            <a:r>
              <a:rPr lang="hu-HU" i="1" dirty="0" smtClean="0"/>
              <a:t>t</a:t>
            </a:r>
            <a:r>
              <a:rPr lang="hu-HU" baseline="-25000" dirty="0" smtClean="0"/>
              <a:t>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2837" y="991834"/>
            <a:ext cx="3910886" cy="504069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2836" y="991835"/>
            <a:ext cx="3910886" cy="504069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296" y="2216004"/>
            <a:ext cx="3910885" cy="5040697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940164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Motivation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790"/>
            <a:ext cx="5122940" cy="4320600"/>
          </a:xfrm>
        </p:spPr>
        <p:txBody>
          <a:bodyPr/>
          <a:lstStyle/>
          <a:p>
            <a:r>
              <a:rPr lang="hu-HU" dirty="0" smtClean="0"/>
              <a:t>Large stochastic fluctuations arise during the deformation of small (few um) crystalline samples</a:t>
            </a:r>
          </a:p>
          <a:p>
            <a:pPr lvl="1"/>
            <a:r>
              <a:rPr lang="en-US" dirty="0" smtClean="0"/>
              <a:t>Makes predictable deformation impossible</a:t>
            </a:r>
            <a:endParaRPr lang="hu-HU" dirty="0" smtClean="0"/>
          </a:p>
          <a:p>
            <a:r>
              <a:rPr lang="hu-HU" dirty="0" smtClean="0"/>
              <a:t>Power-law distributions characterize intermittency</a:t>
            </a:r>
          </a:p>
          <a:p>
            <a:r>
              <a:rPr lang="hu-HU" dirty="0" smtClean="0"/>
              <a:t>The question of universality is still open</a:t>
            </a:r>
          </a:p>
          <a:p>
            <a:pPr lvl="1"/>
            <a:r>
              <a:rPr lang="en-US" dirty="0" smtClean="0"/>
              <a:t>W</a:t>
            </a:r>
            <a:r>
              <a:rPr lang="hu-HU" dirty="0" smtClean="0"/>
              <a:t>hat physical processes affect the critical behaviour and how?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057399"/>
            <a:ext cx="2374900" cy="366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62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Spectra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00" y="2332820"/>
            <a:ext cx="2098520" cy="748650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Without pinning</a:t>
            </a:r>
            <a:endParaRPr lang="hu-H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8911" y="3700181"/>
            <a:ext cx="2720349" cy="350622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3029" y="3700181"/>
            <a:ext cx="2720349" cy="350622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6649" y="1019781"/>
            <a:ext cx="2720349" cy="350622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3029" y="1019781"/>
            <a:ext cx="2720350" cy="350622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95420" y="5013220"/>
            <a:ext cx="2098520" cy="748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0866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24587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20190" indent="-28575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u-HU" dirty="0" smtClean="0"/>
              <a:t>With pinning</a:t>
            </a:r>
            <a:endParaRPr lang="hu-HU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51400" y="4149100"/>
            <a:ext cx="8713210" cy="0"/>
          </a:xfrm>
          <a:prstGeom prst="line">
            <a:avLst/>
          </a:prstGeom>
          <a:ln w="31750">
            <a:solidFill>
              <a:schemeClr val="bg2">
                <a:alpha val="41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640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90" y="1556740"/>
            <a:ext cx="8713210" cy="4896680"/>
          </a:xfrm>
        </p:spPr>
        <p:txBody>
          <a:bodyPr>
            <a:normAutofit/>
          </a:bodyPr>
          <a:lstStyle/>
          <a:p>
            <a:r>
              <a:rPr lang="hu-HU" sz="2600" dirty="0" smtClean="0"/>
              <a:t>Dynamical matrix describes local heterogeneities of the energy landscape</a:t>
            </a:r>
          </a:p>
          <a:p>
            <a:r>
              <a:rPr lang="hu-HU" sz="2600" dirty="0" smtClean="0"/>
              <a:t>Transition from extended to depinning-</a:t>
            </a:r>
            <a:r>
              <a:rPr lang="hu-HU" sz="2600" dirty="0"/>
              <a:t>like </a:t>
            </a:r>
            <a:r>
              <a:rPr lang="hu-HU" sz="2600" dirty="0" smtClean="0"/>
              <a:t>criticality</a:t>
            </a:r>
          </a:p>
          <a:p>
            <a:r>
              <a:rPr lang="hu-HU" sz="2600" dirty="0" smtClean="0"/>
              <a:t>Opens new possibilities to understand system dynamics:</a:t>
            </a:r>
          </a:p>
          <a:p>
            <a:pPr lvl="1"/>
            <a:r>
              <a:rPr lang="hu-HU" sz="2200" dirty="0" smtClean="0"/>
              <a:t>Exploring relevant internal length scales through d</a:t>
            </a:r>
            <a:r>
              <a:rPr lang="hu-HU" sz="2200" dirty="0" smtClean="0"/>
              <a:t>ynamical correlations</a:t>
            </a:r>
          </a:p>
          <a:p>
            <a:pPr lvl="2"/>
            <a:r>
              <a:rPr lang="hu-HU" sz="2200" dirty="0" smtClean="0"/>
              <a:t>Long- and short-range, RVE in stochastic modelling</a:t>
            </a:r>
            <a:endParaRPr lang="hu-HU" sz="2200" dirty="0" smtClean="0"/>
          </a:p>
          <a:p>
            <a:pPr lvl="1"/>
            <a:r>
              <a:rPr lang="hu-HU" sz="2200" dirty="0" smtClean="0"/>
              <a:t>Predictions of avalanches</a:t>
            </a:r>
          </a:p>
          <a:p>
            <a:pPr lvl="1"/>
            <a:r>
              <a:rPr lang="hu-HU" sz="2200" dirty="0" smtClean="0"/>
              <a:t>Local yield threshold distribution</a:t>
            </a:r>
          </a:p>
          <a:p>
            <a:pPr lvl="1"/>
            <a:r>
              <a:rPr lang="hu-HU" sz="2200" dirty="0" smtClean="0"/>
              <a:t>Additional effects: Peiers-stress (friction) or multiple slip systems</a:t>
            </a:r>
          </a:p>
          <a:p>
            <a:pPr lvl="1"/>
            <a:r>
              <a:rPr lang="hu-HU" sz="2200" dirty="0" smtClean="0"/>
              <a:t>Can be generalized to 3D systems</a:t>
            </a:r>
          </a:p>
          <a:p>
            <a:pPr lvl="1"/>
            <a:endParaRPr lang="hu-HU" sz="2200" dirty="0" smtClean="0"/>
          </a:p>
          <a:p>
            <a:pPr lvl="1"/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97824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Relevant lenght scales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380" y="1340710"/>
            <a:ext cx="2592360" cy="576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dirty="0" smtClean="0"/>
              <a:t>Atomic </a:t>
            </a:r>
            <a:r>
              <a:rPr lang="hu-HU" dirty="0" smtClean="0"/>
              <a:t>scale</a:t>
            </a:r>
            <a:endParaRPr lang="hu-HU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0" y="1844780"/>
            <a:ext cx="2550301" cy="208829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2843760" y="2636890"/>
            <a:ext cx="576080" cy="5040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034" y="3356990"/>
            <a:ext cx="2376330" cy="1712355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573024" y="2780910"/>
            <a:ext cx="2463596" cy="576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0866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24587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20190" indent="-28575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/>
              <a:t>Dislocation pattern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49965" t="2316" r="24492" b="47852"/>
          <a:stretch/>
        </p:blipFill>
        <p:spPr>
          <a:xfrm>
            <a:off x="3635870" y="1916790"/>
            <a:ext cx="2335725" cy="2160690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2176458">
            <a:off x="6033483" y="3118513"/>
            <a:ext cx="576080" cy="5040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491850" y="1412720"/>
            <a:ext cx="2520350" cy="576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0866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24587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20190" indent="-28575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dirty="0"/>
              <a:t>Quenched disorder</a:t>
            </a:r>
          </a:p>
        </p:txBody>
      </p:sp>
      <p:sp>
        <p:nvSpPr>
          <p:cNvPr id="17" name="Right Arrow 16"/>
          <p:cNvSpPr/>
          <p:nvPr/>
        </p:nvSpPr>
        <p:spPr>
          <a:xfrm rot="7521624">
            <a:off x="6024385" y="4637876"/>
            <a:ext cx="576080" cy="5040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14313" r="13563"/>
          <a:stretch/>
        </p:blipFill>
        <p:spPr>
          <a:xfrm>
            <a:off x="3707880" y="4941210"/>
            <a:ext cx="2273712" cy="1773290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3563860" y="4365130"/>
            <a:ext cx="2520350" cy="576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0866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24587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20190" indent="-28575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dirty="0" smtClean="0"/>
              <a:t>Grain size</a:t>
            </a:r>
            <a:endParaRPr lang="hu-HU" dirty="0"/>
          </a:p>
        </p:txBody>
      </p:sp>
      <p:sp>
        <p:nvSpPr>
          <p:cNvPr id="20" name="Right Arrow 19"/>
          <p:cNvSpPr/>
          <p:nvPr/>
        </p:nvSpPr>
        <p:spPr>
          <a:xfrm rot="10800000">
            <a:off x="2699741" y="5373270"/>
            <a:ext cx="576080" cy="5040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00" y="4818497"/>
            <a:ext cx="1253091" cy="1934302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251400" y="4221110"/>
            <a:ext cx="2520350" cy="576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0866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24587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20190" indent="-28575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dirty="0" smtClean="0"/>
              <a:t>Specimen size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4294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  <p:bldP spid="1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Outline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760"/>
            <a:ext cx="8229600" cy="4752660"/>
          </a:xfrm>
        </p:spPr>
        <p:txBody>
          <a:bodyPr/>
          <a:lstStyle/>
          <a:p>
            <a:r>
              <a:rPr lang="hu-HU" dirty="0" smtClean="0"/>
              <a:t>2D discrete dislocation dynamics model</a:t>
            </a:r>
            <a:endParaRPr lang="hu-HU" dirty="0"/>
          </a:p>
          <a:p>
            <a:endParaRPr lang="hu-HU" dirty="0" smtClean="0"/>
          </a:p>
          <a:p>
            <a:r>
              <a:rPr lang="hu-HU" dirty="0" smtClean="0"/>
              <a:t>Extended criticality and effect of quenched pinning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Local yield thresholds</a:t>
            </a:r>
          </a:p>
          <a:p>
            <a:pPr lvl="1"/>
            <a:r>
              <a:rPr lang="en-US" dirty="0" smtClean="0"/>
              <a:t>A</a:t>
            </a:r>
            <a:r>
              <a:rPr lang="hu-HU" dirty="0" smtClean="0"/>
              <a:t>nomalous scaling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Linear stability analysis</a:t>
            </a:r>
          </a:p>
          <a:p>
            <a:pPr lvl="1"/>
            <a:r>
              <a:rPr lang="hu-HU" dirty="0" smtClean="0"/>
              <a:t>Dynamical correlations in the system</a:t>
            </a:r>
          </a:p>
          <a:p>
            <a:pPr lvl="1"/>
            <a:r>
              <a:rPr lang="hu-HU" dirty="0" smtClean="0"/>
              <a:t>Prediction of events</a:t>
            </a:r>
          </a:p>
          <a:p>
            <a:pPr lvl="1"/>
            <a:r>
              <a:rPr lang="hu-HU" dirty="0"/>
              <a:t>Q</a:t>
            </a:r>
            <a:r>
              <a:rPr lang="hu-HU" dirty="0" smtClean="0"/>
              <a:t>uenched pinning</a:t>
            </a:r>
          </a:p>
        </p:txBody>
      </p:sp>
    </p:spTree>
    <p:extLst>
      <p:ext uri="{BB962C8B-B14F-4D97-AF65-F5344CB8AC3E}">
        <p14:creationId xmlns:p14="http://schemas.microsoft.com/office/powerpoint/2010/main" val="224348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11575" r="1724" b="2848"/>
          <a:stretch/>
        </p:blipFill>
        <p:spPr>
          <a:xfrm>
            <a:off x="5148080" y="4309285"/>
            <a:ext cx="3760798" cy="2324746"/>
          </a:xfrm>
          <a:prstGeom prst="rect">
            <a:avLst/>
          </a:prstGeom>
          <a:noFill/>
          <a:ln w="31750">
            <a:solidFill>
              <a:schemeClr val="bg2">
                <a:lumMod val="75000"/>
                <a:lumOff val="25000"/>
              </a:schemeClr>
            </a:solidFill>
          </a:ln>
          <a:effectLst>
            <a:outerShdw blurRad="63500" dist="1016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2D dislocation model</a:t>
            </a:r>
            <a:endParaRPr lang="en-GB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395420" y="1844780"/>
            <a:ext cx="5184720" cy="48246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/>
              <a:t>2D DDD</a:t>
            </a:r>
          </a:p>
          <a:p>
            <a:r>
              <a:rPr lang="en-GB" dirty="0" smtClean="0"/>
              <a:t>Parallel edge dislocations in single slip</a:t>
            </a:r>
          </a:p>
          <a:p>
            <a:r>
              <a:rPr lang="en-GB" dirty="0" smtClean="0"/>
              <a:t>Periodic boundary conditions</a:t>
            </a:r>
          </a:p>
          <a:p>
            <a:r>
              <a:rPr lang="en-GB" dirty="0" smtClean="0"/>
              <a:t>Number of dislocations: </a:t>
            </a:r>
            <a:r>
              <a:rPr lang="en-GB" i="1" dirty="0" smtClean="0"/>
              <a:t>N</a:t>
            </a:r>
          </a:p>
          <a:p>
            <a:r>
              <a:rPr lang="en-GB" dirty="0" smtClean="0"/>
              <a:t>Sign of dislocations: </a:t>
            </a:r>
            <a:r>
              <a:rPr lang="en-GB" i="1" dirty="0" err="1" smtClean="0"/>
              <a:t>s</a:t>
            </a:r>
            <a:r>
              <a:rPr lang="en-GB" i="1" baseline="-25000" dirty="0" err="1" smtClean="0"/>
              <a:t>i</a:t>
            </a:r>
            <a:r>
              <a:rPr lang="en-GB" dirty="0" smtClean="0"/>
              <a:t> = ±1</a:t>
            </a:r>
          </a:p>
          <a:p>
            <a:r>
              <a:rPr lang="en-GB" dirty="0" smtClean="0"/>
              <a:t>Stress-field of an individual dislocation: </a:t>
            </a:r>
            <a:r>
              <a:rPr lang="en-GB" i="1" dirty="0" err="1" smtClean="0">
                <a:latin typeface="Times"/>
                <a:cs typeface="Times"/>
              </a:rPr>
              <a:t>τ</a:t>
            </a:r>
            <a:r>
              <a:rPr lang="en-GB" i="1" baseline="-25000" dirty="0" err="1" smtClean="0">
                <a:latin typeface="Times"/>
                <a:cs typeface="Times"/>
              </a:rPr>
              <a:t>xy</a:t>
            </a:r>
            <a:endParaRPr lang="en-GB" i="1" baseline="-25000" dirty="0" smtClean="0">
              <a:latin typeface="Times"/>
              <a:cs typeface="Times"/>
            </a:endParaRPr>
          </a:p>
          <a:p>
            <a:r>
              <a:rPr lang="en-GB" dirty="0" err="1" smtClean="0"/>
              <a:t>Overdamped</a:t>
            </a:r>
            <a:r>
              <a:rPr lang="en-GB" dirty="0" smtClean="0"/>
              <a:t> motion:</a:t>
            </a:r>
          </a:p>
        </p:txBody>
      </p:sp>
      <p:sp>
        <p:nvSpPr>
          <p:cNvPr id="9" name="Szövegdoboz 8" hidden="1"/>
          <p:cNvSpPr txBox="1"/>
          <p:nvPr/>
        </p:nvSpPr>
        <p:spPr>
          <a:xfrm>
            <a:off x="1809161" y="1700760"/>
            <a:ext cx="5525677" cy="4392610"/>
          </a:xfrm>
          <a:prstGeom prst="rect">
            <a:avLst/>
          </a:prstGeom>
          <a:solidFill>
            <a:schemeClr val="bg2">
              <a:lumMod val="10000"/>
              <a:lumOff val="90000"/>
              <a:alpha val="79000"/>
            </a:schemeClr>
          </a:solidFill>
          <a:ln w="38100">
            <a:solidFill>
              <a:schemeClr val="bg2">
                <a:lumMod val="75000"/>
                <a:lumOff val="25000"/>
              </a:schemeClr>
            </a:solidFill>
          </a:ln>
          <a:effectLst>
            <a:outerShdw blurRad="635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1"/>
            <a:r>
              <a:rPr lang="en-GB" sz="2800" b="1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The model contains: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Long-range interactions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Constrained (gliding) motion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Dissipative dynamics</a:t>
            </a:r>
          </a:p>
          <a:p>
            <a:pPr lvl="1"/>
            <a:r>
              <a:rPr lang="en-GB" sz="2800" b="1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The model does not contain: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Forest dislocations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Dislocation creation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Dislocation reactions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Peierls stress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Curvature</a:t>
            </a:r>
            <a:endParaRPr lang="en-GB" sz="28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4160" y="1484730"/>
            <a:ext cx="2592360" cy="2592360"/>
          </a:xfrm>
          <a:prstGeom prst="rect">
            <a:avLst/>
          </a:prstGeom>
        </p:spPr>
      </p:pic>
      <p:pic>
        <p:nvPicPr>
          <p:cNvPr id="3" name="Picture 2" descr="dot_x_i_=_s_i_l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0" y="5589300"/>
            <a:ext cx="4326921" cy="97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7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Relaxation from a random initial state</a:t>
            </a:r>
            <a:endParaRPr lang="en-GB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" y="3621620"/>
            <a:ext cx="3448823" cy="2279508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>
                <a:shade val="50000"/>
              </a:schemeClr>
            </a:solidFill>
          </a:ln>
          <a:effectLst>
            <a:outerShdw blurRad="635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932050" y="3621620"/>
            <a:ext cx="3450066" cy="2279508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>
                <a:shade val="50000"/>
              </a:schemeClr>
            </a:solidFill>
          </a:ln>
          <a:effectLst>
            <a:outerShdw blurRad="635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lum/>
            <a:alphaModFix/>
          </a:blip>
          <a:stretch>
            <a:fillRect/>
          </a:stretch>
        </p:blipFill>
        <p:spPr>
          <a:xfrm>
            <a:off x="539440" y="1416554"/>
            <a:ext cx="1885451" cy="196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013267" y="1416554"/>
            <a:ext cx="1912520" cy="19604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Jobbra nyíl 8"/>
          <p:cNvSpPr/>
          <p:nvPr/>
        </p:nvSpPr>
        <p:spPr>
          <a:xfrm>
            <a:off x="2492729" y="2216779"/>
            <a:ext cx="43204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4"/>
          </p:nvPr>
        </p:nvSpPr>
        <p:spPr>
          <a:xfrm>
            <a:off x="771225" y="6237312"/>
            <a:ext cx="2576606" cy="432469"/>
          </a:xfrm>
        </p:spPr>
        <p:txBody>
          <a:bodyPr/>
          <a:lstStyle/>
          <a:p>
            <a:r>
              <a:rPr lang="en-GB" dirty="0" smtClean="0"/>
              <a:t>F. F. </a:t>
            </a:r>
            <a:r>
              <a:rPr lang="en-GB" dirty="0" err="1" smtClean="0"/>
              <a:t>Csikor</a:t>
            </a:r>
            <a:r>
              <a:rPr lang="en-GB" dirty="0" smtClean="0"/>
              <a:t> </a:t>
            </a:r>
            <a:r>
              <a:rPr lang="en-GB" i="1" dirty="0" smtClean="0"/>
              <a:t>et al.</a:t>
            </a:r>
            <a:r>
              <a:rPr lang="en-GB" dirty="0" smtClean="0"/>
              <a:t>, JSTAT, 2009</a:t>
            </a:r>
            <a:endParaRPr lang="en-GB" i="1" dirty="0"/>
          </a:p>
        </p:txBody>
      </p:sp>
      <p:sp>
        <p:nvSpPr>
          <p:cNvPr id="12" name="Szöveg helye 3"/>
          <p:cNvSpPr txBox="1">
            <a:spLocks/>
          </p:cNvSpPr>
          <p:nvPr/>
        </p:nvSpPr>
        <p:spPr>
          <a:xfrm>
            <a:off x="3132600" y="6237311"/>
            <a:ext cx="3095630" cy="432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0866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24587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20190" indent="-28575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; P. D. </a:t>
            </a:r>
            <a:r>
              <a:rPr lang="en-GB" dirty="0" err="1" smtClean="0"/>
              <a:t>Ispánovity</a:t>
            </a:r>
            <a:r>
              <a:rPr lang="en-GB" dirty="0" smtClean="0"/>
              <a:t> </a:t>
            </a:r>
            <a:r>
              <a:rPr lang="en-GB" i="1" dirty="0" smtClean="0"/>
              <a:t>et al.</a:t>
            </a:r>
            <a:r>
              <a:rPr lang="en-GB" dirty="0" smtClean="0"/>
              <a:t>, PRL, 2011</a:t>
            </a:r>
            <a:endParaRPr lang="en-GB" i="1" dirty="0"/>
          </a:p>
        </p:txBody>
      </p:sp>
      <p:pic>
        <p:nvPicPr>
          <p:cNvPr id="10" name="Picture 9" descr="langle_|_v(t)_|_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20" y="1984740"/>
            <a:ext cx="3060700" cy="292100"/>
          </a:xfrm>
          <a:prstGeom prst="rect">
            <a:avLst/>
          </a:prstGeom>
        </p:spPr>
      </p:pic>
      <p:sp>
        <p:nvSpPr>
          <p:cNvPr id="14" name="Content Placeholder 3"/>
          <p:cNvSpPr txBox="1">
            <a:spLocks/>
          </p:cNvSpPr>
          <p:nvPr/>
        </p:nvSpPr>
        <p:spPr>
          <a:xfrm>
            <a:off x="4932050" y="1484730"/>
            <a:ext cx="3960550" cy="1944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0866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24587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20190" indent="-28575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/>
              <a:t>Average absolute velocity:</a:t>
            </a:r>
          </a:p>
          <a:p>
            <a:endParaRPr lang="hu-HU" dirty="0"/>
          </a:p>
          <a:p>
            <a:r>
              <a:rPr lang="hu-HU" dirty="0" smtClean="0"/>
              <a:t>The cut-off </a:t>
            </a:r>
            <a:r>
              <a:rPr lang="hu-HU" i="1" dirty="0" smtClean="0"/>
              <a:t>t</a:t>
            </a:r>
            <a:r>
              <a:rPr lang="hu-HU" baseline="-25000" dirty="0" smtClean="0"/>
              <a:t>c</a:t>
            </a:r>
            <a:r>
              <a:rPr lang="hu-HU" dirty="0" smtClean="0"/>
              <a:t> diverges with system size</a:t>
            </a:r>
          </a:p>
        </p:txBody>
      </p:sp>
    </p:spTree>
    <p:extLst>
      <p:ext uri="{BB962C8B-B14F-4D97-AF65-F5344CB8AC3E}">
        <p14:creationId xmlns:p14="http://schemas.microsoft.com/office/powerpoint/2010/main" val="1996547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Extended criticality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90" y="1988800"/>
            <a:ext cx="2880400" cy="3168440"/>
          </a:xfrm>
        </p:spPr>
        <p:txBody>
          <a:bodyPr/>
          <a:lstStyle/>
          <a:p>
            <a:r>
              <a:rPr lang="hu-HU" dirty="0" smtClean="0"/>
              <a:t>The system is always critical</a:t>
            </a:r>
          </a:p>
          <a:p>
            <a:pPr lvl="1"/>
            <a:r>
              <a:rPr lang="hu-HU" dirty="0" smtClean="0"/>
              <a:t> </a:t>
            </a:r>
          </a:p>
          <a:p>
            <a:pPr lvl="1"/>
            <a:r>
              <a:rPr lang="hu-HU" dirty="0" smtClean="0"/>
              <a:t> </a:t>
            </a:r>
          </a:p>
          <a:p>
            <a:pPr lvl="1"/>
            <a:r>
              <a:rPr lang="hu-HU" dirty="0" smtClean="0"/>
              <a:t>Avalanches </a:t>
            </a:r>
            <a:r>
              <a:rPr lang="hu-HU" dirty="0" smtClean="0"/>
              <a:t>always span the whole system</a:t>
            </a:r>
          </a:p>
          <a:p>
            <a:pPr lvl="1"/>
            <a:r>
              <a:rPr lang="hu-HU" dirty="0" smtClean="0"/>
              <a:t>Also true in </a:t>
            </a:r>
            <a:r>
              <a:rPr lang="hu-HU" dirty="0" smtClean="0"/>
              <a:t>3D</a:t>
            </a:r>
            <a:endParaRPr lang="hu-HU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31924" y="5805264"/>
            <a:ext cx="8280152" cy="936196"/>
          </a:xfrm>
        </p:spPr>
        <p:txBody>
          <a:bodyPr/>
          <a:lstStyle/>
          <a:p>
            <a:r>
              <a:rPr lang="en-GB" dirty="0"/>
              <a:t>PD Ispánovity, L </a:t>
            </a:r>
            <a:r>
              <a:rPr lang="en-GB" dirty="0" err="1"/>
              <a:t>Laurson</a:t>
            </a:r>
            <a:r>
              <a:rPr lang="en-GB" dirty="0"/>
              <a:t>, M </a:t>
            </a:r>
            <a:r>
              <a:rPr lang="en-GB" dirty="0" err="1"/>
              <a:t>Zaiser</a:t>
            </a:r>
            <a:r>
              <a:rPr lang="en-GB" dirty="0"/>
              <a:t>, I </a:t>
            </a:r>
            <a:r>
              <a:rPr lang="en-GB" dirty="0" err="1"/>
              <a:t>Groma</a:t>
            </a:r>
            <a:r>
              <a:rPr lang="en-GB" dirty="0"/>
              <a:t>, S </a:t>
            </a:r>
            <a:r>
              <a:rPr lang="en-GB" dirty="0" err="1"/>
              <a:t>Zapperi</a:t>
            </a:r>
            <a:r>
              <a:rPr lang="en-GB" dirty="0"/>
              <a:t>, M Alava, PRL, </a:t>
            </a:r>
            <a:r>
              <a:rPr lang="en-GB" dirty="0" smtClean="0"/>
              <a:t>2014</a:t>
            </a:r>
          </a:p>
          <a:p>
            <a:r>
              <a:rPr lang="en-GB" dirty="0" smtClean="0"/>
              <a:t>A </a:t>
            </a:r>
            <a:r>
              <a:rPr lang="en-GB" dirty="0" err="1"/>
              <a:t>Lehtinen</a:t>
            </a:r>
            <a:r>
              <a:rPr lang="en-GB" dirty="0"/>
              <a:t>, </a:t>
            </a:r>
            <a:r>
              <a:rPr lang="en-GB" dirty="0" smtClean="0"/>
              <a:t>G </a:t>
            </a:r>
            <a:r>
              <a:rPr lang="en-GB" dirty="0" err="1"/>
              <a:t>Costantini</a:t>
            </a:r>
            <a:r>
              <a:rPr lang="en-GB" dirty="0"/>
              <a:t>, </a:t>
            </a:r>
            <a:r>
              <a:rPr lang="en-GB" dirty="0" smtClean="0"/>
              <a:t>M Alava</a:t>
            </a:r>
            <a:r>
              <a:rPr lang="en-GB" dirty="0"/>
              <a:t>, </a:t>
            </a:r>
            <a:r>
              <a:rPr lang="en-GB" dirty="0" smtClean="0"/>
              <a:t>S </a:t>
            </a:r>
            <a:r>
              <a:rPr lang="en-GB" dirty="0" err="1"/>
              <a:t>Zapperi</a:t>
            </a:r>
            <a:r>
              <a:rPr lang="en-GB" dirty="0" smtClean="0"/>
              <a:t>, L </a:t>
            </a:r>
            <a:r>
              <a:rPr lang="en-GB" dirty="0" err="1" smtClean="0"/>
              <a:t>Laurson</a:t>
            </a:r>
            <a:r>
              <a:rPr lang="en-GB" dirty="0" smtClean="0"/>
              <a:t>, PRB, 2016</a:t>
            </a:r>
            <a:endParaRPr lang="en-GB" dirty="0"/>
          </a:p>
          <a:p>
            <a:r>
              <a:rPr lang="en-GB" dirty="0" smtClean="0"/>
              <a:t>M </a:t>
            </a:r>
            <a:r>
              <a:rPr lang="en-GB" dirty="0" err="1"/>
              <a:t>Ovaska</a:t>
            </a:r>
            <a:r>
              <a:rPr lang="en-GB" dirty="0"/>
              <a:t>, </a:t>
            </a:r>
            <a:r>
              <a:rPr lang="en-GB" dirty="0" smtClean="0"/>
              <a:t>A </a:t>
            </a:r>
            <a:r>
              <a:rPr lang="en-GB" dirty="0" err="1"/>
              <a:t>Lehtinen</a:t>
            </a:r>
            <a:r>
              <a:rPr lang="en-GB" dirty="0"/>
              <a:t>, </a:t>
            </a:r>
            <a:r>
              <a:rPr lang="en-GB" dirty="0" smtClean="0"/>
              <a:t>M Alava</a:t>
            </a:r>
            <a:r>
              <a:rPr lang="en-GB" dirty="0"/>
              <a:t>, </a:t>
            </a:r>
            <a:r>
              <a:rPr lang="en-GB" dirty="0" smtClean="0"/>
              <a:t>L </a:t>
            </a:r>
            <a:r>
              <a:rPr lang="en-GB" dirty="0" err="1"/>
              <a:t>Laurson</a:t>
            </a:r>
            <a:r>
              <a:rPr lang="en-GB" dirty="0" smtClean="0"/>
              <a:t>, S </a:t>
            </a:r>
            <a:r>
              <a:rPr lang="en-GB" dirty="0" err="1" smtClean="0"/>
              <a:t>Zapperi</a:t>
            </a:r>
            <a:r>
              <a:rPr lang="en-GB" dirty="0" smtClean="0"/>
              <a:t>, PRL, 2017</a:t>
            </a:r>
            <a:endParaRPr lang="hu-HU" dirty="0"/>
          </a:p>
        </p:txBody>
      </p:sp>
      <p:pic>
        <p:nvPicPr>
          <p:cNvPr id="5" name="Picture 4" descr="figur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"/>
          <a:stretch/>
        </p:blipFill>
        <p:spPr>
          <a:xfrm>
            <a:off x="3002532" y="1368190"/>
            <a:ext cx="6178108" cy="4365130"/>
          </a:xfrm>
          <a:prstGeom prst="rect">
            <a:avLst/>
          </a:prstGeom>
        </p:spPr>
      </p:pic>
      <p:pic>
        <p:nvPicPr>
          <p:cNvPr id="6" name="Picture 5" descr="langle_s_rangle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00" y="2808860"/>
            <a:ext cx="1168400" cy="317500"/>
          </a:xfrm>
          <a:prstGeom prst="rect">
            <a:avLst/>
          </a:prstGeom>
        </p:spPr>
      </p:pic>
      <p:pic>
        <p:nvPicPr>
          <p:cNvPr id="8" name="Picture 7" descr="langle_Delta_ga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00" y="3198370"/>
            <a:ext cx="16002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0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Effect of quenched pinning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380" y="1844780"/>
            <a:ext cx="5184720" cy="1368190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A new length-scale leads to</a:t>
            </a:r>
            <a:r>
              <a:rPr lang="hu-HU" dirty="0" smtClean="0"/>
              <a:t>:</a:t>
            </a:r>
          </a:p>
          <a:p>
            <a:pPr lvl="1"/>
            <a:r>
              <a:rPr lang="hu-HU" dirty="0" smtClean="0"/>
              <a:t>1.0 → 1.3 → Gaussian</a:t>
            </a:r>
            <a:endParaRPr lang="hu-HU" dirty="0" smtClean="0"/>
          </a:p>
          <a:p>
            <a:pPr lvl="1"/>
            <a:r>
              <a:rPr lang="hu-HU" dirty="0" smtClean="0"/>
              <a:t>jamming → pinning → </a:t>
            </a:r>
            <a:r>
              <a:rPr lang="hu-HU" dirty="0" smtClean="0"/>
              <a:t>non-critical dynamics</a:t>
            </a:r>
            <a:endParaRPr lang="hu-HU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420" y="6309400"/>
            <a:ext cx="8280152" cy="432399"/>
          </a:xfrm>
        </p:spPr>
        <p:txBody>
          <a:bodyPr/>
          <a:lstStyle/>
          <a:p>
            <a:r>
              <a:rPr lang="hu-HU" dirty="0" smtClean="0"/>
              <a:t>[Ovaska, Laurson, Alava, Sci. Rep. (2015)]</a:t>
            </a:r>
            <a:endParaRPr lang="hu-H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40" y="3619582"/>
            <a:ext cx="3795294" cy="2629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50" y="3619581"/>
            <a:ext cx="3600500" cy="2761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120" y="1628750"/>
            <a:ext cx="2880400" cy="199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66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Micropillar deformation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80709"/>
          </a:xfrm>
        </p:spPr>
        <p:txBody>
          <a:bodyPr/>
          <a:lstStyle/>
          <a:p>
            <a:r>
              <a:rPr lang="hu-HU" dirty="0" smtClean="0"/>
              <a:t>Alloying introduces a length-scale</a:t>
            </a:r>
          </a:p>
          <a:p>
            <a:pPr lvl="1"/>
            <a:r>
              <a:rPr lang="en-US" dirty="0" smtClean="0"/>
              <a:t>C</a:t>
            </a:r>
            <a:r>
              <a:rPr lang="hu-HU" dirty="0" smtClean="0"/>
              <a:t>ritical → smooth dynamics</a:t>
            </a:r>
            <a:endParaRPr lang="hu-H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31924" y="6021360"/>
            <a:ext cx="8280152" cy="360389"/>
          </a:xfrm>
        </p:spPr>
        <p:txBody>
          <a:bodyPr/>
          <a:lstStyle/>
          <a:p>
            <a:r>
              <a:rPr lang="hu-HU" dirty="0" smtClean="0"/>
              <a:t>[Zhang </a:t>
            </a:r>
            <a:r>
              <a:rPr lang="hu-HU" i="1" dirty="0" smtClean="0"/>
              <a:t>et al</a:t>
            </a:r>
            <a:r>
              <a:rPr lang="hu-HU" dirty="0" smtClean="0"/>
              <a:t>, Acta Mater. (2017)]</a:t>
            </a:r>
            <a:endParaRPr lang="hu-H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640" y="2995837"/>
            <a:ext cx="3705197" cy="2665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50" y="2996940"/>
            <a:ext cx="3646975" cy="2664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10" y="2836290"/>
            <a:ext cx="1619093" cy="124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90" y="2852920"/>
            <a:ext cx="1597393" cy="122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10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spanovity">
  <a:themeElements>
    <a:clrScheme name="Zsúp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Zsúp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>
    <a:lnDef>
      <a:spPr>
        <a:ln w="31750">
          <a:solidFill>
            <a:schemeClr val="bg2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ispanovity.thmx</Template>
  <TotalTime>49521</TotalTime>
  <Words>761</Words>
  <Application>Microsoft Macintosh PowerPoint</Application>
  <PresentationFormat>On-screen Show (4:3)</PresentationFormat>
  <Paragraphs>156</Paragraphs>
  <Slides>21</Slides>
  <Notes>6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ispanovity</vt:lpstr>
      <vt:lpstr>Equation</vt:lpstr>
      <vt:lpstr>Linear stability analysis of discrete dislocation systems</vt:lpstr>
      <vt:lpstr>Motivation</vt:lpstr>
      <vt:lpstr>Relevant lenght scales</vt:lpstr>
      <vt:lpstr>Outline</vt:lpstr>
      <vt:lpstr>2D dislocation model</vt:lpstr>
      <vt:lpstr>Relaxation from a random initial state</vt:lpstr>
      <vt:lpstr>Extended criticality</vt:lpstr>
      <vt:lpstr>Effect of quenched pinning</vt:lpstr>
      <vt:lpstr>Micropillar deformation</vt:lpstr>
      <vt:lpstr>Stochastic modelling</vt:lpstr>
      <vt:lpstr>Single slip plastic quasi-static shear in 2D</vt:lpstr>
      <vt:lpstr>Local yield threshold distribution</vt:lpstr>
      <vt:lpstr>Linear stability analysis</vt:lpstr>
      <vt:lpstr>Linear stability analysis</vt:lpstr>
      <vt:lpstr>Spectrum</vt:lpstr>
      <vt:lpstr>Individual events</vt:lpstr>
      <vt:lpstr>Individual events</vt:lpstr>
      <vt:lpstr>Spatial structure</vt:lpstr>
      <vt:lpstr>Addition of quenched disorder</vt:lpstr>
      <vt:lpstr>Spectra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Presentation</dc:creator>
  <cp:lastModifiedBy>Péter Dusán Ispánovity</cp:lastModifiedBy>
  <cp:revision>856</cp:revision>
  <cp:lastPrinted>2012-08-24T15:03:24Z</cp:lastPrinted>
  <dcterms:created xsi:type="dcterms:W3CDTF">2012-08-21T12:50:21Z</dcterms:created>
  <dcterms:modified xsi:type="dcterms:W3CDTF">2018-05-06T11:05:28Z</dcterms:modified>
</cp:coreProperties>
</file>